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85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52331-52C0-4576-9951-6960791FD235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6"/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72"/>
              <a:gd name="f29" fmla="*/ f26 1 166"/>
              <a:gd name="f30" fmla="*/ 0 1 f28"/>
              <a:gd name="f31" fmla="*/ f24 1 f28"/>
              <a:gd name="f32" fmla="*/ 0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FABB077-8244-4B5D-9F30-E9EBE33F52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7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BADE88-0947-4AEA-B873-573B3A832B00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2C5A6A5-C4F6-4D91-BA4E-22C5362AAA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71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82963A-6463-4D5B-9084-E360E9CBDC6C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9EAD0C4-543E-41C9-A64D-451BC6218A58}" type="slidenum">
              <a:t>‹#›</a:t>
            </a:fld>
            <a:endParaRPr lang="cs-CZ"/>
          </a:p>
        </p:txBody>
      </p:sp>
      <p:sp>
        <p:nvSpPr>
          <p:cNvPr id="9" name="TextBox 13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70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64E8C-3A94-4FA6-B2BE-18FEC21E677B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C8127BC-8A1A-4F08-847E-7A5C5328F8D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4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480088-D859-465D-BE6B-310D66154207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EF8F455-5598-405B-AF91-4E2E36B6A928}" type="slidenum">
              <a:t>‹#›</a:t>
            </a:fld>
            <a:endParaRPr lang="cs-CZ"/>
          </a:p>
        </p:txBody>
      </p:sp>
      <p:sp>
        <p:nvSpPr>
          <p:cNvPr id="9" name="TextBox 16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06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A10AF9-3B1C-466A-8F23-BDF0EB680B6A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A07DE15-4188-4F44-B8E2-9FD8D23808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0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6413B-BB6F-4DCB-9065-71228E698177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2423FE-FB3B-4964-B0A2-1A5A586F838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1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F957F6-EF8E-4546-8CE2-B116D8AA4761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1B09D8-E4A4-4CAE-812D-23C4E4CA7D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03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020355-2C21-45B0-9D06-CB38934A98ED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5645ED-5A13-44A4-913F-F417472638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30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279007-6C8E-4159-AEB3-AF0341743433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474397D-1D9E-4708-A777-1044565159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68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C3DCD-0FBB-40DC-83B3-7A85CFE38C74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A607E5-FD5E-4F00-BE5E-9D65FD7F6F9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06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1B0481-2D2C-4128-9F1F-1A995D3AD1B3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485DB6-C009-41C0-863F-6B25094A1C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74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F4C244-139C-4F24-B65A-1BEF02ECFF22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A703FD-895E-4B05-812A-404D281EB0E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A9348A-B037-4C68-9570-86B876804617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0E396E-28EC-4A3C-A1C4-E3EB2311B3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9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0BE488-ECD2-4705-A1FF-170A91312810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BDA325-2851-4AD6-A921-0D6DA196BF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602239-C8BF-44DF-84C3-508490F107C3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C21ABFC-93EE-41DC-8A72-C9B7A032997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35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/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22"/>
                <a:gd name="f31" fmla="*/ f28 1 136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140"/>
                <a:gd name="f43" fmla="*/ f40 1 504"/>
                <a:gd name="f44" fmla="*/ 0 1 f42"/>
                <a:gd name="f45" fmla="*/ f38 1 f42"/>
                <a:gd name="f46" fmla="*/ 0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5" name="Freeform 13"/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32"/>
                <a:gd name="f40" fmla="*/ f37 1 308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7"/>
                <a:gd name="f20" fmla="*/ f17 1 7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val f2"/>
                <a:gd name="f60" fmla="val f3"/>
                <a:gd name="f61" fmla="val f4"/>
                <a:gd name="f62" fmla="+- f61 0 f59"/>
                <a:gd name="f63" fmla="+- f60 0 f59"/>
                <a:gd name="f64" fmla="*/ f63 1 178"/>
                <a:gd name="f65" fmla="*/ f62 1 722"/>
                <a:gd name="f66" fmla="*/ 0 1 f64"/>
                <a:gd name="f67" fmla="*/ f60 1 f64"/>
                <a:gd name="f68" fmla="*/ 0 1 f65"/>
                <a:gd name="f69" fmla="*/ f61 1 f65"/>
                <a:gd name="f70" fmla="*/ f66 f57 1"/>
                <a:gd name="f71" fmla="*/ f67 f57 1"/>
                <a:gd name="f72" fmla="*/ f69 f58 1"/>
                <a:gd name="f73" fmla="*/ f68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23"/>
                <a:gd name="f44" fmla="*/ f41 1 635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" name="Freeform 17"/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41"/>
                <a:gd name="f53" fmla="*/ f50 1 222"/>
                <a:gd name="f54" fmla="*/ 0 1 f52"/>
                <a:gd name="f55" fmla="*/ f48 1 f52"/>
                <a:gd name="f56" fmla="*/ 0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val f2"/>
                <a:gd name="f87" fmla="val f3"/>
                <a:gd name="f88" fmla="val f4"/>
                <a:gd name="f89" fmla="+- f88 0 f86"/>
                <a:gd name="f90" fmla="+- f87 0 f86"/>
                <a:gd name="f91" fmla="*/ f90 1 450"/>
                <a:gd name="f92" fmla="*/ f89 1 878"/>
                <a:gd name="f93" fmla="*/ 0 1 f91"/>
                <a:gd name="f94" fmla="*/ f87 1 f91"/>
                <a:gd name="f95" fmla="*/ 0 1 f92"/>
                <a:gd name="f96" fmla="*/ f88 1 f92"/>
                <a:gd name="f97" fmla="*/ f93 f84 1"/>
                <a:gd name="f98" fmla="*/ f94 f84 1"/>
                <a:gd name="f99" fmla="*/ f96 f85 1"/>
                <a:gd name="f100" fmla="*/ f95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7" t="f100" r="f98" b="f99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5"/>
                <a:gd name="f20" fmla="*/ f17 1 7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8"/>
                <a:gd name="f30" fmla="*/ f27 1 48"/>
                <a:gd name="f31" fmla="*/ 0 1 f29"/>
                <a:gd name="f32" fmla="*/ f25 1 f29"/>
                <a:gd name="f33" fmla="*/ 0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52"/>
                <a:gd name="f40" fmla="*/ f37 1 135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221" y="-786"/>
            <a:ext cx="2356674" cy="6854040"/>
            <a:chOff x="27221" y="-786"/>
            <a:chExt cx="2356674" cy="6854040"/>
          </a:xfrm>
        </p:grpSpPr>
        <p:sp>
          <p:nvSpPr>
            <p:cNvPr id="16" name="Freeform 27"/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103"/>
                <a:gd name="f70" fmla="*/ f67 1 920"/>
                <a:gd name="f71" fmla="*/ 0 1 f69"/>
                <a:gd name="f72" fmla="*/ f65 1 f69"/>
                <a:gd name="f73" fmla="*/ 0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88"/>
                <a:gd name="f44" fmla="*/ f41 1 330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val f3"/>
                <a:gd name="f39" fmla="val f4"/>
                <a:gd name="f40" fmla="val f5"/>
                <a:gd name="f41" fmla="+- f40 0 f38"/>
                <a:gd name="f42" fmla="+- f39 0 f38"/>
                <a:gd name="f43" fmla="*/ f42 1 90"/>
                <a:gd name="f44" fmla="*/ f41 1 207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5"/>
                <a:gd name="f68" fmla="*/ f65 1 467"/>
                <a:gd name="f69" fmla="*/ 0 1 f67"/>
                <a:gd name="f70" fmla="*/ f63 1 f67"/>
                <a:gd name="f71" fmla="*/ 0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6"/>
                <a:gd name="f54" fmla="*/ f51 1 633"/>
                <a:gd name="f55" fmla="*/ 0 1 f53"/>
                <a:gd name="f56" fmla="*/ f49 1 f53"/>
                <a:gd name="f57" fmla="*/ 0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8"/>
                <a:gd name="f20" fmla="*/ f17 1 5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val f2"/>
                <a:gd name="f82" fmla="val f3"/>
                <a:gd name="f83" fmla="val f4"/>
                <a:gd name="f84" fmla="+- f83 0 f81"/>
                <a:gd name="f85" fmla="+- f82 0 f81"/>
                <a:gd name="f86" fmla="*/ f85 1 294"/>
                <a:gd name="f87" fmla="*/ f84 1 568"/>
                <a:gd name="f88" fmla="*/ 0 1 f86"/>
                <a:gd name="f89" fmla="*/ f82 1 f86"/>
                <a:gd name="f90" fmla="*/ 0 1 f87"/>
                <a:gd name="f91" fmla="*/ f83 1 f87"/>
                <a:gd name="f92" fmla="*/ f88 f79 1"/>
                <a:gd name="f93" fmla="*/ f89 f79 1"/>
                <a:gd name="f94" fmla="*/ f91 f80 1"/>
                <a:gd name="f95" fmla="*/ f90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2" t="f95" r="f93" b="f94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5"/>
                <a:gd name="f20" fmla="*/ f17 1 5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29"/>
                <a:gd name="f41" fmla="*/ f38 1 141"/>
                <a:gd name="f42" fmla="*/ 0 1 f40"/>
                <a:gd name="f43" fmla="*/ f36 1 f40"/>
                <a:gd name="f44" fmla="*/ 0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8"/>
                <a:gd name="f31" fmla="*/ f28 1 48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44"/>
                <a:gd name="f40" fmla="*/ f37 1 111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66F54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9" name="Title Placeholder 1"/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0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FE8DB6AF-39CA-4713-ABE4-5B4AF9C0D974}" type="datetime1">
              <a:rPr lang="cs-CZ"/>
              <a:pPr lvl="0"/>
              <a:t>3.3.2019</a:t>
            </a:fld>
            <a:endParaRPr lang="cs-CZ"/>
          </a:p>
        </p:txBody>
      </p:sp>
      <p:sp>
        <p:nvSpPr>
          <p:cNvPr id="3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cs-CZ"/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C08D5B79-6DB6-4487-AEFB-4D650E62943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36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2589215" y="1669209"/>
            <a:ext cx="8915400" cy="2262783"/>
          </a:xfrm>
        </p:spPr>
        <p:txBody>
          <a:bodyPr/>
          <a:lstStyle/>
          <a:p>
            <a:pPr lvl="0"/>
            <a:r>
              <a:rPr lang="cs-CZ">
                <a:solidFill>
                  <a:srgbClr val="FF0000"/>
                </a:solidFill>
              </a:rPr>
              <a:t>TRANZISTORY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9972135" y="6054086"/>
            <a:ext cx="1682148" cy="432977"/>
          </a:xfrm>
        </p:spPr>
        <p:txBody>
          <a:bodyPr/>
          <a:lstStyle/>
          <a:p>
            <a:pPr lvl="0"/>
            <a:r>
              <a:rPr lang="cs-CZ"/>
              <a:t>Tomáš Mokrý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/>
              <a:buChar char="•"/>
            </a:pPr>
            <a:r>
              <a:rPr lang="cs-CZ"/>
              <a:t>Tranzistor je aktivní, nelineární polovodičová součástka schopná zesilovat napětí, nebo proud</a:t>
            </a:r>
          </a:p>
          <a:p>
            <a:pPr lvl="0">
              <a:buFont typeface="Arial" pitchFamily="34"/>
              <a:buChar char="•"/>
            </a:pPr>
            <a:r>
              <a:rPr lang="cs-CZ"/>
              <a:t>Použití tranzistoru: </a:t>
            </a:r>
            <a:r>
              <a:rPr lang="cs-CZ">
                <a:solidFill>
                  <a:srgbClr val="FF0000"/>
                </a:solidFill>
              </a:rPr>
              <a:t>1) Tranzistor jako zesilovač </a:t>
            </a:r>
            <a:r>
              <a:rPr lang="cs-CZ"/>
              <a:t>– tranzistor zesiluje vstupní proudový, nebo napěťový signál. </a:t>
            </a:r>
            <a:r>
              <a:rPr lang="cs-CZ">
                <a:solidFill>
                  <a:srgbClr val="FF0000"/>
                </a:solidFill>
              </a:rPr>
              <a:t>2) Tranzistor jako spínač </a:t>
            </a:r>
            <a:r>
              <a:rPr lang="cs-CZ"/>
              <a:t>– tranzistor v otevřeném, nebo uzavřeném stavu funguje jako spínací prvek.</a:t>
            </a:r>
          </a:p>
          <a:p>
            <a:pPr lvl="0">
              <a:buFont typeface="Arial" pitchFamily="34"/>
              <a:buChar char="•"/>
            </a:pPr>
            <a:r>
              <a:rPr lang="cs-CZ"/>
              <a:t>Tranzistory rozdělení: </a:t>
            </a:r>
            <a:r>
              <a:rPr lang="cs-CZ">
                <a:solidFill>
                  <a:srgbClr val="FF0000"/>
                </a:solidFill>
              </a:rPr>
              <a:t>- Bipolární tranzistory </a:t>
            </a:r>
            <a:r>
              <a:rPr lang="cs-CZ"/>
              <a:t>- aktivní polovodičové součástky se dvěma PN přechody. Velikost procházejícího proudu je určována proudem báze B.  </a:t>
            </a:r>
          </a:p>
          <a:p>
            <a:pPr lvl="0">
              <a:buFont typeface="Arial" pitchFamily="34"/>
              <a:buChar char="•"/>
            </a:pPr>
            <a:r>
              <a:rPr lang="cs-CZ">
                <a:solidFill>
                  <a:srgbClr val="FF0000"/>
                </a:solidFill>
              </a:rPr>
              <a:t>Unipolární tranzistory </a:t>
            </a:r>
            <a:r>
              <a:rPr lang="cs-CZ"/>
              <a:t>– aktivní polovodičová součástka řízená elektrickým polem. Velikost procházejícího proudu je určována napětím na řídící elektrodě G.</a:t>
            </a:r>
          </a:p>
          <a:p>
            <a:pPr marL="0" lvl="0" indent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>
                <a:solidFill>
                  <a:srgbClr val="FF0000"/>
                </a:solidFill>
              </a:rPr>
              <a:t>Bipolární tranzistory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Bipolární tranzistor je složen ze tří vrstev dotovaného polovodiče typu P a N, to znamená, že má dva PN přechody. </a:t>
            </a:r>
          </a:p>
          <a:p>
            <a:pPr lvl="0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452" y="2845155"/>
            <a:ext cx="7768577" cy="3721095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/>
              <a:t>Základní zapojení tranzistoru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1) Zapojení se společným emitorem (SE) - nejpoužívanější </a:t>
            </a:r>
          </a:p>
          <a:p>
            <a:pPr lvl="0"/>
            <a:r>
              <a:rPr lang="cs-CZ"/>
              <a:t>2) Zapojení se společnou bází </a:t>
            </a:r>
          </a:p>
          <a:p>
            <a:pPr lvl="0"/>
            <a:r>
              <a:rPr lang="cs-CZ"/>
              <a:t>3) Zapojení se společným kolektorem</a:t>
            </a:r>
          </a:p>
          <a:p>
            <a:pPr lvl="0"/>
            <a:endParaRPr lang="cs-CZ"/>
          </a:p>
        </p:txBody>
      </p:sp>
      <p:grpSp>
        <p:nvGrpSpPr>
          <p:cNvPr id="4" name="Group 4"/>
          <p:cNvGrpSpPr/>
          <p:nvPr/>
        </p:nvGrpSpPr>
        <p:grpSpPr>
          <a:xfrm>
            <a:off x="2589215" y="3412111"/>
            <a:ext cx="6089647" cy="2068509"/>
            <a:chOff x="2589215" y="3412111"/>
            <a:chExt cx="6089647" cy="2068509"/>
          </a:xfrm>
        </p:grpSpPr>
        <p:sp>
          <p:nvSpPr>
            <p:cNvPr id="5" name="AutoShape 3"/>
            <p:cNvSpPr/>
            <p:nvPr/>
          </p:nvSpPr>
          <p:spPr>
            <a:xfrm>
              <a:off x="2589215" y="3512118"/>
              <a:ext cx="6089647" cy="1968502"/>
            </a:xfrm>
            <a:prstGeom prst="rect">
              <a:avLst/>
            </a:prstGeom>
            <a:noFill/>
            <a:ln cap="rnd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t="1" r="68881" b="-4861"/>
            <a:stretch>
              <a:fillRect/>
            </a:stretch>
          </p:blipFill>
          <p:spPr>
            <a:xfrm>
              <a:off x="2589215" y="3412111"/>
              <a:ext cx="1897059" cy="2068509"/>
            </a:xfrm>
            <a:prstGeom prst="rect">
              <a:avLst/>
            </a:prstGeom>
            <a:noFill/>
            <a:ln cap="rnd">
              <a:noFill/>
            </a:ln>
          </p:spPr>
        </p:pic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388" y="3507318"/>
            <a:ext cx="6325764" cy="1824063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>
                <a:solidFill>
                  <a:srgbClr val="FF0000"/>
                </a:solidFill>
              </a:rPr>
              <a:t>Unipolární tranzistory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Unipolární tranzistory využívají k řízení proudu procházejícího tranzistorem elektrostatické pole.</a:t>
            </a:r>
          </a:p>
          <a:p>
            <a:pPr lvl="0"/>
            <a:r>
              <a:rPr lang="cs-CZ"/>
              <a:t>Vedení proudu se účastní pouze náboje jedné polarity, proto se tranzistory nazývají unipolární. </a:t>
            </a:r>
          </a:p>
          <a:p>
            <a:pPr lvl="0"/>
            <a:r>
              <a:rPr lang="cs-CZ"/>
              <a:t>Druhy unipolárních tranzistorů:</a:t>
            </a:r>
          </a:p>
          <a:p>
            <a:pPr lvl="0"/>
            <a:r>
              <a:rPr lang="cs-CZ"/>
              <a:t> - Tranzistory s přechodovým hradlem JFET </a:t>
            </a:r>
          </a:p>
          <a:p>
            <a:pPr lvl="0"/>
            <a:r>
              <a:rPr lang="cs-CZ"/>
              <a:t> - Tranzistory s izolovaným hradlem MOSFET</a:t>
            </a:r>
          </a:p>
          <a:p>
            <a:pPr lvl="0"/>
            <a:r>
              <a:rPr lang="cs-CZ"/>
              <a:t>Hlavní výhodou unipolárních tranzistorů je řízení elektrickým polem (napětím), tato přednost znamená menší ztráty při řízení tranzistoru a to umožňuje miniaturizaci v integrovaných obvodech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220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Stébla</vt:lpstr>
      <vt:lpstr>TRANZISTORY</vt:lpstr>
      <vt:lpstr>Prezentace aplikace PowerPoint</vt:lpstr>
      <vt:lpstr>Bipolární tranzistory</vt:lpstr>
      <vt:lpstr>Základní zapojení tranzistoru</vt:lpstr>
      <vt:lpstr>Unipolární tranzistory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TRANZISTORY</dc:title>
  <dc:creator>Radek</dc:creator>
  <cp:lastModifiedBy>Radek</cp:lastModifiedBy>
  <cp:revision>3</cp:revision>
  <dcterms:created xsi:type="dcterms:W3CDTF">2019-02-02T10:36:16Z</dcterms:created>
  <dcterms:modified xsi:type="dcterms:W3CDTF">2019-03-03T17:20:22Z</dcterms:modified>
</cp:coreProperties>
</file>