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56" r:id="rId3"/>
    <p:sldId id="257" r:id="rId4"/>
    <p:sldId id="259" r:id="rId5"/>
    <p:sldId id="260" r:id="rId6"/>
    <p:sldId id="264" r:id="rId7"/>
    <p:sldId id="261" r:id="rId8"/>
    <p:sldId id="262"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Kliknutím lze upravit styly předlohy textu.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Kliknutím lze upravit styly předlohy textu.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3/15/2019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3/15/2019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cmotol.cz/cs/canisterapie" TargetMode="External"/><Relationship Id="rId7" Type="http://schemas.openxmlformats.org/officeDocument/2006/relationships/hyperlink" Target="http://www.canisterapie.org/c-33-pojem-a-vyvoj.html" TargetMode="External"/><Relationship Id="rId2" Type="http://schemas.openxmlformats.org/officeDocument/2006/relationships/hyperlink" Target="http://www.sportovni-kynologie.cz/vycvik-psa/canisterapie-1-dil/" TargetMode="External"/><Relationship Id="rId1" Type="http://schemas.openxmlformats.org/officeDocument/2006/relationships/slideLayout" Target="../slideLayouts/slideLayout2.xml"/><Relationship Id="rId6" Type="http://schemas.openxmlformats.org/officeDocument/2006/relationships/hyperlink" Target="http://www.canisterapie-zlin.cz/canisterapie.php" TargetMode="External"/><Relationship Id="rId5" Type="http://schemas.openxmlformats.org/officeDocument/2006/relationships/hyperlink" Target="http://www.canisterapie.cz/cz/" TargetMode="External"/><Relationship Id="rId4" Type="http://schemas.openxmlformats.org/officeDocument/2006/relationships/hyperlink" Target="https://cs.wikipedia.org/wiki/Canisterapi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228600"/>
            <a:ext cx="9905998" cy="1028700"/>
          </a:xfrm>
        </p:spPr>
        <p:txBody>
          <a:bodyPr>
            <a:normAutofit/>
          </a:bodyPr>
          <a:lstStyle/>
          <a:p>
            <a:pPr algn="ctr"/>
            <a:r>
              <a:rPr lang="cs-CZ" sz="6000" dirty="0"/>
              <a:t>canisterapie</a:t>
            </a: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68" y="1574800"/>
            <a:ext cx="7304088" cy="4877000"/>
          </a:xfrm>
          <a:prstGeom prst="rect">
            <a:avLst/>
          </a:prstGeom>
        </p:spPr>
      </p:pic>
      <p:sp>
        <p:nvSpPr>
          <p:cNvPr id="8" name="TextovéPole 7"/>
          <p:cNvSpPr txBox="1"/>
          <p:nvPr/>
        </p:nvSpPr>
        <p:spPr>
          <a:xfrm>
            <a:off x="8318500" y="1689100"/>
            <a:ext cx="3263900" cy="461665"/>
          </a:xfrm>
          <a:prstGeom prst="rect">
            <a:avLst/>
          </a:prstGeom>
          <a:noFill/>
        </p:spPr>
        <p:txBody>
          <a:bodyPr wrap="square" rtlCol="0">
            <a:spAutoFit/>
          </a:bodyPr>
          <a:lstStyle/>
          <a:p>
            <a:r>
              <a:rPr lang="cs-CZ" sz="2400" dirty="0"/>
              <a:t>By: </a:t>
            </a:r>
            <a:r>
              <a:rPr lang="cs-CZ" sz="2400" dirty="0" err="1"/>
              <a:t>domi_lovelies</a:t>
            </a:r>
            <a:endParaRPr lang="cs-CZ" sz="2400" dirty="0"/>
          </a:p>
        </p:txBody>
      </p:sp>
    </p:spTree>
    <p:extLst>
      <p:ext uri="{BB962C8B-B14F-4D97-AF65-F5344CB8AC3E}">
        <p14:creationId xmlns:p14="http://schemas.microsoft.com/office/powerpoint/2010/main" val="29612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500" y="609600"/>
            <a:ext cx="11163300" cy="1320800"/>
          </a:xfrm>
        </p:spPr>
        <p:txBody>
          <a:bodyPr>
            <a:normAutofit/>
          </a:bodyPr>
          <a:lstStyle/>
          <a:p>
            <a:pPr algn="ctr"/>
            <a:r>
              <a:rPr lang="cs-CZ" sz="4800" dirty="0"/>
              <a:t>Výcvik terapeutického psa</a:t>
            </a:r>
          </a:p>
        </p:txBody>
      </p:sp>
      <p:sp>
        <p:nvSpPr>
          <p:cNvPr id="3" name="Zástupný symbol pro obsah 2"/>
          <p:cNvSpPr>
            <a:spLocks noGrp="1"/>
          </p:cNvSpPr>
          <p:nvPr>
            <p:ph idx="1"/>
          </p:nvPr>
        </p:nvSpPr>
        <p:spPr>
          <a:xfrm>
            <a:off x="406400" y="1930400"/>
            <a:ext cx="11328400" cy="4483099"/>
          </a:xfrm>
        </p:spPr>
        <p:txBody>
          <a:bodyPr/>
          <a:lstStyle/>
          <a:p>
            <a:pPr algn="ctr"/>
            <a:r>
              <a:rPr lang="cs-CZ" sz="2400" dirty="0">
                <a:effectLst>
                  <a:glow rad="38100">
                    <a:schemeClr val="bg1">
                      <a:lumMod val="50000"/>
                      <a:lumOff val="50000"/>
                      <a:alpha val="20000"/>
                    </a:schemeClr>
                  </a:glow>
                </a:effectLst>
              </a:rPr>
              <a:t>výcvik není nijak zvlášť náročný. hlavní je, aby pes byl přátelský, správně vychovaný. musí si nechat vše líbit. nesmí se stát, že by byl agresivní, dominantní nebo naopak bázlivý. měl by být klidný, ale dají se využít i temperamentnější plemena, avšak ne na polohování. pes by měl být připraven na pohyb v hluku, na setkání s invalidním vozíkem, berlemi a slepeckou holí. musí být ochotný se sebou nechat manipulovat. měl by zvládat odvolávání od hry, od pamlsků. neměl by si sám brát jídlo ze země ani ze stolu. má zvládat základní poslušnost. konkrétní zkušební řády a požadavky v nich má každá organizace jiné. Před přípravou na zkoušky je tudíž potřeba si vybrat konkrétní společnost a připravit psa podle daného zkušebního řádu.</a:t>
            </a:r>
            <a:endParaRPr lang="cs-CZ" sz="2400" b="1" dirty="0">
              <a:solidFill>
                <a:schemeClr val="bg1"/>
              </a:solidFill>
              <a:effectLst>
                <a:glow rad="38100">
                  <a:schemeClr val="bg1">
                    <a:lumMod val="50000"/>
                    <a:lumOff val="50000"/>
                    <a:alpha val="20000"/>
                  </a:schemeClr>
                </a:glow>
              </a:effectLst>
              <a:latin typeface="Book Antiqua (Základní text)"/>
            </a:endParaRPr>
          </a:p>
          <a:p>
            <a:endParaRPr lang="cs-CZ" dirty="0"/>
          </a:p>
        </p:txBody>
      </p:sp>
    </p:spTree>
    <p:extLst>
      <p:ext uri="{BB962C8B-B14F-4D97-AF65-F5344CB8AC3E}">
        <p14:creationId xmlns:p14="http://schemas.microsoft.com/office/powerpoint/2010/main" val="116871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6098" y="520700"/>
            <a:ext cx="11049002" cy="1117600"/>
          </a:xfrm>
        </p:spPr>
        <p:txBody>
          <a:bodyPr>
            <a:normAutofit/>
          </a:bodyPr>
          <a:lstStyle/>
          <a:p>
            <a:pPr algn="ctr"/>
            <a:r>
              <a:rPr lang="cs-CZ" sz="4800" dirty="0"/>
              <a:t>Plemena na canisterapii</a:t>
            </a:r>
          </a:p>
        </p:txBody>
      </p:sp>
      <p:sp>
        <p:nvSpPr>
          <p:cNvPr id="3" name="Zástupný symbol pro obsah 2"/>
          <p:cNvSpPr>
            <a:spLocks noGrp="1"/>
          </p:cNvSpPr>
          <p:nvPr>
            <p:ph idx="1"/>
          </p:nvPr>
        </p:nvSpPr>
        <p:spPr>
          <a:xfrm>
            <a:off x="355600" y="1917701"/>
            <a:ext cx="11391900" cy="3162300"/>
          </a:xfrm>
        </p:spPr>
        <p:txBody>
          <a:bodyPr/>
          <a:lstStyle/>
          <a:p>
            <a:pPr algn="ctr"/>
            <a:r>
              <a:rPr lang="cs-CZ" sz="2400" dirty="0">
                <a:effectLst>
                  <a:glow rad="38100">
                    <a:schemeClr val="bg1">
                      <a:lumMod val="50000"/>
                      <a:lumOff val="50000"/>
                      <a:alpha val="20000"/>
                    </a:schemeClr>
                  </a:glow>
                </a:effectLst>
              </a:rPr>
              <a:t>na výkon canisterapie se hodí jakékoli plemeno. záleží pouze na povaze, výchově a výcviku. toto vše se ověří úspěšným složením </a:t>
            </a:r>
            <a:r>
              <a:rPr lang="cs-CZ" sz="2400" dirty="0" err="1">
                <a:effectLst>
                  <a:glow rad="38100">
                    <a:schemeClr val="bg1">
                      <a:lumMod val="50000"/>
                      <a:lumOff val="50000"/>
                      <a:alpha val="20000"/>
                    </a:schemeClr>
                  </a:glow>
                </a:effectLst>
              </a:rPr>
              <a:t>canisterapeutických</a:t>
            </a:r>
            <a:r>
              <a:rPr lang="cs-CZ" sz="2400" dirty="0">
                <a:effectLst>
                  <a:glow rad="38100">
                    <a:schemeClr val="bg1">
                      <a:lumMod val="50000"/>
                      <a:lumOff val="50000"/>
                      <a:alpha val="20000"/>
                    </a:schemeClr>
                  </a:glow>
                </a:effectLst>
              </a:rPr>
              <a:t> zkoušek. stejně jako nezáleží na plemenu, tak nezáleží na velikosti. při polohování se musejí brát ohledy na velikost. na velká plemena si klient může bez problému lehat a opírat se o ně. malá plemena se při polohování využívají tak, že se na klienta pokládají.</a:t>
            </a:r>
          </a:p>
          <a:p>
            <a:endParaRPr lang="cs-CZ" dirty="0"/>
          </a:p>
        </p:txBody>
      </p:sp>
    </p:spTree>
    <p:extLst>
      <p:ext uri="{BB962C8B-B14F-4D97-AF65-F5344CB8AC3E}">
        <p14:creationId xmlns:p14="http://schemas.microsoft.com/office/powerpoint/2010/main" val="147968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3" y="609600"/>
            <a:ext cx="9905998" cy="1130300"/>
          </a:xfrm>
        </p:spPr>
        <p:txBody>
          <a:bodyPr>
            <a:normAutofit/>
          </a:bodyPr>
          <a:lstStyle/>
          <a:p>
            <a:pPr algn="ctr"/>
            <a:r>
              <a:rPr lang="cs-CZ" sz="4800" dirty="0"/>
              <a:t>zdroje</a:t>
            </a:r>
          </a:p>
        </p:txBody>
      </p:sp>
      <p:sp>
        <p:nvSpPr>
          <p:cNvPr id="3" name="Zástupný symbol pro obsah 2"/>
          <p:cNvSpPr>
            <a:spLocks noGrp="1"/>
          </p:cNvSpPr>
          <p:nvPr>
            <p:ph idx="1"/>
          </p:nvPr>
        </p:nvSpPr>
        <p:spPr>
          <a:xfrm>
            <a:off x="546100" y="2057400"/>
            <a:ext cx="11125199" cy="4038599"/>
          </a:xfrm>
        </p:spPr>
        <p:txBody>
          <a:bodyPr/>
          <a:lstStyle/>
          <a:p>
            <a:r>
              <a:rPr lang="cs-CZ" sz="2400" dirty="0">
                <a:hlinkClick r:id="rId2"/>
              </a:rPr>
              <a:t>http://www.sportovni-kynologie.cz/vycvik-psa/canisterapie-1-dil/</a:t>
            </a:r>
            <a:endParaRPr lang="cs-CZ" sz="2400" dirty="0"/>
          </a:p>
          <a:p>
            <a:r>
              <a:rPr lang="cs-CZ" sz="2400" dirty="0">
                <a:hlinkClick r:id="rId3"/>
              </a:rPr>
              <a:t>http://www.dcmotol.cz/cs/canisterapie</a:t>
            </a:r>
            <a:endParaRPr lang="cs-CZ" sz="2400" dirty="0"/>
          </a:p>
          <a:p>
            <a:r>
              <a:rPr lang="cs-CZ" sz="2400" dirty="0">
                <a:hlinkClick r:id="rId4"/>
              </a:rPr>
              <a:t>https://cs.wikipedia.org/wiki/Canisterapie</a:t>
            </a:r>
            <a:endParaRPr lang="cs-CZ" sz="2400" dirty="0"/>
          </a:p>
          <a:p>
            <a:r>
              <a:rPr lang="cs-CZ" sz="2400" dirty="0">
                <a:hlinkClick r:id="rId5"/>
              </a:rPr>
              <a:t>http://www.canisterapie.cz/cz/</a:t>
            </a:r>
            <a:endParaRPr lang="cs-CZ" sz="2400" dirty="0"/>
          </a:p>
          <a:p>
            <a:r>
              <a:rPr lang="cs-CZ" sz="2400" dirty="0">
                <a:hlinkClick r:id="rId6"/>
              </a:rPr>
              <a:t>http://www.canisterapie-zlin.cz/canisterapie.php</a:t>
            </a:r>
            <a:endParaRPr lang="cs-CZ" sz="2400" dirty="0"/>
          </a:p>
          <a:p>
            <a:r>
              <a:rPr lang="cs-CZ" sz="2400" dirty="0">
                <a:hlinkClick r:id="rId7"/>
              </a:rPr>
              <a:t>http://www.canisterapie.org/c-33-pojem-a-vyvoj.html</a:t>
            </a:r>
            <a:endParaRPr lang="cs-CZ" sz="2400" dirty="0"/>
          </a:p>
          <a:p>
            <a:endParaRPr lang="cs-CZ" dirty="0"/>
          </a:p>
        </p:txBody>
      </p:sp>
    </p:spTree>
    <p:extLst>
      <p:ext uri="{BB962C8B-B14F-4D97-AF65-F5344CB8AC3E}">
        <p14:creationId xmlns:p14="http://schemas.microsoft.com/office/powerpoint/2010/main" val="355332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11312" y="304801"/>
            <a:ext cx="8676222" cy="939799"/>
          </a:xfrm>
        </p:spPr>
        <p:txBody>
          <a:bodyPr/>
          <a:lstStyle/>
          <a:p>
            <a:r>
              <a:rPr lang="cs-CZ" dirty="0"/>
              <a:t>Canisterapie</a:t>
            </a:r>
          </a:p>
        </p:txBody>
      </p:sp>
      <p:sp>
        <p:nvSpPr>
          <p:cNvPr id="3" name="Podnadpis 2"/>
          <p:cNvSpPr>
            <a:spLocks noGrp="1"/>
          </p:cNvSpPr>
          <p:nvPr>
            <p:ph type="subTitle" idx="1"/>
          </p:nvPr>
        </p:nvSpPr>
        <p:spPr>
          <a:xfrm>
            <a:off x="571500" y="1676400"/>
            <a:ext cx="10947400" cy="4445000"/>
          </a:xfrm>
        </p:spPr>
        <p:txBody>
          <a:bodyPr>
            <a:normAutofit/>
          </a:bodyPr>
          <a:lstStyle/>
          <a:p>
            <a:r>
              <a:rPr lang="cs-CZ" sz="2400" dirty="0">
                <a:effectLst/>
              </a:rPr>
              <a:t>canisterapie se dá definovat jako </a:t>
            </a:r>
            <a:r>
              <a:rPr lang="cs-CZ" sz="2400" b="1" dirty="0">
                <a:effectLst/>
              </a:rPr>
              <a:t>léčebný kontakt psa a člověka</a:t>
            </a:r>
            <a:r>
              <a:rPr lang="cs-CZ" sz="2400" dirty="0">
                <a:effectLst/>
              </a:rPr>
              <a:t>. je prováděná formou skupinovou či individuální. pes je výborným společníkem a také výchovným prostředkem pro klienta. canisterapie přispívá také k rozvoji jemné a hrubé motoriky, podněcuje verbální a neverbální komunikaci, orientaci v prostoru, zvyšuje motivaci podílet se na vlastním léčebném procesu, zlepšuje interakci klienta s ostatními klienty – ošetřovateli – rodiči atd.</a:t>
            </a:r>
            <a:br>
              <a:rPr lang="cs-CZ" sz="2400" dirty="0"/>
            </a:br>
            <a:br>
              <a:rPr lang="cs-CZ" sz="2400" dirty="0"/>
            </a:br>
            <a:r>
              <a:rPr lang="cs-CZ" sz="2400" b="1" dirty="0">
                <a:effectLst/>
              </a:rPr>
              <a:t>Prostřednictvím canisterapie dochází k nácviku koncentrace a zvýšení pozornosti, rozvoji sociálního cítění, zlepšení kvality života a v některých případech i snížení agresivity klienta.</a:t>
            </a:r>
            <a:endParaRPr lang="cs-CZ" sz="2400" dirty="0"/>
          </a:p>
        </p:txBody>
      </p:sp>
    </p:spTree>
    <p:extLst>
      <p:ext uri="{BB962C8B-B14F-4D97-AF65-F5344CB8AC3E}">
        <p14:creationId xmlns:p14="http://schemas.microsoft.com/office/powerpoint/2010/main" val="78248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8513" y="88901"/>
            <a:ext cx="9905998" cy="1155699"/>
          </a:xfrm>
        </p:spPr>
        <p:txBody>
          <a:bodyPr>
            <a:normAutofit/>
          </a:bodyPr>
          <a:lstStyle/>
          <a:p>
            <a:pPr algn="ctr"/>
            <a:r>
              <a:rPr lang="cs-CZ" sz="4800" dirty="0"/>
              <a:t>Účinky</a:t>
            </a:r>
            <a:r>
              <a:rPr lang="cs-CZ" sz="3600" b="1" dirty="0"/>
              <a:t> </a:t>
            </a:r>
          </a:p>
        </p:txBody>
      </p:sp>
      <p:sp>
        <p:nvSpPr>
          <p:cNvPr id="3" name="Zástupný symbol pro obsah 2"/>
          <p:cNvSpPr>
            <a:spLocks noGrp="1"/>
          </p:cNvSpPr>
          <p:nvPr>
            <p:ph idx="1"/>
          </p:nvPr>
        </p:nvSpPr>
        <p:spPr>
          <a:xfrm>
            <a:off x="406400" y="1574800"/>
            <a:ext cx="10985500" cy="5016501"/>
          </a:xfrm>
        </p:spPr>
        <p:txBody>
          <a:bodyPr>
            <a:noAutofit/>
          </a:bodyPr>
          <a:lstStyle/>
          <a:p>
            <a:pPr algn="ctr"/>
            <a:r>
              <a:rPr lang="cs-CZ" sz="2400" dirty="0">
                <a:effectLst/>
              </a:rPr>
              <a:t>canisterapie má vliv na psychologickou a sociálně-integrační stránku člověka. vliv je tedy zásadně dvojí – psychosociální a </a:t>
            </a:r>
            <a:r>
              <a:rPr lang="cs-CZ" sz="2400" dirty="0" err="1">
                <a:effectLst/>
              </a:rPr>
              <a:t>fyziorehabilitační</a:t>
            </a:r>
            <a:r>
              <a:rPr lang="cs-CZ" sz="2400" dirty="0">
                <a:effectLst/>
              </a:rPr>
              <a:t>. canisterapeut může psem aktivovat myšlení, paměť, komunikaci, učení se (mluvenou řeč, neverbální projevy atd.) ale i motoriku (chůzi, pohyb paží, rukou a prstů atd.). formou terapie – po stanovení si cíle s klientem – lze úzce spolupracovat s logopedem, fyzioterapeutem, psychologem, psychoterapeutem, zdravotnickým personálem atd.</a:t>
            </a:r>
          </a:p>
          <a:p>
            <a:pPr algn="ctr"/>
            <a:r>
              <a:rPr lang="cs-CZ" sz="2400" dirty="0">
                <a:effectLst/>
              </a:rPr>
              <a:t>canisterapii lze úspěšně zařadit do okruhu sociální rehabilitace. vykonavatel této činnosti však musí mít kompetence v oblasti kynologie a etologie psa i sociálních dovedností (komunikace s lidmi, empatie, zvládání krizových situací, náhled do psychologie člověka, znalost diagnóz zejména cílové skupiny, kterou psem ovlivňuje apod.).</a:t>
            </a:r>
          </a:p>
          <a:p>
            <a:pPr marL="0" indent="0">
              <a:buNone/>
            </a:pPr>
            <a:endParaRPr lang="cs-CZ" sz="2400" dirty="0"/>
          </a:p>
        </p:txBody>
      </p:sp>
    </p:spTree>
    <p:extLst>
      <p:ext uri="{BB962C8B-B14F-4D97-AF65-F5344CB8AC3E}">
        <p14:creationId xmlns:p14="http://schemas.microsoft.com/office/powerpoint/2010/main" val="380114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65201" y="444500"/>
            <a:ext cx="9905998" cy="800100"/>
          </a:xfrm>
        </p:spPr>
        <p:txBody>
          <a:bodyPr>
            <a:normAutofit fontScale="90000"/>
          </a:bodyPr>
          <a:lstStyle/>
          <a:p>
            <a:pPr algn="ctr"/>
            <a:r>
              <a:rPr lang="cs-CZ" sz="5300" dirty="0"/>
              <a:t>polohování</a:t>
            </a:r>
            <a:endParaRPr lang="cs-CZ" dirty="0"/>
          </a:p>
        </p:txBody>
      </p:sp>
      <p:sp>
        <p:nvSpPr>
          <p:cNvPr id="3" name="Zástupný symbol pro obsah 2"/>
          <p:cNvSpPr>
            <a:spLocks noGrp="1"/>
          </p:cNvSpPr>
          <p:nvPr>
            <p:ph idx="1"/>
          </p:nvPr>
        </p:nvSpPr>
        <p:spPr>
          <a:xfrm>
            <a:off x="254000" y="1651000"/>
            <a:ext cx="11531600" cy="2755900"/>
          </a:xfrm>
        </p:spPr>
        <p:txBody>
          <a:bodyPr>
            <a:noAutofit/>
          </a:bodyPr>
          <a:lstStyle/>
          <a:p>
            <a:pPr algn="ctr"/>
            <a:r>
              <a:rPr lang="cs-CZ" sz="2400" dirty="0">
                <a:effectLst/>
              </a:rPr>
              <a:t>metoda polohování existuje ve fyzioterapii již od 50. let 20. století. jde o to, že pokud se postižený klient nemůže hýbat, musíme jím pohybovat my, abychom zabránili vzniku proleženin, blokaci a procvičili svaly. pes v polohování nahrazuje polštáře, které klienta podpírají, díky své teplotě působí na klienta velmi příjemně a díky dýchání psa se většinou zklidní i dech postiženého. Největší výsledky jsou vidět u lidí trpících svalovými křečemi nebo třesem.</a:t>
            </a:r>
          </a:p>
        </p:txBody>
      </p:sp>
    </p:spTree>
    <p:extLst>
      <p:ext uri="{BB962C8B-B14F-4D97-AF65-F5344CB8AC3E}">
        <p14:creationId xmlns:p14="http://schemas.microsoft.com/office/powerpoint/2010/main" val="55783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7649" y="241300"/>
            <a:ext cx="11798300" cy="1905000"/>
          </a:xfrm>
        </p:spPr>
        <p:txBody>
          <a:bodyPr>
            <a:normAutofit/>
          </a:bodyPr>
          <a:lstStyle/>
          <a:p>
            <a:pPr algn="ctr"/>
            <a:r>
              <a:rPr lang="cs-CZ" sz="4800" dirty="0">
                <a:effectLst/>
              </a:rPr>
              <a:t>AAA – Animal </a:t>
            </a:r>
            <a:r>
              <a:rPr lang="cs-CZ" sz="4800" dirty="0" err="1">
                <a:effectLst/>
              </a:rPr>
              <a:t>Assistend</a:t>
            </a:r>
            <a:r>
              <a:rPr lang="cs-CZ" sz="4800" dirty="0">
                <a:effectLst/>
              </a:rPr>
              <a:t> </a:t>
            </a:r>
            <a:r>
              <a:rPr lang="cs-CZ" sz="4800" dirty="0" err="1">
                <a:effectLst/>
              </a:rPr>
              <a:t>Activities</a:t>
            </a:r>
            <a:r>
              <a:rPr lang="cs-CZ" sz="4800" dirty="0">
                <a:effectLst/>
              </a:rPr>
              <a:t> – Aktivity se psem</a:t>
            </a:r>
          </a:p>
        </p:txBody>
      </p:sp>
      <p:sp>
        <p:nvSpPr>
          <p:cNvPr id="3" name="Zástupný symbol pro obsah 2"/>
          <p:cNvSpPr>
            <a:spLocks noGrp="1"/>
          </p:cNvSpPr>
          <p:nvPr>
            <p:ph idx="1"/>
          </p:nvPr>
        </p:nvSpPr>
        <p:spPr>
          <a:xfrm>
            <a:off x="444499" y="2146301"/>
            <a:ext cx="11404599" cy="3810000"/>
          </a:xfrm>
        </p:spPr>
        <p:txBody>
          <a:bodyPr>
            <a:noAutofit/>
          </a:bodyPr>
          <a:lstStyle/>
          <a:p>
            <a:pPr algn="ctr"/>
            <a:r>
              <a:rPr lang="cs-CZ" sz="2400" dirty="0"/>
              <a:t>aktivity jsou obvykle dost nepřesně nazývány canisterapií. je třeba si uvědomit, že nejde doslova o terapii, jelikož pracujeme v mnoha případech s fyzicky zdravými lidmi, kteří se ocitli v sociálně obtížné situaci (dětské domovy, domovy seniorů, odvykací kúry.. aj.) </a:t>
            </a:r>
          </a:p>
          <a:p>
            <a:pPr algn="ctr"/>
            <a:r>
              <a:rPr lang="cs-CZ" sz="2400" dirty="0"/>
              <a:t>tyto klienty tedy pouze nenavštěvujeme, ale podnikáme s nimi i různé výlety, procházky, pobyty…. účelem je tedy zlepšení kvality života, psychické pohody a to v jakémkoli směru, ať už jen vyplnění pocitu samoty, či například odbourání pocitu strachu.</a:t>
            </a:r>
          </a:p>
          <a:p>
            <a:endParaRPr lang="cs-CZ" sz="2400" dirty="0"/>
          </a:p>
        </p:txBody>
      </p:sp>
    </p:spTree>
    <p:extLst>
      <p:ext uri="{BB962C8B-B14F-4D97-AF65-F5344CB8AC3E}">
        <p14:creationId xmlns:p14="http://schemas.microsoft.com/office/powerpoint/2010/main" val="174788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6700" y="482600"/>
            <a:ext cx="11417300" cy="1498600"/>
          </a:xfrm>
        </p:spPr>
        <p:txBody>
          <a:bodyPr>
            <a:noAutofit/>
          </a:bodyPr>
          <a:lstStyle/>
          <a:p>
            <a:pPr algn="ctr"/>
            <a:r>
              <a:rPr lang="cs-CZ" sz="4800" dirty="0">
                <a:effectLst/>
              </a:rPr>
              <a:t>AAA může mít formu pasivní či aktivní</a:t>
            </a:r>
            <a:endParaRPr lang="cs-CZ" sz="4800" dirty="0"/>
          </a:p>
        </p:txBody>
      </p:sp>
      <p:sp>
        <p:nvSpPr>
          <p:cNvPr id="3" name="Zástupný symbol pro obsah 2"/>
          <p:cNvSpPr>
            <a:spLocks noGrp="1"/>
          </p:cNvSpPr>
          <p:nvPr>
            <p:ph idx="1"/>
          </p:nvPr>
        </p:nvSpPr>
        <p:spPr>
          <a:xfrm>
            <a:off x="520700" y="2184401"/>
            <a:ext cx="11163300" cy="2933700"/>
          </a:xfrm>
        </p:spPr>
        <p:txBody>
          <a:bodyPr>
            <a:normAutofit/>
          </a:bodyPr>
          <a:lstStyle/>
          <a:p>
            <a:pPr algn="ctr"/>
            <a:r>
              <a:rPr lang="cs-CZ" sz="2400" dirty="0">
                <a:effectLst/>
              </a:rPr>
              <a:t>aktivní formou je například umístění akvária či terária ve společenské místnosti. role zvířete je pasivní, ale svou přítomností přináší pozitivní efekt.</a:t>
            </a:r>
          </a:p>
          <a:p>
            <a:pPr algn="ctr"/>
            <a:r>
              <a:rPr lang="cs-CZ" sz="2400" b="1" dirty="0">
                <a:effectLst/>
              </a:rPr>
              <a:t>Aktivní formy</a:t>
            </a:r>
            <a:r>
              <a:rPr lang="cs-CZ" sz="2400" dirty="0">
                <a:effectLst/>
              </a:rPr>
              <a:t> se dále dělí na :</a:t>
            </a:r>
          </a:p>
          <a:p>
            <a:pPr lvl="1" algn="ctr"/>
            <a:r>
              <a:rPr lang="cs-CZ" sz="2000" b="1" dirty="0">
                <a:effectLst/>
              </a:rPr>
              <a:t>stálé</a:t>
            </a:r>
            <a:r>
              <a:rPr lang="cs-CZ" sz="2000" dirty="0">
                <a:effectLst/>
              </a:rPr>
              <a:t> – zvíře žije v ústavu, kde se o něj stará personál nebo klienti. Pro psy je méně vhodný – není jeden pán, nedostatek odpočinku může vyvolat problémové chování. Vhodnější pro kočky, králíčky atd.</a:t>
            </a:r>
          </a:p>
          <a:p>
            <a:pPr lvl="1" algn="ctr"/>
            <a:r>
              <a:rPr lang="cs-CZ" sz="2000" dirty="0">
                <a:effectLst/>
              </a:rPr>
              <a:t>A na </a:t>
            </a:r>
            <a:r>
              <a:rPr lang="cs-CZ" sz="2000" b="1" dirty="0">
                <a:effectLst/>
              </a:rPr>
              <a:t>návštěvní</a:t>
            </a:r>
            <a:r>
              <a:rPr lang="cs-CZ" sz="2000" dirty="0">
                <a:effectLst/>
              </a:rPr>
              <a:t> – tato forma je personálem vítanější, odpadá starost o zvíře</a:t>
            </a:r>
            <a:endParaRPr lang="cs-CZ" sz="2000" dirty="0"/>
          </a:p>
        </p:txBody>
      </p:sp>
    </p:spTree>
    <p:extLst>
      <p:ext uri="{BB962C8B-B14F-4D97-AF65-F5344CB8AC3E}">
        <p14:creationId xmlns:p14="http://schemas.microsoft.com/office/powerpoint/2010/main" val="4181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3720306"/>
            <a:ext cx="4381500" cy="2921000"/>
          </a:xfrm>
          <a:prstGeom prst="rect">
            <a:avLst/>
          </a:prstGeom>
        </p:spPr>
      </p:pic>
      <p:pic>
        <p:nvPicPr>
          <p:cNvPr id="6" name="Obrázek 5"/>
          <p:cNvPicPr>
            <a:picLocks noChangeAspect="1"/>
          </p:cNvPicPr>
          <p:nvPr/>
        </p:nvPicPr>
        <p:blipFill>
          <a:blip r:embed="rId3"/>
          <a:stretch>
            <a:fillRect/>
          </a:stretch>
        </p:blipFill>
        <p:spPr>
          <a:xfrm>
            <a:off x="490393" y="262777"/>
            <a:ext cx="4737292" cy="3156016"/>
          </a:xfrm>
          <a:prstGeom prst="rect">
            <a:avLst/>
          </a:prstGeom>
        </p:spPr>
      </p:pic>
      <p:pic>
        <p:nvPicPr>
          <p:cNvPr id="7" name="Obrázek 6"/>
          <p:cNvPicPr>
            <a:picLocks noChangeAspect="1"/>
          </p:cNvPicPr>
          <p:nvPr/>
        </p:nvPicPr>
        <p:blipFill>
          <a:blip r:embed="rId4"/>
          <a:stretch>
            <a:fillRect/>
          </a:stretch>
        </p:blipFill>
        <p:spPr>
          <a:xfrm>
            <a:off x="7568288" y="398150"/>
            <a:ext cx="3925212" cy="3020643"/>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93" y="3657768"/>
            <a:ext cx="4475307" cy="2983538"/>
          </a:xfrm>
          <a:prstGeom prst="rect">
            <a:avLst/>
          </a:prstGeom>
        </p:spPr>
      </p:pic>
    </p:spTree>
    <p:extLst>
      <p:ext uri="{BB962C8B-B14F-4D97-AF65-F5344CB8AC3E}">
        <p14:creationId xmlns:p14="http://schemas.microsoft.com/office/powerpoint/2010/main" val="388250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5600" y="317500"/>
            <a:ext cx="11468100" cy="1549400"/>
          </a:xfrm>
        </p:spPr>
        <p:txBody>
          <a:bodyPr>
            <a:normAutofit fontScale="90000"/>
          </a:bodyPr>
          <a:lstStyle/>
          <a:p>
            <a:pPr algn="ctr"/>
            <a:r>
              <a:rPr lang="cs-CZ" sz="5300" dirty="0">
                <a:effectLst/>
              </a:rPr>
              <a:t>AAT – Animal </a:t>
            </a:r>
            <a:r>
              <a:rPr lang="cs-CZ" sz="5300" dirty="0" err="1">
                <a:effectLst/>
              </a:rPr>
              <a:t>Assisted</a:t>
            </a:r>
            <a:r>
              <a:rPr lang="cs-CZ" sz="5300" dirty="0">
                <a:effectLst/>
              </a:rPr>
              <a:t> </a:t>
            </a:r>
            <a:r>
              <a:rPr lang="cs-CZ" sz="5300" dirty="0" err="1">
                <a:effectLst/>
              </a:rPr>
              <a:t>Therapy</a:t>
            </a:r>
            <a:r>
              <a:rPr lang="cs-CZ" sz="5300" dirty="0">
                <a:effectLst/>
              </a:rPr>
              <a:t> – terapie pomocí psa</a:t>
            </a:r>
            <a:br>
              <a:rPr lang="cs-CZ" dirty="0">
                <a:effectLst/>
              </a:rPr>
            </a:br>
            <a:endParaRPr lang="cs-CZ" dirty="0"/>
          </a:p>
        </p:txBody>
      </p:sp>
      <p:sp>
        <p:nvSpPr>
          <p:cNvPr id="3" name="Zástupný symbol pro obsah 2"/>
          <p:cNvSpPr>
            <a:spLocks noGrp="1"/>
          </p:cNvSpPr>
          <p:nvPr>
            <p:ph idx="1"/>
          </p:nvPr>
        </p:nvSpPr>
        <p:spPr>
          <a:xfrm>
            <a:off x="355600" y="1778000"/>
            <a:ext cx="11595099" cy="4571999"/>
          </a:xfrm>
        </p:spPr>
        <p:txBody>
          <a:bodyPr>
            <a:normAutofit fontScale="92500" lnSpcReduction="10000"/>
          </a:bodyPr>
          <a:lstStyle/>
          <a:p>
            <a:pPr algn="ctr"/>
            <a:r>
              <a:rPr lang="cs-CZ" sz="2400" dirty="0">
                <a:effectLst/>
              </a:rPr>
              <a:t>v tomto případě je už zvíře nedílnou součástí terapie. Jsou zde už měřitelné pokroky a stanoveny cíle. Touto terapií se myslí například: odbourávání fobií, náprava vad v řeči, náprava chování, apod. Je nutné znát klientovu </a:t>
            </a:r>
            <a:r>
              <a:rPr lang="cs-CZ" sz="2400" dirty="0" err="1">
                <a:effectLst/>
              </a:rPr>
              <a:t>diagnozu</a:t>
            </a:r>
            <a:r>
              <a:rPr lang="cs-CZ" sz="2400" dirty="0">
                <a:effectLst/>
              </a:rPr>
              <a:t> a podle toho postupovat. téměř nezbytná je spolupráce s terapeutem (fyzioterapeutem, psychoterapeutem) </a:t>
            </a:r>
            <a:r>
              <a:rPr lang="cs-CZ" sz="2400" b="1" dirty="0">
                <a:effectLst/>
              </a:rPr>
              <a:t>U zdravotnických oborů se canisterapie týká:</a:t>
            </a:r>
            <a:endParaRPr lang="cs-CZ" sz="2400" dirty="0">
              <a:effectLst/>
            </a:endParaRPr>
          </a:p>
          <a:p>
            <a:pPr algn="ctr"/>
            <a:r>
              <a:rPr lang="cs-CZ" sz="2400" dirty="0">
                <a:effectLst/>
              </a:rPr>
              <a:t>logopedie</a:t>
            </a:r>
          </a:p>
          <a:p>
            <a:pPr algn="ctr"/>
            <a:r>
              <a:rPr lang="cs-CZ" sz="2400" dirty="0">
                <a:effectLst/>
              </a:rPr>
              <a:t>rehabilitace</a:t>
            </a:r>
          </a:p>
          <a:p>
            <a:pPr algn="ctr"/>
            <a:r>
              <a:rPr lang="cs-CZ" sz="2400" dirty="0">
                <a:effectLst/>
              </a:rPr>
              <a:t>fyzioterapie</a:t>
            </a:r>
          </a:p>
          <a:p>
            <a:pPr algn="ctr"/>
            <a:r>
              <a:rPr lang="cs-CZ" sz="2400" dirty="0">
                <a:effectLst/>
              </a:rPr>
              <a:t>ergoterapie</a:t>
            </a:r>
          </a:p>
          <a:p>
            <a:pPr algn="ctr"/>
            <a:r>
              <a:rPr lang="cs-CZ" sz="2400" dirty="0">
                <a:effectLst/>
              </a:rPr>
              <a:t>psychologie, psychiatrie</a:t>
            </a:r>
          </a:p>
          <a:p>
            <a:pPr algn="ctr"/>
            <a:r>
              <a:rPr lang="cs-CZ" sz="2400" dirty="0">
                <a:effectLst/>
              </a:rPr>
              <a:t>kombinace terapií</a:t>
            </a:r>
          </a:p>
          <a:p>
            <a:endParaRPr lang="cs-CZ" dirty="0"/>
          </a:p>
        </p:txBody>
      </p:sp>
    </p:spTree>
    <p:extLst>
      <p:ext uri="{BB962C8B-B14F-4D97-AF65-F5344CB8AC3E}">
        <p14:creationId xmlns:p14="http://schemas.microsoft.com/office/powerpoint/2010/main" val="345592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1300" y="139701"/>
            <a:ext cx="11633200" cy="2298699"/>
          </a:xfrm>
        </p:spPr>
        <p:txBody>
          <a:bodyPr>
            <a:normAutofit fontScale="90000"/>
          </a:bodyPr>
          <a:lstStyle/>
          <a:p>
            <a:pPr algn="ctr"/>
            <a:r>
              <a:rPr lang="cs-CZ" b="1" dirty="0">
                <a:effectLst/>
              </a:rPr>
              <a:t> </a:t>
            </a:r>
            <a:r>
              <a:rPr lang="cs-CZ" sz="5300" dirty="0">
                <a:effectLst/>
              </a:rPr>
              <a:t>AAE – Animal </a:t>
            </a:r>
            <a:r>
              <a:rPr lang="cs-CZ" sz="5300" dirty="0" err="1">
                <a:effectLst/>
              </a:rPr>
              <a:t>Assisted</a:t>
            </a:r>
            <a:r>
              <a:rPr lang="cs-CZ" sz="5300" dirty="0">
                <a:effectLst/>
              </a:rPr>
              <a:t> </a:t>
            </a:r>
            <a:r>
              <a:rPr lang="cs-CZ" sz="5300" dirty="0" err="1">
                <a:effectLst/>
              </a:rPr>
              <a:t>Education</a:t>
            </a:r>
            <a:r>
              <a:rPr lang="cs-CZ" sz="5300" dirty="0">
                <a:effectLst/>
              </a:rPr>
              <a:t> – výuka s přispěním zvířat</a:t>
            </a:r>
            <a:br>
              <a:rPr lang="cs-CZ" sz="5300" dirty="0">
                <a:effectLst/>
              </a:rPr>
            </a:br>
            <a:endParaRPr lang="cs-CZ" sz="5300" dirty="0"/>
          </a:p>
        </p:txBody>
      </p:sp>
      <p:sp>
        <p:nvSpPr>
          <p:cNvPr id="3" name="Zástupný symbol pro obsah 2"/>
          <p:cNvSpPr>
            <a:spLocks noGrp="1"/>
          </p:cNvSpPr>
          <p:nvPr>
            <p:ph idx="1"/>
          </p:nvPr>
        </p:nvSpPr>
        <p:spPr>
          <a:xfrm>
            <a:off x="241300" y="1981200"/>
            <a:ext cx="11430000" cy="2959100"/>
          </a:xfrm>
        </p:spPr>
        <p:txBody>
          <a:bodyPr>
            <a:normAutofit/>
          </a:bodyPr>
          <a:lstStyle/>
          <a:p>
            <a:pPr algn="ctr"/>
            <a:r>
              <a:rPr lang="cs-CZ" sz="2400" dirty="0">
                <a:effectLst/>
              </a:rPr>
              <a:t>tato část canisterapie má dvě odvětí: </a:t>
            </a:r>
          </a:p>
          <a:p>
            <a:pPr algn="ctr"/>
            <a:r>
              <a:rPr lang="cs-CZ" sz="2400" dirty="0">
                <a:effectLst/>
              </a:rPr>
              <a:t>první je zařazení canisterapie do speciální pedagogiky, kdy zvíře napomáhá při problémech ve výuce (problémy se čtením, počítáním,….) zvíře se zde využívá i jako motivace (chvíli se budeš učit, potom půjdeš za pejskem,…) </a:t>
            </a:r>
          </a:p>
          <a:p>
            <a:pPr algn="ctr"/>
            <a:r>
              <a:rPr lang="cs-CZ" sz="2400" dirty="0">
                <a:effectLst/>
              </a:rPr>
              <a:t>druhou možností je práce s veřejností. pořádání přednášek, besed, ukázek výcviku, </a:t>
            </a:r>
            <a:r>
              <a:rPr lang="cs-CZ" sz="2400" dirty="0" err="1">
                <a:effectLst/>
              </a:rPr>
              <a:t>apod</a:t>
            </a:r>
            <a:r>
              <a:rPr lang="cs-CZ" sz="2400" dirty="0">
                <a:effectLst/>
              </a:rPr>
              <a:t>…</a:t>
            </a:r>
          </a:p>
          <a:p>
            <a:endParaRPr lang="cs-CZ" dirty="0"/>
          </a:p>
        </p:txBody>
      </p:sp>
    </p:spTree>
    <p:extLst>
      <p:ext uri="{BB962C8B-B14F-4D97-AF65-F5344CB8AC3E}">
        <p14:creationId xmlns:p14="http://schemas.microsoft.com/office/powerpoint/2010/main" val="20081804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TM03457485[[fn=Síť]]</Template>
  <TotalTime>63</TotalTime>
  <Words>550</Words>
  <Application>Microsoft Office PowerPoint</Application>
  <PresentationFormat>Širokoúhlá obrazovka</PresentationFormat>
  <Paragraphs>40</Paragraphs>
  <Slides>12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12</vt:i4>
      </vt:variant>
    </vt:vector>
  </HeadingPairs>
  <TitlesOfParts>
    <vt:vector size="16" baseType="lpstr">
      <vt:lpstr>Arial</vt:lpstr>
      <vt:lpstr>Book Antiqua (Základní text)</vt:lpstr>
      <vt:lpstr>Century Gothic</vt:lpstr>
      <vt:lpstr>Síť</vt:lpstr>
      <vt:lpstr>canisterapie</vt:lpstr>
      <vt:lpstr>Canisterapie</vt:lpstr>
      <vt:lpstr>Účinky </vt:lpstr>
      <vt:lpstr>polohování</vt:lpstr>
      <vt:lpstr>AAA – Animal Assistend Activities – Aktivity se psem</vt:lpstr>
      <vt:lpstr>AAA může mít formu pasivní či aktivní</vt:lpstr>
      <vt:lpstr>Prezentace aplikace PowerPoint</vt:lpstr>
      <vt:lpstr>AAT – Animal Assisted Therapy – terapie pomocí psa </vt:lpstr>
      <vt:lpstr> AAE – Animal Assisted Education – výuka s přispěním zvířat </vt:lpstr>
      <vt:lpstr>Výcvik terapeutického psa</vt:lpstr>
      <vt:lpstr>Plemena na canisterapii</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Canisterapie</dc:title>
  <dc:creator>Bakalar</dc:creator>
  <cp:lastModifiedBy>Večeřová Dominika 4.ZA</cp:lastModifiedBy>
  <cp:revision>10</cp:revision>
  <dcterms:created xsi:type="dcterms:W3CDTF">2016-06-07T07:49:47Z</dcterms:created>
  <dcterms:modified xsi:type="dcterms:W3CDTF">2019-03-15T12:07:48Z</dcterms:modified>
</cp:coreProperties>
</file>