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11" Type="http://schemas.openxmlformats.org/officeDocument/2006/relationships/slide" Target="slides/slide6.xml"/><Relationship Id="rId22" Type="http://schemas.openxmlformats.org/officeDocument/2006/relationships/font" Target="fonts/Lato-bold.fntdata"/><Relationship Id="rId10" Type="http://schemas.openxmlformats.org/officeDocument/2006/relationships/slide" Target="slides/slide5.xml"/><Relationship Id="rId21" Type="http://schemas.openxmlformats.org/officeDocument/2006/relationships/font" Target="fonts/Lato-regular.fntdata"/><Relationship Id="rId13" Type="http://schemas.openxmlformats.org/officeDocument/2006/relationships/slide" Target="slides/slide8.xml"/><Relationship Id="rId24" Type="http://schemas.openxmlformats.org/officeDocument/2006/relationships/font" Target="fonts/Lato-boldItalic.fntdata"/><Relationship Id="rId12" Type="http://schemas.openxmlformats.org/officeDocument/2006/relationships/slide" Target="slides/slide7.xml"/><Relationship Id="rId23" Type="http://schemas.openxmlformats.org/officeDocument/2006/relationships/font" Target="fonts/La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-italic.fntdata"/><Relationship Id="rId6" Type="http://schemas.openxmlformats.org/officeDocument/2006/relationships/slide" Target="slides/slide1.xml"/><Relationship Id="rId18" Type="http://schemas.openxmlformats.org/officeDocument/2006/relationships/font" Target="fonts/Ralew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741ea1058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741ea1058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61a5d6788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61a5d678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741ea1058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741ea1058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741ea1058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741ea1058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741ea1058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741ea1058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741ea1058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741ea1058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741ea1058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741ea1058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741ea1058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741ea1058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741ea1058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741ea1058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741ea1058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741ea1058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cs.wikipedia.org/wiki/Po%C4%8D%C3%ADta%C4%8Dov%C3%BD_vir" TargetMode="External"/><Relationship Id="rId4" Type="http://schemas.openxmlformats.org/officeDocument/2006/relationships/hyperlink" Target="https://cs.wikipedia.org/wiki/Malware" TargetMode="External"/><Relationship Id="rId9" Type="http://schemas.openxmlformats.org/officeDocument/2006/relationships/image" Target="../media/image14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15.png"/><Relationship Id="rId8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sirt.cz/" TargetMode="External"/><Relationship Id="rId4" Type="http://schemas.openxmlformats.org/officeDocument/2006/relationships/hyperlink" Target="https://cs.wikipedia.org/wiki/CZ.NIC" TargetMode="External"/><Relationship Id="rId5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s.wikipedia.org/wiki/Po%C4%8D%C3%ADta%C4%8D" TargetMode="External"/><Relationship Id="rId4" Type="http://schemas.openxmlformats.org/officeDocument/2006/relationships/hyperlink" Target="https://cs.wikipedia.org/wiki/Po%C4%8D%C3%ADta%C4%8Dov%C3%BD_program" TargetMode="External"/><Relationship Id="rId5" Type="http://schemas.openxmlformats.org/officeDocument/2006/relationships/hyperlink" Target="https://cs.wikipedia.org/wiki/Virus" TargetMode="External"/><Relationship Id="rId6" Type="http://schemas.openxmlformats.org/officeDocument/2006/relationships/hyperlink" Target="https://cs.wikipedia.org/wiki/Bu%C5%88ka" TargetMode="External"/><Relationship Id="rId7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pcviry.wz.cz/list/typyviru.html#doprovodny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cs.wikipedia.org/wiki/Po%C4%8D%C3%ADta%C4%8Dov%C3%BD_program" TargetMode="External"/><Relationship Id="rId4" Type="http://schemas.openxmlformats.org/officeDocument/2006/relationships/hyperlink" Target="https://cs.wikipedia.org/wiki/Aplika%C4%8Dn%C3%AD_software" TargetMode="External"/><Relationship Id="rId11" Type="http://schemas.openxmlformats.org/officeDocument/2006/relationships/image" Target="../media/image4.jpg"/><Relationship Id="rId10" Type="http://schemas.openxmlformats.org/officeDocument/2006/relationships/hyperlink" Target="https://cs.wikipedia.org/wiki/Keylogger" TargetMode="External"/><Relationship Id="rId9" Type="http://schemas.openxmlformats.org/officeDocument/2006/relationships/hyperlink" Target="https://cs.wikipedia.org/wiki/Heslo" TargetMode="External"/><Relationship Id="rId5" Type="http://schemas.openxmlformats.org/officeDocument/2006/relationships/hyperlink" Target="https://cs.wikipedia.org/wiki/Trojsk%C3%BD_k%C5%AF%C5%88" TargetMode="External"/><Relationship Id="rId6" Type="http://schemas.openxmlformats.org/officeDocument/2006/relationships/hyperlink" Target="https://cs.wikipedia.org/wiki/Tr%C3%B3ja" TargetMode="External"/><Relationship Id="rId7" Type="http://schemas.openxmlformats.org/officeDocument/2006/relationships/hyperlink" Target="https://cs.wikipedia.org/w/index.php?title=Sniffer&amp;action=edit&amp;redlink=1" TargetMode="External"/><Relationship Id="rId8" Type="http://schemas.openxmlformats.org/officeDocument/2006/relationships/hyperlink" Target="https://cs.wikipedia.org/w/index.php?title=P%C5%99%C3%ADstupov%C3%A9_jm%C3%A9no&amp;action=edit&amp;redlink=1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s.wikipedia.org/wiki/Informatika" TargetMode="External"/><Relationship Id="rId4" Type="http://schemas.openxmlformats.org/officeDocument/2006/relationships/hyperlink" Target="https://cs.wikipedia.org/wiki/Po%C4%8D%C3%ADta%C4%8Dov%C3%BD_program" TargetMode="External"/><Relationship Id="rId5" Type="http://schemas.openxmlformats.org/officeDocument/2006/relationships/hyperlink" Target="https://cs.wikipedia.org/wiki/Po%C4%8D%C3%ADta%C4%8D" TargetMode="External"/><Relationship Id="rId6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Bezpečnostní týmy &amp; Viry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6475" y="2411100"/>
            <a:ext cx="2761700" cy="231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729450" y="130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ANTIVIRUS</a:t>
            </a:r>
            <a:endParaRPr/>
          </a:p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c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je počítačový software, který slouží k identifikaci, odstraňování a eliminaci </a:t>
            </a:r>
            <a:r>
              <a:rPr lang="cs" sz="14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počítačových virů</a:t>
            </a:r>
            <a:r>
              <a:rPr lang="c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 jiného škodlivého softwaru (</a:t>
            </a:r>
            <a:r>
              <a:rPr lang="cs" sz="14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malware</a:t>
            </a:r>
            <a:r>
              <a:rPr lang="c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).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cs" sz="1400" u="sng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FIRMY:</a:t>
            </a:r>
            <a:endParaRPr b="1" sz="1400" u="sng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c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Bitdefender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c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McAfree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c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Avast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c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Eset smart security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c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E-Trust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c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AVIRA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c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dalsí….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4025" y="2746525"/>
            <a:ext cx="1460425" cy="119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62200" y="4070548"/>
            <a:ext cx="700625" cy="6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96627" y="2637240"/>
            <a:ext cx="2099976" cy="9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93950" y="3732525"/>
            <a:ext cx="835600" cy="83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82550" y="4070550"/>
            <a:ext cx="835599" cy="83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Bezpečnostní týmy- CSIRT</a:t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Bezpečnostní tým </a:t>
            </a:r>
            <a:r>
              <a:rPr lang="cs" sz="14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CSIRT.CZ</a:t>
            </a: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(Computer Security Incident Response Team), který provozuje sdružení </a:t>
            </a:r>
            <a:r>
              <a:rPr lang="cs" sz="14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CZ.NIC</a:t>
            </a: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správce domény .CZ (od roku 2012).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Hlavním posláním CSIRT.CZ je koordinace řešení bezpečnostních incidentů v počítačových sítích provozovaných v České republice a plnění role Národního CSIRT týmu podle Zákona o kybernetické bezpečnosti.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5675" y="769650"/>
            <a:ext cx="2247900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Úkoly CSIRT</a:t>
            </a:r>
            <a:endParaRPr/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489375" y="1967525"/>
            <a:ext cx="7926900" cy="24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- řešení, koordinace a prevence bezpečnostních incidentů na území České republiky</a:t>
            </a:r>
            <a:endParaRPr sz="1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- osvětová a školící činnost v oblasti kybernetické bezpečnosti</a:t>
            </a:r>
            <a:endParaRPr sz="1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- informování o aktuálních hrozbách</a:t>
            </a:r>
            <a:endParaRPr sz="1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- spolupráce se subjekty v rámci České republiky – poskytovateli připojení k internetu, bankami, bezpečnostními složkami, akademickým sektorem, úřady státní správy a dalšími institucemi</a:t>
            </a:r>
            <a:endParaRPr sz="1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3493350" y="1829100"/>
            <a:ext cx="2157300" cy="14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6000"/>
              <a:t>VIRY</a:t>
            </a:r>
            <a:endParaRPr sz="6000"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500" y="669175"/>
            <a:ext cx="2282275" cy="228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 je to Počítačový virus?</a:t>
            </a:r>
            <a:endParaRPr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c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Jako virus se v oblasti </a:t>
            </a:r>
            <a:r>
              <a:rPr lang="cs" sz="14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počítačové</a:t>
            </a:r>
            <a:r>
              <a:rPr lang="c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bezpečnosti označuje </a:t>
            </a:r>
            <a:r>
              <a:rPr lang="cs" sz="14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program</a:t>
            </a:r>
            <a:r>
              <a:rPr lang="c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který se dokáže sám šířit bez vědomí uživatele. 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c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 množení se vkládá do jiných spustitelných souborů či dokumentů. 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c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Chová podobně jako biologický </a:t>
            </a:r>
            <a:r>
              <a:rPr lang="cs" sz="14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virus</a:t>
            </a:r>
            <a:r>
              <a:rPr lang="c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který se šíří vkládáním svého kódu do živých </a:t>
            </a:r>
            <a:r>
              <a:rPr lang="cs" sz="14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/>
              </a:rPr>
              <a:t>buněk</a:t>
            </a:r>
            <a:r>
              <a:rPr lang="c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c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Viry jsou jedním z druhů MALWARU, zákeřného softwaru.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81050" y="2968700"/>
            <a:ext cx="1958725" cy="209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Typy virů</a:t>
            </a:r>
            <a:endParaRPr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729450" y="18538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1" lang="cs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Trojské koně</a:t>
            </a:r>
            <a:endParaRPr b="1"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1" lang="cs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Worms (Červi)</a:t>
            </a:r>
            <a:endParaRPr b="1"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1" lang="cs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Logic bomb</a:t>
            </a:r>
            <a:endParaRPr b="1"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1" lang="cs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Souborové viry</a:t>
            </a:r>
            <a:endParaRPr b="1"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1" lang="cs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Stealth viry</a:t>
            </a:r>
            <a:endParaRPr b="1"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1" lang="cs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Polymorfní viry</a:t>
            </a:r>
            <a:endParaRPr b="1"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1" lang="cs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Rezidentní viry</a:t>
            </a:r>
            <a:endParaRPr b="1"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1" lang="cs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Přepisující viry</a:t>
            </a:r>
            <a:endParaRPr b="1"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1" lang="cs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Vir přímé akce</a:t>
            </a:r>
            <a:endParaRPr b="1"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1" lang="cs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Doprovodný vir</a:t>
            </a:r>
            <a:endParaRPr b="1" sz="1400" u="sng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  <a:hlinkClick r:id="rId3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1" lang="cs"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Multipartitní viry</a:t>
            </a:r>
            <a:endParaRPr b="1" sz="1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4676" y="1243275"/>
            <a:ext cx="2677026" cy="265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2650" y="359045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12109" y="1542900"/>
            <a:ext cx="1120277" cy="113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VIR- Trojský kůň</a:t>
            </a:r>
            <a:endParaRPr/>
          </a:p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260050" y="20988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Trojský kůň je uživateli skrytá část </a:t>
            </a:r>
            <a:r>
              <a:rPr lang="cs" sz="14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programu</a:t>
            </a: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nebo </a:t>
            </a:r>
            <a:r>
              <a:rPr lang="cs" sz="14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aplikace</a:t>
            </a: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 funkcí, se kterou uživatel nesouhlasí (typicky je to činnost škodlivá).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Název </a:t>
            </a:r>
            <a:r>
              <a:rPr lang="cs" sz="14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Trojský kůň</a:t>
            </a: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pochází z antického příběhu o dobytí </a:t>
            </a:r>
            <a:r>
              <a:rPr lang="cs" sz="14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/>
              </a:rPr>
              <a:t>Tróje</a:t>
            </a: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Trojský kůň může být samostatný program, který se tváří užitečně – například hra, spořič obrazovky nebo nějaký jednoduchý nástroj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PŘÍKLADY: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6858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sniffe</a:t>
            </a:r>
            <a:r>
              <a:rPr b="1" lang="cs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/>
              </a:rPr>
              <a:t>r</a:t>
            </a: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odposlouchávání </a:t>
            </a:r>
            <a:r>
              <a:rPr lang="cs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/>
              </a:rPr>
              <a:t>přístupových jmen</a:t>
            </a: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cs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/>
              </a:rPr>
              <a:t>hesel</a:t>
            </a: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čísel kreditních karet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685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keylogge</a:t>
            </a:r>
            <a:r>
              <a:rPr b="1" lang="cs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0"/>
              </a:rPr>
              <a:t>r</a:t>
            </a: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sledování (záznam) znaků zadávaných z klávesnice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685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b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spyware</a:t>
            </a: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sleduje uživatele a jeho zvyklosti při surfování na Internetu a posílá o tom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zprávy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21120" y="3301425"/>
            <a:ext cx="1575750" cy="168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WARM- ,,počítačový červ”</a:t>
            </a:r>
            <a:endParaRPr/>
          </a:p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c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Počítačový červ je v </a:t>
            </a:r>
            <a:r>
              <a:rPr lang="cs" sz="14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informatice</a:t>
            </a:r>
            <a:r>
              <a:rPr lang="c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specifický </a:t>
            </a:r>
            <a:r>
              <a:rPr lang="cs" sz="14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počítačový program</a:t>
            </a:r>
            <a:r>
              <a:rPr lang="c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který je schopen automatického rozesílání kopií sebe sama na jiné </a:t>
            </a:r>
            <a:r>
              <a:rPr lang="cs" sz="14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počítače</a:t>
            </a:r>
            <a:r>
              <a:rPr lang="c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c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Poté, co infikuje systém, převezme kontrolu nad prostředky zodpovědnými za síťovou komunikaci a využívá je ke svému vlastnímu šíření.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cs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Nejčastější jsou E-mailoví červi, kteří napadají pomocí elektronické pošty.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01018" y="2965100"/>
            <a:ext cx="1778750" cy="198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Ochrana před viry</a:t>
            </a:r>
            <a:endParaRPr/>
          </a:p>
        </p:txBody>
      </p:sp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 b="0" l="-2030" r="2030" t="0"/>
          <a:stretch/>
        </p:blipFill>
        <p:spPr>
          <a:xfrm>
            <a:off x="5744850" y="1483950"/>
            <a:ext cx="1965850" cy="19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