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5" r:id="rId4"/>
    <p:sldId id="277" r:id="rId5"/>
    <p:sldId id="278" r:id="rId6"/>
    <p:sldId id="283" r:id="rId7"/>
    <p:sldId id="279" r:id="rId8"/>
    <p:sldId id="280" r:id="rId9"/>
    <p:sldId id="281" r:id="rId10"/>
    <p:sldId id="282" r:id="rId11"/>
    <p:sldId id="286" r:id="rId12"/>
    <p:sldId id="287" r:id="rId13"/>
    <p:sldId id="285" r:id="rId14"/>
    <p:sldId id="288" r:id="rId15"/>
    <p:sldId id="289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>
      <p:cViewPr varScale="1">
        <p:scale>
          <a:sx n="114" d="100"/>
          <a:sy n="114" d="100"/>
        </p:scale>
        <p:origin x="512" y="17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25.02.19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25.02.19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25.02.19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25.02.19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25.02.19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25.02.19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25.02.19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25.02.19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25.02.19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25.02.19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25.02.19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25.02.19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25.02.19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t%C5%99edn%C3%AD_%C5%A1kola" TargetMode="External"/><Relationship Id="rId2" Type="http://schemas.openxmlformats.org/officeDocument/2006/relationships/hyperlink" Target="https://cs.wikipedia.org/wiki/Z%C3%A1kladn%C3%AD_%C5%A1kol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/index.php?title=Addis_Abebsk%C3%A1_univerzita&amp;action=edit&amp;redlink=1" TargetMode="External"/><Relationship Id="rId4" Type="http://schemas.openxmlformats.org/officeDocument/2006/relationships/hyperlink" Target="https://cs.wikipedia.org/wiki/Univerzita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Jun%C3%A1k_%E2%80%93_%C4%8Desk%C3%BD_skaut" TargetMode="External"/><Relationship Id="rId3" Type="http://schemas.openxmlformats.org/officeDocument/2006/relationships/hyperlink" Target="https://cs.wikipedia.org/wiki/Prvn%C3%AD_sv%C4%9Btov%C3%A1_v%C3%A1lka" TargetMode="External"/><Relationship Id="rId7" Type="http://schemas.openxmlformats.org/officeDocument/2006/relationships/hyperlink" Target="https://cs.wikipedia.org/wiki/%C4%8Clov%C4%9Bk_v_t%C3%ADsni" TargetMode="External"/><Relationship Id="rId2" Type="http://schemas.openxmlformats.org/officeDocument/2006/relationships/hyperlink" Target="https://cs.wikipedia.org/wiki/%C4%8Ceskoslovensk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Postavme_%C5%A1kolu_v_Africe" TargetMode="External"/><Relationship Id="rId5" Type="http://schemas.openxmlformats.org/officeDocument/2006/relationships/hyperlink" Target="https://cs.wikipedia.org/wiki/Harar" TargetMode="External"/><Relationship Id="rId10" Type="http://schemas.openxmlformats.org/officeDocument/2006/relationships/hyperlink" Target="https://cs.wikipedia.org/wiki/Etiopie#cite_note-Buss6-84" TargetMode="External"/><Relationship Id="rId4" Type="http://schemas.openxmlformats.org/officeDocument/2006/relationships/hyperlink" Target="https://cs.wikipedia.org/wiki/Vyslanec" TargetMode="External"/><Relationship Id="rId9" Type="http://schemas.openxmlformats.org/officeDocument/2006/relationships/hyperlink" Target="https://cs.wikipedia.org/wiki/%C4%8Cesk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800" b="0" i="0" baseline="0" dirty="0">
                <a:solidFill>
                  <a:schemeClr val="accent1">
                    <a:lumMod val="50000"/>
                  </a:schemeClr>
                </a:solidFill>
                <a:latin typeface="Century Gothic"/>
                <a:ea typeface="+mj-ea"/>
                <a:cs typeface="+mj-cs"/>
              </a:rPr>
              <a:t>ETIOPIE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cs-CZ" sz="2000" b="0" i="0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50F57-60BB-A842-87A3-0E4CD513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FAUNA: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46D019-EE7F-B840-B584-3B2AA8828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828800"/>
            <a:ext cx="10441160" cy="4624536"/>
          </a:xfrm>
        </p:spPr>
        <p:txBody>
          <a:bodyPr>
            <a:normAutofit fontScale="92500"/>
          </a:bodyPr>
          <a:lstStyle/>
          <a:p>
            <a:r>
              <a:rPr lang="cs-CZ" dirty="0"/>
              <a:t>Etiopie poskytuje útočiště živočišných druhům z velmi kontrastních životních podmínek. </a:t>
            </a:r>
          </a:p>
          <a:p>
            <a:r>
              <a:rPr lang="cs-CZ" dirty="0"/>
              <a:t>Vysokohorské oblasti vytvářejí ráj pro vzácné endemity paviána </a:t>
            </a:r>
            <a:r>
              <a:rPr lang="cs-CZ" dirty="0" err="1"/>
              <a:t>dželada</a:t>
            </a:r>
            <a:r>
              <a:rPr lang="cs-CZ" dirty="0"/>
              <a:t>, </a:t>
            </a:r>
            <a:r>
              <a:rPr lang="cs-CZ" dirty="0" err="1"/>
              <a:t>simienského</a:t>
            </a:r>
            <a:r>
              <a:rPr lang="cs-CZ" dirty="0"/>
              <a:t> šakala a kozorožce </a:t>
            </a:r>
            <a:r>
              <a:rPr lang="cs-CZ" dirty="0" err="1"/>
              <a:t>Walia</a:t>
            </a:r>
            <a:r>
              <a:rPr lang="cs-CZ" dirty="0"/>
              <a:t> se spirálovitými rohy. </a:t>
            </a:r>
          </a:p>
          <a:p>
            <a:r>
              <a:rPr lang="cs-CZ" dirty="0"/>
              <a:t>V nižších nadmořských výškách se táhnou savany s typickou africkou zvířenou. Žijí zde žirafy, zebry, antilopy, šakali, buvoli, sloni, hyeny.</a:t>
            </a:r>
          </a:p>
          <a:p>
            <a:r>
              <a:rPr lang="cs-CZ" dirty="0"/>
              <a:t>Země zaznamenala 856 druhů ptáků, z nichž je 20 druhů endemických. Život v divočině v posledních desítkách let utrpěl.</a:t>
            </a:r>
          </a:p>
          <a:p>
            <a:r>
              <a:rPr lang="cs-CZ" dirty="0"/>
              <a:t>Občanská válka, období sucha a </a:t>
            </a:r>
            <a:r>
              <a:rPr lang="cs-CZ" dirty="0" err="1"/>
              <a:t>deforestace</a:t>
            </a:r>
            <a:r>
              <a:rPr lang="cs-CZ" dirty="0"/>
              <a:t> s sebou přinesly úbytek volně žijících zvířat. Situace se pomalu zlepšuje, ustanovují se chráněná území a vláda pracuje na obnově přírodní rozmanitosti.</a:t>
            </a:r>
          </a:p>
        </p:txBody>
      </p:sp>
    </p:spTree>
    <p:extLst>
      <p:ext uri="{BB962C8B-B14F-4D97-AF65-F5344CB8AC3E}">
        <p14:creationId xmlns:p14="http://schemas.microsoft.com/office/powerpoint/2010/main" val="10503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F3E8D0-E25A-1B49-997F-DD1219C98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FLORA: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ADA910-05B4-CF4D-A43D-E4A37140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9989366" cy="46245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 Etiopii je celkem 15 chráněných oblastí. </a:t>
            </a:r>
          </a:p>
          <a:p>
            <a:r>
              <a:rPr lang="cs-CZ" dirty="0"/>
              <a:t>Hory jsou pokryté jalovcovými lesy, zatímco na savanách, polopouštích a pouštích nižších oblastí přežívají jen traviny, odolné dřeviny a keře. </a:t>
            </a:r>
          </a:p>
          <a:p>
            <a:r>
              <a:rPr lang="cs-CZ" dirty="0"/>
              <a:t>Asi 40% plochy státu se využívá k pastevectví. Lesy se rozkládají na 25% a orná půda představuje pouze 12% území. </a:t>
            </a:r>
          </a:p>
          <a:p>
            <a:r>
              <a:rPr lang="cs-CZ" dirty="0"/>
              <a:t>Pěstuje se káva, kukuřice, obilniny, rostlina kata jedlá, cukrová třtina, brambory a zelenina. </a:t>
            </a:r>
          </a:p>
          <a:p>
            <a:r>
              <a:rPr lang="cs-CZ" dirty="0"/>
              <a:t>Katu Etiopané s oblibou žvýkají. Obsahuje látku, která se účinkem podobá amfetaminu a působí jako stimulant. Vyváží se do Jemenu, kde nahrazuje žvýkací tabák.</a:t>
            </a:r>
          </a:p>
        </p:txBody>
      </p:sp>
    </p:spTree>
    <p:extLst>
      <p:ext uri="{BB962C8B-B14F-4D97-AF65-F5344CB8AC3E}">
        <p14:creationId xmlns:p14="http://schemas.microsoft.com/office/powerpoint/2010/main" val="7480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ZAJÍMAVÁ MÍSTA: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600200"/>
            <a:ext cx="9753600" cy="525780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Tana </a:t>
            </a:r>
            <a:r>
              <a:rPr lang="cs-CZ" dirty="0"/>
              <a:t>– jezero</a:t>
            </a:r>
          </a:p>
          <a:p>
            <a:r>
              <a:rPr lang="cs-CZ" b="1" dirty="0" err="1"/>
              <a:t>Tisissat</a:t>
            </a:r>
            <a:r>
              <a:rPr lang="cs-CZ" b="1" dirty="0"/>
              <a:t> </a:t>
            </a:r>
            <a:r>
              <a:rPr lang="cs-CZ" dirty="0"/>
              <a:t>– vodopády</a:t>
            </a:r>
          </a:p>
          <a:p>
            <a:r>
              <a:rPr lang="cs-CZ" b="1" dirty="0"/>
              <a:t>Ras </a:t>
            </a:r>
            <a:r>
              <a:rPr lang="cs-CZ" b="1" dirty="0" err="1"/>
              <a:t>Dašen</a:t>
            </a:r>
            <a:r>
              <a:rPr lang="cs-CZ" b="1" dirty="0"/>
              <a:t> </a:t>
            </a:r>
            <a:r>
              <a:rPr lang="cs-CZ" dirty="0"/>
              <a:t>– hora</a:t>
            </a:r>
          </a:p>
          <a:p>
            <a:r>
              <a:rPr lang="cs-CZ" b="1" dirty="0" err="1"/>
              <a:t>Medhane</a:t>
            </a:r>
            <a:r>
              <a:rPr lang="cs-CZ" b="1" dirty="0"/>
              <a:t> </a:t>
            </a:r>
            <a:r>
              <a:rPr lang="cs-CZ" b="1" dirty="0" err="1"/>
              <a:t>Alem</a:t>
            </a:r>
            <a:endParaRPr lang="cs-CZ" b="1" dirty="0"/>
          </a:p>
          <a:p>
            <a:r>
              <a:rPr lang="cs-CZ" b="1" dirty="0" err="1"/>
              <a:t>Sof</a:t>
            </a:r>
            <a:r>
              <a:rPr lang="cs-CZ" b="1" dirty="0"/>
              <a:t> Omar </a:t>
            </a:r>
            <a:r>
              <a:rPr lang="cs-CZ" b="1" dirty="0" err="1"/>
              <a:t>Caves</a:t>
            </a:r>
            <a:r>
              <a:rPr lang="cs-CZ" dirty="0"/>
              <a:t> – jeskyně</a:t>
            </a:r>
          </a:p>
          <a:p>
            <a:r>
              <a:rPr lang="cs-CZ" b="1" dirty="0" err="1"/>
              <a:t>Mago</a:t>
            </a:r>
            <a:r>
              <a:rPr lang="cs-CZ" b="1" dirty="0"/>
              <a:t> </a:t>
            </a:r>
            <a:r>
              <a:rPr lang="cs-CZ" b="1" dirty="0" err="1"/>
              <a:t>National</a:t>
            </a:r>
            <a:r>
              <a:rPr lang="cs-CZ" b="1" dirty="0"/>
              <a:t> Park</a:t>
            </a:r>
          </a:p>
          <a:p>
            <a:r>
              <a:rPr lang="cs-CZ" b="1" dirty="0" err="1"/>
              <a:t>Omo</a:t>
            </a:r>
            <a:r>
              <a:rPr lang="cs-CZ" b="1" dirty="0"/>
              <a:t> </a:t>
            </a:r>
            <a:r>
              <a:rPr lang="cs-CZ" b="1" dirty="0" err="1"/>
              <a:t>National</a:t>
            </a:r>
            <a:r>
              <a:rPr lang="cs-CZ" b="1" dirty="0"/>
              <a:t> Park</a:t>
            </a:r>
          </a:p>
          <a:p>
            <a:r>
              <a:rPr lang="cs-CZ" b="1" dirty="0" err="1"/>
              <a:t>Gondar</a:t>
            </a:r>
            <a:r>
              <a:rPr lang="cs-CZ" b="1" dirty="0"/>
              <a:t> </a:t>
            </a:r>
            <a:r>
              <a:rPr lang="cs-CZ" dirty="0"/>
              <a:t>– město</a:t>
            </a:r>
          </a:p>
          <a:p>
            <a:r>
              <a:rPr lang="cs-CZ" b="1" dirty="0" err="1"/>
              <a:t>Axum</a:t>
            </a:r>
            <a:r>
              <a:rPr lang="cs-CZ" b="1" dirty="0"/>
              <a:t> </a:t>
            </a:r>
            <a:r>
              <a:rPr lang="cs-CZ" dirty="0"/>
              <a:t>– nejstarší město (katedrála </a:t>
            </a:r>
            <a:r>
              <a:rPr lang="cs-CZ" dirty="0" err="1"/>
              <a:t>St.Mary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Zion</a:t>
            </a:r>
            <a:r>
              <a:rPr lang="cs-CZ" dirty="0"/>
              <a:t>)</a:t>
            </a:r>
          </a:p>
          <a:p>
            <a:r>
              <a:rPr lang="cs-CZ" dirty="0"/>
              <a:t>město ze skály </a:t>
            </a:r>
            <a:r>
              <a:rPr lang="cs-CZ" b="1" dirty="0" err="1"/>
              <a:t>Lalibela</a:t>
            </a:r>
            <a:r>
              <a:rPr lang="cs-CZ" dirty="0"/>
              <a:t> (osmý div světa)</a:t>
            </a:r>
          </a:p>
          <a:p>
            <a:r>
              <a:rPr lang="cs-CZ" b="1" dirty="0" err="1"/>
              <a:t>Debre</a:t>
            </a:r>
            <a:r>
              <a:rPr lang="cs-CZ" b="1" dirty="0"/>
              <a:t> </a:t>
            </a:r>
            <a:r>
              <a:rPr lang="cs-CZ" b="1" dirty="0" err="1"/>
              <a:t>Damo</a:t>
            </a:r>
            <a:r>
              <a:rPr lang="cs-CZ" b="1" dirty="0"/>
              <a:t> </a:t>
            </a:r>
            <a:r>
              <a:rPr lang="cs-CZ" dirty="0"/>
              <a:t>– ostrov skal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284578"/>
            <a:ext cx="4762500" cy="29423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1" y="284578"/>
            <a:ext cx="4762496" cy="295232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69" y="3429000"/>
            <a:ext cx="5348689" cy="29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73F42-A2B0-C342-B896-8E8F7539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VZDĚLÁNÍ A VĚDA: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8BFF85-9729-F845-B565-7C841FA5B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624536"/>
          </a:xfrm>
        </p:spPr>
        <p:txBody>
          <a:bodyPr>
            <a:normAutofit fontScale="92500"/>
          </a:bodyPr>
          <a:lstStyle/>
          <a:p>
            <a:r>
              <a:rPr lang="cs-CZ" dirty="0"/>
              <a:t>Vzdělání je od základního po vysokoškolské bezplatné.</a:t>
            </a:r>
          </a:p>
          <a:p>
            <a:r>
              <a:rPr lang="cs-CZ" dirty="0"/>
              <a:t>Povinná školní docházka je od sedmi do třinácti let. </a:t>
            </a:r>
          </a:p>
          <a:p>
            <a:r>
              <a:rPr lang="cs-CZ" dirty="0"/>
              <a:t>Střední a vyšší vzdělání se dá získat pouze ve větších městech. </a:t>
            </a:r>
          </a:p>
          <a:p>
            <a:r>
              <a:rPr lang="cs-CZ" dirty="0">
                <a:hlinkClick r:id="rId2" tooltip="Základní ško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Základní škola</a:t>
            </a:r>
            <a:r>
              <a:rPr lang="cs-CZ" dirty="0"/>
              <a:t> začíná pro děti ve věku sedmi let, střední pro patnáctileté. V 10. ročníku, tedy v rámci </a:t>
            </a:r>
            <a:r>
              <a:rPr lang="cs-CZ" dirty="0">
                <a:hlinkClick r:id="rId3" tooltip="Střední ško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střední školy</a:t>
            </a:r>
            <a:r>
              <a:rPr lang="cs-CZ" dirty="0"/>
              <a:t>, jsou žáci rozděleni na budoucí studenty </a:t>
            </a:r>
            <a:r>
              <a:rPr lang="cs-CZ" dirty="0">
                <a:hlinkClick r:id="rId4" tooltip="Univerzi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univerzit</a:t>
            </a:r>
            <a:r>
              <a:rPr lang="cs-CZ" dirty="0"/>
              <a:t> a na ty, kteří získají vyučení v oblasti obchodu, polytechniky, pedagogiky a dalších. </a:t>
            </a:r>
          </a:p>
          <a:p>
            <a:r>
              <a:rPr lang="cs-CZ" dirty="0"/>
              <a:t>Hlavní univerzitou je </a:t>
            </a:r>
            <a:r>
              <a:rPr lang="cs-CZ" dirty="0">
                <a:hlinkClick r:id="rId5" tooltip="Addis Abebská univerzit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Addis Abebská univerzita</a:t>
            </a:r>
            <a:r>
              <a:rPr lang="cs-CZ" dirty="0"/>
              <a:t>, další se nachází v některých hlavních městech jednotlivých federálních států.</a:t>
            </a:r>
          </a:p>
          <a:p>
            <a:r>
              <a:rPr lang="cs-CZ" dirty="0"/>
              <a:t>Zejména v Addis Abebě existuje také několik dalších, převážně soukromých, vysokých škol.</a:t>
            </a:r>
          </a:p>
        </p:txBody>
      </p:sp>
    </p:spTree>
    <p:extLst>
      <p:ext uri="{BB962C8B-B14F-4D97-AF65-F5344CB8AC3E}">
        <p14:creationId xmlns:p14="http://schemas.microsoft.com/office/powerpoint/2010/main" val="22153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9C88A-23EB-5344-92BA-6609E0D8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332656"/>
            <a:ext cx="9753600" cy="864096"/>
          </a:xfrm>
        </p:spPr>
        <p:txBody>
          <a:bodyPr/>
          <a:lstStyle/>
          <a:p>
            <a:pPr algn="ctr"/>
            <a:r>
              <a:rPr lang="cs-CZ" dirty="0"/>
              <a:t>VZTAHY S ČESKEM: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36FFAA-6710-1547-B793-57D23EBE8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196752"/>
            <a:ext cx="11161240" cy="554461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Diplomatické vztahy navázala Etiopie s </a:t>
            </a:r>
            <a:r>
              <a:rPr lang="cs-CZ" dirty="0">
                <a:hlinkClick r:id="rId2" tooltip="Českoslovens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Československem</a:t>
            </a:r>
            <a:r>
              <a:rPr lang="cs-CZ" dirty="0"/>
              <a:t> po </a:t>
            </a:r>
            <a:r>
              <a:rPr lang="cs-CZ" dirty="0">
                <a:hlinkClick r:id="rId3" tooltip="První světová vál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první světové válce</a:t>
            </a:r>
            <a:r>
              <a:rPr lang="cs-CZ" dirty="0"/>
              <a:t>. Zájmy Československa v této době zastupovalo francouzské velvyslanectví. </a:t>
            </a:r>
          </a:p>
          <a:p>
            <a:r>
              <a:rPr lang="cs-CZ" dirty="0"/>
              <a:t>Co se týče obchodní výměny, v meziválečném období byly do Etiopie dodávány především zbraně. </a:t>
            </a:r>
          </a:p>
          <a:p>
            <a:r>
              <a:rPr lang="cs-CZ" dirty="0"/>
              <a:t>Roku 1955 Československo zřídilo v Etiopii </a:t>
            </a:r>
            <a:r>
              <a:rPr lang="cs-CZ" dirty="0">
                <a:hlinkClick r:id="rId4" tooltip="Vyslane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vyslanectví</a:t>
            </a:r>
            <a:r>
              <a:rPr lang="cs-CZ" dirty="0"/>
              <a:t>, o čtyři roky později velvyslanectví. </a:t>
            </a:r>
          </a:p>
          <a:p>
            <a:r>
              <a:rPr lang="cs-CZ" dirty="0"/>
              <a:t>Roku 1959 byla rovněž podepsána Smlouva o přátelství a Dohoda o kulturní, vědecké a technické pomoci. </a:t>
            </a:r>
          </a:p>
          <a:p>
            <a:r>
              <a:rPr lang="cs-CZ" dirty="0"/>
              <a:t>Do země poté přišli českoslovenští odborníci, díky spolupráci mezi oběma státy vzniklo několik továrních podniků a v </a:t>
            </a:r>
            <a:r>
              <a:rPr lang="cs-CZ" dirty="0">
                <a:hlinkClick r:id="rId5" tooltip="Har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Hararu</a:t>
            </a:r>
            <a:r>
              <a:rPr lang="cs-CZ" dirty="0"/>
              <a:t> byla postavena s československou pomocí také nemocnice.</a:t>
            </a:r>
            <a:endParaRPr lang="cs-CZ" baseline="30000" dirty="0"/>
          </a:p>
          <a:p>
            <a:r>
              <a:rPr lang="cs-CZ" dirty="0"/>
              <a:t>Od roku 2004 zde probíhá projekt </a:t>
            </a:r>
            <a:r>
              <a:rPr lang="cs-CZ" dirty="0">
                <a:hlinkClick r:id="rId6" tooltip="Postavme školu v Afr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Postavme školu v Africe</a:t>
            </a:r>
            <a:r>
              <a:rPr lang="cs-CZ" dirty="0"/>
              <a:t> ve spolupráci české humanitární organizace </a:t>
            </a:r>
            <a:r>
              <a:rPr lang="cs-CZ" dirty="0">
                <a:hlinkClick r:id="rId7" tooltip="Člověk v tísn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Člověk v tísni</a:t>
            </a:r>
            <a:r>
              <a:rPr lang="cs-CZ" dirty="0"/>
              <a:t> a skautské organizace </a:t>
            </a:r>
            <a:r>
              <a:rPr lang="cs-CZ" dirty="0">
                <a:hlinkClick r:id="rId8" tooltip="Junák – český skau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Junák</a:t>
            </a:r>
            <a:r>
              <a:rPr lang="cs-CZ" dirty="0"/>
              <a:t>.</a:t>
            </a:r>
            <a:endParaRPr lang="cs-CZ" baseline="30000" dirty="0"/>
          </a:p>
          <a:p>
            <a:r>
              <a:rPr lang="cs-CZ" dirty="0"/>
              <a:t>Roku 2007 byla mezi </a:t>
            </a:r>
            <a:r>
              <a:rPr lang="cs-CZ" dirty="0">
                <a:hlinkClick r:id="rId9" tooltip="Čes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Českem</a:t>
            </a:r>
            <a:r>
              <a:rPr lang="cs-CZ" dirty="0"/>
              <a:t> a Etiopií podepsána Dohoda o zamezení dvojímu zdanění a prevenci daňových úniků, pro rozdíly v hospodářské politice obou států však dosud nebyla podepsána již připravená Dohoda o podpoře a vzájemné ochraně investic. </a:t>
            </a:r>
          </a:p>
          <a:p>
            <a:r>
              <a:rPr lang="cs-CZ" dirty="0"/>
              <a:t>Na českých vysokých školách také studovalo několik generací etiopských studentů. Přesto vzájemné kulturní a vědecké styky nejsou velmi rozšířené.</a:t>
            </a:r>
          </a:p>
          <a:p>
            <a:r>
              <a:rPr lang="cs-CZ" dirty="0"/>
              <a:t>Pro občany ČR platí vízová povinnost.</a:t>
            </a:r>
            <a:r>
              <a:rPr lang="cs-CZ" baseline="300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3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OBECNÉ INFORMACE: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3812" y="1600200"/>
            <a:ext cx="10801200" cy="5069160"/>
          </a:xfrm>
        </p:spPr>
        <p:txBody>
          <a:bodyPr>
            <a:normAutofit fontScale="92500" lnSpcReduction="20000"/>
          </a:bodyPr>
          <a:lstStyle/>
          <a:p>
            <a:r>
              <a:rPr lang="cs-CZ" sz="2600" b="1" dirty="0"/>
              <a:t>Originální název: </a:t>
            </a:r>
            <a:r>
              <a:rPr lang="cs-CZ" sz="2600" dirty="0" err="1"/>
              <a:t>Ityop'iya</a:t>
            </a:r>
            <a:r>
              <a:rPr lang="cs-CZ" sz="2600" dirty="0"/>
              <a:t> </a:t>
            </a:r>
            <a:r>
              <a:rPr lang="cs-CZ" sz="2600" dirty="0" err="1"/>
              <a:t>Federalawi</a:t>
            </a:r>
            <a:r>
              <a:rPr lang="cs-CZ" sz="2600" dirty="0"/>
              <a:t> </a:t>
            </a:r>
            <a:r>
              <a:rPr lang="cs-CZ" sz="2600" dirty="0" err="1"/>
              <a:t>Demokrasiyawi</a:t>
            </a:r>
            <a:r>
              <a:rPr lang="cs-CZ" sz="2600" dirty="0"/>
              <a:t> </a:t>
            </a:r>
            <a:r>
              <a:rPr lang="cs-CZ" sz="2600" dirty="0" err="1"/>
              <a:t>Ripeblik</a:t>
            </a:r>
            <a:endParaRPr lang="cs-CZ" sz="2600" dirty="0"/>
          </a:p>
          <a:p>
            <a:r>
              <a:rPr lang="cs-CZ" sz="2600" b="1" dirty="0"/>
              <a:t>Rozloha:</a:t>
            </a:r>
            <a:r>
              <a:rPr lang="cs-CZ" sz="2600" dirty="0"/>
              <a:t> 1 127 127 km</a:t>
            </a:r>
            <a:r>
              <a:rPr lang="cs-CZ" sz="2600" baseline="30000" dirty="0"/>
              <a:t>2</a:t>
            </a:r>
          </a:p>
          <a:p>
            <a:r>
              <a:rPr lang="it-IT" sz="2600" b="1" dirty="0"/>
              <a:t>Poloha</a:t>
            </a:r>
            <a:r>
              <a:rPr lang="it-IT" sz="2600" dirty="0"/>
              <a:t>: 33°-48° v. d. a 3°-15° s. š. </a:t>
            </a:r>
            <a:endParaRPr lang="cs-CZ" sz="2600" dirty="0"/>
          </a:p>
          <a:p>
            <a:r>
              <a:rPr lang="cs-CZ" sz="2600" b="1" dirty="0"/>
              <a:t>Měna: </a:t>
            </a:r>
            <a:r>
              <a:rPr lang="cs-CZ" sz="2600" dirty="0"/>
              <a:t>etiopský birr</a:t>
            </a:r>
          </a:p>
          <a:p>
            <a:r>
              <a:rPr lang="cs-CZ" sz="2600" b="1" dirty="0"/>
              <a:t>Využití plochy: </a:t>
            </a:r>
            <a:r>
              <a:rPr lang="cs-CZ" sz="2600" dirty="0"/>
              <a:t>12 % orná půda, 40 % pastviny, 25 % lesy, 23 % ostatní </a:t>
            </a:r>
          </a:p>
          <a:p>
            <a:r>
              <a:rPr lang="cs-CZ" sz="2600" b="1" dirty="0"/>
              <a:t>Nejvyšší bod </a:t>
            </a:r>
            <a:r>
              <a:rPr lang="cs-CZ" sz="2600" dirty="0"/>
              <a:t>- Ras </a:t>
            </a:r>
            <a:r>
              <a:rPr lang="cs-CZ" sz="2600" dirty="0" err="1"/>
              <a:t>Dejen</a:t>
            </a:r>
            <a:r>
              <a:rPr lang="cs-CZ" sz="2600" dirty="0"/>
              <a:t> (4 620 m)</a:t>
            </a:r>
          </a:p>
          <a:p>
            <a:r>
              <a:rPr lang="cs-CZ" sz="2600" b="1" dirty="0"/>
              <a:t>Nejnižší bod </a:t>
            </a:r>
            <a:r>
              <a:rPr lang="cs-CZ" sz="2600" dirty="0"/>
              <a:t>- </a:t>
            </a:r>
            <a:r>
              <a:rPr lang="cs-CZ" sz="2600" dirty="0" err="1"/>
              <a:t>Denakil</a:t>
            </a:r>
            <a:r>
              <a:rPr lang="cs-CZ" sz="2600" dirty="0"/>
              <a:t> </a:t>
            </a:r>
            <a:r>
              <a:rPr lang="cs-CZ" sz="2600" dirty="0" err="1"/>
              <a:t>Depression</a:t>
            </a:r>
            <a:r>
              <a:rPr lang="cs-CZ" sz="2600" dirty="0"/>
              <a:t> (-125 m)</a:t>
            </a:r>
          </a:p>
          <a:p>
            <a:r>
              <a:rPr lang="cs-CZ" sz="2600" b="1" dirty="0"/>
              <a:t>Nejdelší řeka </a:t>
            </a:r>
            <a:r>
              <a:rPr lang="cs-CZ" sz="2600" dirty="0"/>
              <a:t>- </a:t>
            </a:r>
            <a:r>
              <a:rPr lang="cs-CZ" sz="2600" dirty="0" err="1"/>
              <a:t>Wabe</a:t>
            </a:r>
            <a:r>
              <a:rPr lang="cs-CZ" sz="2600" dirty="0"/>
              <a:t> </a:t>
            </a:r>
            <a:r>
              <a:rPr lang="cs-CZ" sz="2600" dirty="0" err="1"/>
              <a:t>Shebele</a:t>
            </a:r>
            <a:r>
              <a:rPr lang="cs-CZ" sz="2600" dirty="0"/>
              <a:t> (1 950 km)</a:t>
            </a:r>
          </a:p>
          <a:p>
            <a:r>
              <a:rPr lang="cs-CZ" sz="2600" b="1" dirty="0"/>
              <a:t>Biota:</a:t>
            </a:r>
            <a:r>
              <a:rPr lang="cs-CZ" sz="2600" dirty="0"/>
              <a:t> pouště a polopouště</a:t>
            </a:r>
          </a:p>
          <a:p>
            <a:r>
              <a:rPr lang="cs-CZ" sz="2600" b="1" dirty="0"/>
              <a:t>Klima: </a:t>
            </a:r>
            <a:r>
              <a:rPr lang="cs-CZ" sz="2600" dirty="0"/>
              <a:t>tropický pás</a:t>
            </a:r>
          </a:p>
          <a:p>
            <a:endParaRPr lang="cs-CZ" sz="2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319591"/>
            <a:ext cx="60960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9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804" y="274638"/>
            <a:ext cx="1034941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772" y="908720"/>
            <a:ext cx="11161240" cy="568863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Vnitrozemský stát </a:t>
            </a:r>
            <a:r>
              <a:rPr lang="cs-CZ" dirty="0"/>
              <a:t>východní Afriky. </a:t>
            </a:r>
          </a:p>
          <a:p>
            <a:r>
              <a:rPr lang="cs-CZ" dirty="0"/>
              <a:t>Na východě Etiopie sousedí s </a:t>
            </a:r>
            <a:r>
              <a:rPr lang="cs-CZ" b="1" dirty="0"/>
              <a:t>Džibutskem</a:t>
            </a:r>
            <a:r>
              <a:rPr lang="cs-CZ" dirty="0"/>
              <a:t> a </a:t>
            </a:r>
            <a:r>
              <a:rPr lang="cs-CZ" b="1" dirty="0"/>
              <a:t>Somálskem</a:t>
            </a:r>
            <a:r>
              <a:rPr lang="cs-CZ" dirty="0"/>
              <a:t>, na jihu s </a:t>
            </a:r>
            <a:r>
              <a:rPr lang="cs-CZ" b="1" dirty="0"/>
              <a:t>Keňou</a:t>
            </a:r>
            <a:r>
              <a:rPr lang="cs-CZ" dirty="0"/>
              <a:t> a </a:t>
            </a:r>
            <a:r>
              <a:rPr lang="cs-CZ" b="1" dirty="0" err="1"/>
              <a:t>Sudánem</a:t>
            </a:r>
            <a:r>
              <a:rPr lang="cs-CZ" dirty="0"/>
              <a:t>, na severu s </a:t>
            </a:r>
            <a:r>
              <a:rPr lang="cs-CZ" b="1" dirty="0" err="1"/>
              <a:t>Eritrejí</a:t>
            </a:r>
            <a:r>
              <a:rPr lang="cs-CZ" b="1" dirty="0"/>
              <a:t> </a:t>
            </a:r>
            <a:r>
              <a:rPr lang="cs-CZ" dirty="0"/>
              <a:t>a na západě s </a:t>
            </a:r>
            <a:r>
              <a:rPr lang="cs-CZ" b="1" dirty="0"/>
              <a:t>Jižním </a:t>
            </a:r>
            <a:r>
              <a:rPr lang="cs-CZ" b="1" dirty="0" err="1"/>
              <a:t>Sudánem</a:t>
            </a:r>
            <a:r>
              <a:rPr lang="cs-CZ" dirty="0"/>
              <a:t>.</a:t>
            </a:r>
          </a:p>
          <a:p>
            <a:r>
              <a:rPr lang="cs-CZ" dirty="0"/>
              <a:t>Etiopie vznikla na území mocné a starobylé </a:t>
            </a:r>
            <a:r>
              <a:rPr lang="cs-CZ" b="1" dirty="0"/>
              <a:t>říše Kněze Jana</a:t>
            </a:r>
            <a:r>
              <a:rPr lang="cs-CZ" dirty="0"/>
              <a:t>, známé z evropských středověkých legend. </a:t>
            </a:r>
          </a:p>
          <a:p>
            <a:r>
              <a:rPr lang="cs-CZ" dirty="0"/>
              <a:t>Dnes je to jedna z </a:t>
            </a:r>
            <a:r>
              <a:rPr lang="cs-CZ" b="1" dirty="0"/>
              <a:t>nejchudších zemí světa </a:t>
            </a:r>
            <a:r>
              <a:rPr lang="cs-CZ" dirty="0"/>
              <a:t>sužovaná dlouhodobě suchem, hladem a občanskou válkou.</a:t>
            </a:r>
          </a:p>
          <a:p>
            <a:r>
              <a:rPr lang="cs-CZ" b="1" dirty="0"/>
              <a:t>Zemědělství</a:t>
            </a:r>
            <a:r>
              <a:rPr lang="cs-CZ" dirty="0"/>
              <a:t> je zde málo modernizované a závisí na podnebí.</a:t>
            </a:r>
          </a:p>
          <a:p>
            <a:r>
              <a:rPr lang="cs-CZ" dirty="0"/>
              <a:t>Nicméně stav se postupně hodně zlepšuje a dobré jméno má </a:t>
            </a:r>
            <a:r>
              <a:rPr lang="cs-CZ" b="1" dirty="0"/>
              <a:t>letecká společnost </a:t>
            </a:r>
            <a:r>
              <a:rPr lang="cs-CZ" b="1" dirty="0" err="1"/>
              <a:t>Ethiopian</a:t>
            </a:r>
            <a:r>
              <a:rPr lang="cs-CZ" b="1" dirty="0"/>
              <a:t> Airlines</a:t>
            </a:r>
            <a:r>
              <a:rPr lang="cs-CZ" dirty="0"/>
              <a:t>, která patří mezi tři nejlepší v Africe. </a:t>
            </a:r>
          </a:p>
          <a:p>
            <a:r>
              <a:rPr lang="cs-CZ" dirty="0"/>
              <a:t>Etiopie však nabízí </a:t>
            </a:r>
            <a:r>
              <a:rPr lang="cs-CZ" b="1" dirty="0"/>
              <a:t>krásnou přírodu </a:t>
            </a:r>
            <a:r>
              <a:rPr lang="cs-CZ" dirty="0"/>
              <a:t>v podobě Simenských hor, hory Ras </a:t>
            </a:r>
            <a:r>
              <a:rPr lang="cs-CZ" dirty="0" err="1"/>
              <a:t>Dašen</a:t>
            </a:r>
            <a:r>
              <a:rPr lang="cs-CZ" dirty="0"/>
              <a:t>, prolákliny </a:t>
            </a:r>
            <a:r>
              <a:rPr lang="cs-CZ" dirty="0" err="1"/>
              <a:t>Danakil</a:t>
            </a:r>
            <a:r>
              <a:rPr lang="cs-CZ" dirty="0"/>
              <a:t>, divoké zvěře a krásných tradic místních kmenů.</a:t>
            </a:r>
          </a:p>
        </p:txBody>
      </p:sp>
    </p:spTree>
    <p:extLst>
      <p:ext uri="{BB962C8B-B14F-4D97-AF65-F5344CB8AC3E}">
        <p14:creationId xmlns:p14="http://schemas.microsoft.com/office/powerpoint/2010/main" val="346982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HISTORIE: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5780" y="1600200"/>
            <a:ext cx="11593288" cy="5141168"/>
          </a:xfrm>
        </p:spPr>
        <p:txBody>
          <a:bodyPr>
            <a:noAutofit/>
          </a:bodyPr>
          <a:lstStyle/>
          <a:p>
            <a:r>
              <a:rPr lang="cs-CZ" sz="2200" dirty="0"/>
              <a:t>V Etiopii se dochovaly ostatky jednoho z </a:t>
            </a:r>
            <a:r>
              <a:rPr lang="cs-CZ" sz="2200" b="1" dirty="0"/>
              <a:t>nejstarších předků člověka </a:t>
            </a:r>
            <a:r>
              <a:rPr lang="cs-CZ" sz="2200" dirty="0"/>
              <a:t>rodu </a:t>
            </a:r>
            <a:r>
              <a:rPr lang="cs-CZ" sz="2200" b="1" dirty="0" err="1"/>
              <a:t>Australopithecus</a:t>
            </a:r>
            <a:endParaRPr lang="cs-CZ" sz="2200" b="1" dirty="0"/>
          </a:p>
          <a:p>
            <a:r>
              <a:rPr lang="cs-CZ" sz="2200" dirty="0" err="1"/>
              <a:t>Aksumská</a:t>
            </a:r>
            <a:r>
              <a:rPr lang="cs-CZ" sz="2200" dirty="0"/>
              <a:t> říše, kde vládla </a:t>
            </a:r>
            <a:r>
              <a:rPr lang="cs-CZ" sz="2200" b="1" dirty="0" err="1"/>
              <a:t>šalomounská</a:t>
            </a:r>
            <a:r>
              <a:rPr lang="cs-CZ" sz="2200" b="1" dirty="0"/>
              <a:t> dynastie </a:t>
            </a:r>
            <a:r>
              <a:rPr lang="cs-CZ" sz="2200" dirty="0"/>
              <a:t>založená právě podle </a:t>
            </a:r>
            <a:r>
              <a:rPr lang="cs-CZ" sz="2200" b="1" dirty="0"/>
              <a:t>legendy o králi Šalamounovi </a:t>
            </a:r>
            <a:r>
              <a:rPr lang="cs-CZ" sz="2200" dirty="0"/>
              <a:t>a královně Sábě.</a:t>
            </a:r>
          </a:p>
          <a:p>
            <a:r>
              <a:rPr lang="cs-CZ" sz="2200" dirty="0"/>
              <a:t>Asi </a:t>
            </a:r>
            <a:r>
              <a:rPr lang="cs-CZ" sz="2200" b="1" dirty="0"/>
              <a:t>po roce 325</a:t>
            </a:r>
            <a:r>
              <a:rPr lang="cs-CZ" sz="2200" dirty="0"/>
              <a:t> přijal </a:t>
            </a:r>
            <a:r>
              <a:rPr lang="cs-CZ" sz="2200" dirty="0" err="1"/>
              <a:t>aksumský</a:t>
            </a:r>
            <a:r>
              <a:rPr lang="cs-CZ" sz="2200" dirty="0"/>
              <a:t> vládce </a:t>
            </a:r>
            <a:r>
              <a:rPr lang="cs-CZ" sz="2200" dirty="0" err="1"/>
              <a:t>Enzana</a:t>
            </a:r>
            <a:r>
              <a:rPr lang="cs-CZ" sz="2200" dirty="0"/>
              <a:t> zásluhou svatého </a:t>
            </a:r>
            <a:r>
              <a:rPr lang="cs-CZ" sz="2200" dirty="0" err="1"/>
              <a:t>Frumentia</a:t>
            </a:r>
            <a:r>
              <a:rPr lang="cs-CZ" sz="2200" dirty="0"/>
              <a:t> </a:t>
            </a:r>
            <a:r>
              <a:rPr lang="cs-CZ" sz="2200" b="1" dirty="0"/>
              <a:t>křesťanství.</a:t>
            </a:r>
            <a:r>
              <a:rPr lang="cs-CZ" sz="2200" dirty="0"/>
              <a:t> Dynastie vládla s pauzami až do roku 1974. </a:t>
            </a:r>
          </a:p>
          <a:p>
            <a:r>
              <a:rPr lang="cs-CZ" sz="2200" dirty="0" err="1"/>
              <a:t>Aksumská</a:t>
            </a:r>
            <a:r>
              <a:rPr lang="cs-CZ" sz="2200" dirty="0"/>
              <a:t> říše však právě kvůli pozdější </a:t>
            </a:r>
            <a:r>
              <a:rPr lang="cs-CZ" sz="2200" b="1" dirty="0"/>
              <a:t>expanzi muslimů </a:t>
            </a:r>
            <a:r>
              <a:rPr lang="cs-CZ" sz="2200" dirty="0"/>
              <a:t>a územním ztrátám </a:t>
            </a:r>
            <a:r>
              <a:rPr lang="cs-CZ" sz="2200" b="1" dirty="0"/>
              <a:t>skončila v izolaci. </a:t>
            </a:r>
          </a:p>
          <a:p>
            <a:r>
              <a:rPr lang="cs-CZ" sz="2200" dirty="0"/>
              <a:t>Následně došlo k úpadku obchodu a kolem 8. nebo 9. století došlo k </a:t>
            </a:r>
            <a:r>
              <a:rPr lang="cs-CZ" sz="2200" b="1" dirty="0"/>
              <a:t>povstání </a:t>
            </a:r>
            <a:r>
              <a:rPr lang="cs-CZ" sz="2200" b="1" dirty="0" err="1"/>
              <a:t>Falšů</a:t>
            </a:r>
            <a:r>
              <a:rPr lang="cs-CZ" sz="2200" dirty="0"/>
              <a:t>. </a:t>
            </a:r>
          </a:p>
          <a:p>
            <a:r>
              <a:rPr lang="cs-CZ" sz="2200" dirty="0"/>
              <a:t>Ve 12. století se k moci dostává </a:t>
            </a:r>
            <a:r>
              <a:rPr lang="cs-CZ" sz="2200" b="1" dirty="0"/>
              <a:t>dynastie </a:t>
            </a:r>
            <a:r>
              <a:rPr lang="cs-CZ" sz="2200" b="1" dirty="0" err="1"/>
              <a:t>Zagwe</a:t>
            </a:r>
            <a:r>
              <a:rPr lang="cs-CZ" sz="2200" dirty="0"/>
              <a:t>. Po zániku říše </a:t>
            </a:r>
            <a:r>
              <a:rPr lang="cs-CZ" sz="2200" dirty="0" err="1"/>
              <a:t>aksmumské</a:t>
            </a:r>
            <a:r>
              <a:rPr lang="cs-CZ" sz="2200" dirty="0"/>
              <a:t> převzala dynastie </a:t>
            </a:r>
            <a:r>
              <a:rPr lang="cs-CZ" sz="2200" b="1" dirty="0" err="1"/>
              <a:t>Zagwe</a:t>
            </a:r>
            <a:r>
              <a:rPr lang="cs-CZ" sz="2200" b="1" dirty="0"/>
              <a:t> křesťanství</a:t>
            </a:r>
            <a:r>
              <a:rPr lang="cs-CZ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68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796" y="836712"/>
            <a:ext cx="10421418" cy="583264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 roce 1270 se tato </a:t>
            </a:r>
            <a:r>
              <a:rPr lang="cs-CZ" b="1" dirty="0"/>
              <a:t>dynastie vzdala své moci</a:t>
            </a:r>
            <a:r>
              <a:rPr lang="cs-CZ" dirty="0"/>
              <a:t> a vrací se původní </a:t>
            </a:r>
            <a:r>
              <a:rPr lang="cs-CZ" b="1" dirty="0"/>
              <a:t>dynastie Šalamounů.</a:t>
            </a:r>
            <a:endParaRPr lang="cs-CZ" dirty="0"/>
          </a:p>
          <a:p>
            <a:r>
              <a:rPr lang="cs-CZ" dirty="0"/>
              <a:t>V následujících letech trvaly střety s muslimy a </a:t>
            </a:r>
            <a:r>
              <a:rPr lang="cs-CZ" b="1" dirty="0"/>
              <a:t>moc muslimů sílila</a:t>
            </a:r>
            <a:r>
              <a:rPr lang="cs-CZ" dirty="0"/>
              <a:t>. Vrcholem byl </a:t>
            </a:r>
            <a:r>
              <a:rPr lang="cs-CZ" b="1" dirty="0"/>
              <a:t>útok muslimského vládce </a:t>
            </a:r>
            <a:r>
              <a:rPr lang="cs-CZ" dirty="0"/>
              <a:t>na etiopské území v roce 1529. </a:t>
            </a:r>
          </a:p>
          <a:p>
            <a:r>
              <a:rPr lang="cs-CZ" dirty="0"/>
              <a:t>V roce 1541 však Etiopané s pomocí Portugalců </a:t>
            </a:r>
            <a:r>
              <a:rPr lang="cs-CZ" b="1" dirty="0"/>
              <a:t>porazili muslimy </a:t>
            </a:r>
            <a:r>
              <a:rPr lang="cs-CZ" dirty="0"/>
              <a:t>u jezera Tana.</a:t>
            </a:r>
          </a:p>
          <a:p>
            <a:r>
              <a:rPr lang="cs-CZ" dirty="0"/>
              <a:t>Klíčové bylo i </a:t>
            </a:r>
            <a:r>
              <a:rPr lang="cs-CZ" b="1" dirty="0"/>
              <a:t>pronikání </a:t>
            </a:r>
            <a:r>
              <a:rPr lang="cs-CZ" b="1" dirty="0" err="1"/>
              <a:t>Oromů</a:t>
            </a:r>
            <a:r>
              <a:rPr lang="cs-CZ" dirty="0"/>
              <a:t>, kteří změnili navždy etnické složení v Etiopii. </a:t>
            </a:r>
          </a:p>
          <a:p>
            <a:r>
              <a:rPr lang="cs-CZ" dirty="0"/>
              <a:t>Od </a:t>
            </a:r>
            <a:r>
              <a:rPr lang="cs-CZ" b="1" dirty="0"/>
              <a:t>19. století </a:t>
            </a:r>
            <a:r>
              <a:rPr lang="cs-CZ" dirty="0"/>
              <a:t>zde začala postupná </a:t>
            </a:r>
            <a:r>
              <a:rPr lang="cs-CZ" b="1" dirty="0"/>
              <a:t>modernizace</a:t>
            </a:r>
            <a:r>
              <a:rPr lang="cs-CZ" dirty="0"/>
              <a:t> a snaha o boje s evropským kolonialismem.</a:t>
            </a:r>
          </a:p>
          <a:p>
            <a:r>
              <a:rPr lang="cs-CZ" dirty="0"/>
              <a:t>Od </a:t>
            </a:r>
            <a:r>
              <a:rPr lang="cs-CZ" b="1" dirty="0"/>
              <a:t>1. sv. války až do roku 1974</a:t>
            </a:r>
            <a:r>
              <a:rPr lang="cs-CZ" dirty="0"/>
              <a:t> byl s menší přestávkou způsobenou italskou okupací </a:t>
            </a:r>
            <a:r>
              <a:rPr lang="cs-CZ" b="1" dirty="0"/>
              <a:t>císařem </a:t>
            </a:r>
            <a:r>
              <a:rPr lang="cs-CZ" b="1" dirty="0" err="1"/>
              <a:t>Haile</a:t>
            </a:r>
            <a:r>
              <a:rPr lang="cs-CZ" b="1" dirty="0"/>
              <a:t> </a:t>
            </a:r>
            <a:r>
              <a:rPr lang="cs-CZ" b="1" dirty="0" err="1"/>
              <a:t>Selassie</a:t>
            </a:r>
            <a:r>
              <a:rPr lang="cs-CZ" b="1" dirty="0"/>
              <a:t> I. </a:t>
            </a:r>
            <a:r>
              <a:rPr lang="cs-CZ" dirty="0"/>
              <a:t>Poté se jím stal </a:t>
            </a:r>
            <a:r>
              <a:rPr lang="cs-CZ" b="1" dirty="0" err="1"/>
              <a:t>Mengistu</a:t>
            </a:r>
            <a:r>
              <a:rPr lang="cs-CZ" b="1" dirty="0"/>
              <a:t> </a:t>
            </a:r>
            <a:r>
              <a:rPr lang="cs-CZ" b="1" dirty="0" err="1"/>
              <a:t>Haile</a:t>
            </a:r>
            <a:r>
              <a:rPr lang="cs-CZ" b="1" dirty="0"/>
              <a:t> </a:t>
            </a:r>
            <a:r>
              <a:rPr lang="cs-CZ" b="1" dirty="0" err="1"/>
              <a:t>Mariamem</a:t>
            </a:r>
            <a:r>
              <a:rPr lang="cs-CZ" dirty="0"/>
              <a:t>, který v Etiopii zavedl </a:t>
            </a:r>
            <a:r>
              <a:rPr lang="cs-CZ" b="1" dirty="0"/>
              <a:t>komunismus</a:t>
            </a:r>
            <a:r>
              <a:rPr lang="cs-CZ" dirty="0"/>
              <a:t>. </a:t>
            </a:r>
          </a:p>
          <a:p>
            <a:r>
              <a:rPr lang="cs-CZ" dirty="0"/>
              <a:t>V roce </a:t>
            </a:r>
            <a:r>
              <a:rPr lang="cs-CZ" b="1" dirty="0"/>
              <a:t>1991</a:t>
            </a:r>
            <a:r>
              <a:rPr lang="cs-CZ" dirty="0"/>
              <a:t> však nastal zlom, režim skončil a </a:t>
            </a:r>
            <a:r>
              <a:rPr lang="cs-CZ" b="1" dirty="0" err="1"/>
              <a:t>Mengistu</a:t>
            </a:r>
            <a:r>
              <a:rPr lang="cs-CZ" b="1" dirty="0"/>
              <a:t> uprchl ze země</a:t>
            </a:r>
            <a:r>
              <a:rPr lang="cs-CZ" dirty="0"/>
              <a:t>.</a:t>
            </a:r>
          </a:p>
          <a:p>
            <a:r>
              <a:rPr lang="cs-CZ" dirty="0"/>
              <a:t>Od té doby v zemi panuje </a:t>
            </a:r>
            <a:r>
              <a:rPr lang="cs-CZ" b="1" dirty="0"/>
              <a:t>autoritářský režim</a:t>
            </a:r>
            <a:r>
              <a:rPr lang="cs-CZ" dirty="0"/>
              <a:t> a Etiopie je </a:t>
            </a:r>
            <a:r>
              <a:rPr lang="cs-CZ" b="1" dirty="0"/>
              <a:t>federativní parlamentní republikou.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663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POLITIKA: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3812" y="1772816"/>
            <a:ext cx="10277402" cy="432048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Hlavní město: </a:t>
            </a:r>
            <a:r>
              <a:rPr lang="cs-CZ" dirty="0"/>
              <a:t>Addis Abeba (2 209 000 obyv.)</a:t>
            </a:r>
          </a:p>
          <a:p>
            <a:r>
              <a:rPr lang="cs-CZ" b="1" dirty="0"/>
              <a:t>Úřední jazyk: </a:t>
            </a:r>
            <a:r>
              <a:rPr lang="cs-CZ" dirty="0"/>
              <a:t>Amharština</a:t>
            </a:r>
          </a:p>
          <a:p>
            <a:r>
              <a:rPr lang="cs-CZ" b="1" dirty="0"/>
              <a:t>Další města:</a:t>
            </a:r>
            <a:r>
              <a:rPr lang="cs-CZ" dirty="0"/>
              <a:t> </a:t>
            </a:r>
            <a:r>
              <a:rPr lang="cs-CZ" dirty="0" err="1"/>
              <a:t>Dire</a:t>
            </a:r>
            <a:r>
              <a:rPr lang="cs-CZ" dirty="0"/>
              <a:t> </a:t>
            </a:r>
            <a:r>
              <a:rPr lang="cs-CZ" dirty="0" err="1"/>
              <a:t>Dawa</a:t>
            </a:r>
            <a:r>
              <a:rPr lang="cs-CZ" dirty="0"/>
              <a:t>, </a:t>
            </a:r>
            <a:r>
              <a:rPr lang="cs-CZ" dirty="0" err="1"/>
              <a:t>Gonder</a:t>
            </a:r>
            <a:r>
              <a:rPr lang="cs-CZ" dirty="0"/>
              <a:t>,</a:t>
            </a:r>
          </a:p>
          <a:p>
            <a:r>
              <a:rPr lang="cs-CZ" b="1" dirty="0"/>
              <a:t>Datum vzniku:</a:t>
            </a:r>
            <a:r>
              <a:rPr lang="cs-CZ" dirty="0"/>
              <a:t> 1000 př. n. l.</a:t>
            </a:r>
          </a:p>
          <a:p>
            <a:r>
              <a:rPr lang="cs-CZ" b="1" dirty="0"/>
              <a:t>Správní členění:</a:t>
            </a:r>
            <a:r>
              <a:rPr lang="cs-CZ" dirty="0"/>
              <a:t> 25 oblastí, 4 autonomní oblasti</a:t>
            </a:r>
          </a:p>
          <a:p>
            <a:r>
              <a:rPr lang="cs-CZ" b="1" dirty="0"/>
              <a:t>Forma vlády: </a:t>
            </a:r>
            <a:r>
              <a:rPr lang="cs-CZ" dirty="0"/>
              <a:t>parlamentní federativní</a:t>
            </a:r>
          </a:p>
          <a:p>
            <a:r>
              <a:rPr lang="cs-CZ" b="1" dirty="0"/>
              <a:t>Státní zřízení:</a:t>
            </a:r>
            <a:r>
              <a:rPr lang="cs-CZ" dirty="0"/>
              <a:t> republika</a:t>
            </a:r>
          </a:p>
          <a:p>
            <a:r>
              <a:rPr lang="cs-CZ" b="1" dirty="0"/>
              <a:t>Hlava státu: </a:t>
            </a:r>
            <a:r>
              <a:rPr lang="cs-CZ" dirty="0"/>
              <a:t>GIRMA </a:t>
            </a:r>
            <a:r>
              <a:rPr lang="cs-CZ" dirty="0" err="1"/>
              <a:t>Woldegiorgis</a:t>
            </a:r>
            <a:endParaRPr lang="cs-CZ" dirty="0"/>
          </a:p>
          <a:p>
            <a:r>
              <a:rPr lang="cs-CZ" b="1" dirty="0"/>
              <a:t>Předseda vlády: </a:t>
            </a:r>
            <a:r>
              <a:rPr lang="cs-CZ" dirty="0"/>
              <a:t>MELES </a:t>
            </a:r>
            <a:r>
              <a:rPr lang="cs-CZ" dirty="0" err="1"/>
              <a:t>Zenawi</a:t>
            </a:r>
            <a:endParaRPr lang="cs-CZ" dirty="0"/>
          </a:p>
          <a:p>
            <a:r>
              <a:rPr lang="cs-CZ" b="1" dirty="0"/>
              <a:t>Členství:</a:t>
            </a:r>
            <a:r>
              <a:rPr lang="cs-CZ" dirty="0"/>
              <a:t> OSN</a:t>
            </a:r>
          </a:p>
        </p:txBody>
      </p:sp>
    </p:spTree>
    <p:extLst>
      <p:ext uri="{BB962C8B-B14F-4D97-AF65-F5344CB8AC3E}">
        <p14:creationId xmlns:p14="http://schemas.microsoft.com/office/powerpoint/2010/main" val="26286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OBYVATELSTVO: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9755" y="1600200"/>
            <a:ext cx="11999069" cy="5257800"/>
          </a:xfrm>
        </p:spPr>
        <p:txBody>
          <a:bodyPr>
            <a:normAutofit/>
          </a:bodyPr>
          <a:lstStyle/>
          <a:p>
            <a:r>
              <a:rPr lang="cs-CZ" b="1" dirty="0"/>
              <a:t>Počet obyvatel:</a:t>
            </a:r>
            <a:r>
              <a:rPr lang="cs-CZ" dirty="0"/>
              <a:t> 82 101 998</a:t>
            </a:r>
          </a:p>
          <a:p>
            <a:r>
              <a:rPr lang="cs-CZ" b="1" dirty="0"/>
              <a:t>Hustota zalidnění: </a:t>
            </a:r>
            <a:r>
              <a:rPr lang="cs-CZ" dirty="0"/>
              <a:t>72 ob. / km²</a:t>
            </a:r>
          </a:p>
          <a:p>
            <a:r>
              <a:rPr lang="cs-CZ" b="1" dirty="0"/>
              <a:t>Náboženská příslušnost: </a:t>
            </a:r>
            <a:r>
              <a:rPr lang="cs-CZ" dirty="0"/>
              <a:t>etiopští ortodoxní 52,5%, muslimové 31,4%, tradiční víry 11,4%, ostatní křesťané 4,5%, ostatní 0,2%</a:t>
            </a:r>
          </a:p>
          <a:p>
            <a:r>
              <a:rPr lang="cs-CZ" b="1" dirty="0"/>
              <a:t>Úřední jazyk: </a:t>
            </a:r>
            <a:r>
              <a:rPr lang="cs-CZ" dirty="0"/>
              <a:t>amharština</a:t>
            </a:r>
          </a:p>
          <a:p>
            <a:r>
              <a:rPr lang="cs-CZ" b="1" dirty="0"/>
              <a:t>Etnický původ: </a:t>
            </a:r>
            <a:r>
              <a:rPr lang="cs-CZ" dirty="0" err="1"/>
              <a:t>Amharové</a:t>
            </a:r>
            <a:r>
              <a:rPr lang="cs-CZ" dirty="0"/>
              <a:t> 37,7%, </a:t>
            </a:r>
            <a:r>
              <a:rPr lang="cs-CZ" dirty="0" err="1"/>
              <a:t>Oromové</a:t>
            </a:r>
            <a:r>
              <a:rPr lang="cs-CZ" dirty="0"/>
              <a:t> 35,3%, </a:t>
            </a:r>
            <a:r>
              <a:rPr lang="cs-CZ" dirty="0" err="1"/>
              <a:t>Tigriňané</a:t>
            </a:r>
            <a:r>
              <a:rPr lang="cs-CZ" dirty="0"/>
              <a:t> 8,6%, </a:t>
            </a:r>
            <a:r>
              <a:rPr lang="cs-CZ" dirty="0" err="1"/>
              <a:t>Guragové</a:t>
            </a:r>
            <a:r>
              <a:rPr lang="cs-CZ" dirty="0"/>
              <a:t> 3,3%, </a:t>
            </a:r>
            <a:r>
              <a:rPr lang="cs-CZ" dirty="0" err="1"/>
              <a:t>Ometové</a:t>
            </a:r>
            <a:r>
              <a:rPr lang="cs-CZ" dirty="0"/>
              <a:t> 2,7%, </a:t>
            </a:r>
            <a:r>
              <a:rPr lang="cs-CZ" dirty="0" err="1"/>
              <a:t>Sidamové</a:t>
            </a:r>
            <a:r>
              <a:rPr lang="cs-CZ" dirty="0"/>
              <a:t> 2,4%, </a:t>
            </a:r>
            <a:r>
              <a:rPr lang="cs-CZ" dirty="0" err="1"/>
              <a:t>Tigrejci</a:t>
            </a:r>
            <a:r>
              <a:rPr lang="cs-CZ" dirty="0"/>
              <a:t> 1,9%, </a:t>
            </a:r>
            <a:r>
              <a:rPr lang="cs-CZ" dirty="0" err="1"/>
              <a:t>Afarové</a:t>
            </a:r>
            <a:r>
              <a:rPr lang="cs-CZ" dirty="0"/>
              <a:t> 1,8%, Somálci 1,7%, </a:t>
            </a:r>
            <a:r>
              <a:rPr lang="cs-CZ" dirty="0" err="1"/>
              <a:t>ostaní</a:t>
            </a:r>
            <a:r>
              <a:rPr lang="cs-CZ" dirty="0"/>
              <a:t> 4,6%</a:t>
            </a:r>
          </a:p>
          <a:p>
            <a:r>
              <a:rPr lang="cs-CZ" b="1" dirty="0"/>
              <a:t>Náboženství: </a:t>
            </a:r>
            <a:r>
              <a:rPr lang="cs-CZ" dirty="0"/>
              <a:t>křesťanství (pravoslavná církev), islám</a:t>
            </a:r>
          </a:p>
          <a:p>
            <a:r>
              <a:rPr lang="cs-CZ" b="1" dirty="0"/>
              <a:t>Gramotnost:</a:t>
            </a:r>
            <a:r>
              <a:rPr lang="cs-CZ" dirty="0"/>
              <a:t> 42,7 %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85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HOSPODÁŘSTVÍ: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796" y="1828800"/>
            <a:ext cx="10421418" cy="434340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Tvorba HDP: </a:t>
            </a:r>
            <a:r>
              <a:rPr lang="cs-CZ" dirty="0"/>
              <a:t>43,0 % služby, 13,2 % průmysl, 43,8 % zemědělství </a:t>
            </a:r>
          </a:p>
          <a:p>
            <a:r>
              <a:rPr lang="cs-CZ" b="1" dirty="0"/>
              <a:t>Zaměstnanost: </a:t>
            </a:r>
            <a:r>
              <a:rPr lang="cs-CZ" dirty="0"/>
              <a:t>10 % služby, 5 % průmysl, 85 % zemědělství</a:t>
            </a:r>
          </a:p>
          <a:p>
            <a:r>
              <a:rPr lang="cs-CZ" b="1" dirty="0"/>
              <a:t>Zemědělství - sklizeň: </a:t>
            </a:r>
            <a:r>
              <a:rPr lang="cs-CZ" dirty="0"/>
              <a:t>pšenice, žito, ječmen, kukuřice, proso, </a:t>
            </a:r>
            <a:r>
              <a:rPr lang="cs-CZ" dirty="0" err="1"/>
              <a:t>sorgo</a:t>
            </a:r>
            <a:r>
              <a:rPr lang="cs-CZ" dirty="0"/>
              <a:t>, brambory, cukrová třtina, luštěniny, podzemnice olejná, káva, banány, tabák</a:t>
            </a:r>
          </a:p>
          <a:p>
            <a:r>
              <a:rPr lang="cs-CZ" b="1" dirty="0"/>
              <a:t>Zemědělství - chov dobytka: </a:t>
            </a:r>
            <a:r>
              <a:rPr lang="cs-CZ" dirty="0"/>
              <a:t>skot, ovce, kozy, velbloudi, koně</a:t>
            </a:r>
          </a:p>
          <a:p>
            <a:r>
              <a:rPr lang="cs-CZ" b="1" dirty="0"/>
              <a:t>Průmysl - těžba: </a:t>
            </a:r>
            <a:r>
              <a:rPr lang="cs-CZ" dirty="0"/>
              <a:t>zlato, sůl, platina</a:t>
            </a:r>
          </a:p>
          <a:p>
            <a:r>
              <a:rPr lang="cs-CZ" b="1" dirty="0"/>
              <a:t>Vývoz: </a:t>
            </a:r>
            <a:r>
              <a:rPr lang="cs-CZ" dirty="0"/>
              <a:t>káva, zlato, kůže</a:t>
            </a:r>
          </a:p>
          <a:p>
            <a:r>
              <a:rPr lang="cs-CZ" b="1" dirty="0"/>
              <a:t>Dovoz: </a:t>
            </a:r>
            <a:r>
              <a:rPr lang="cs-CZ" dirty="0"/>
              <a:t>ropné produkty, chemikálie, stroje, motorové vozidla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8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KULTURA: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788" y="1600200"/>
            <a:ext cx="11089232" cy="51411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 Etiopii je dlouhá tradice </a:t>
            </a:r>
            <a:r>
              <a:rPr lang="cs-CZ" b="1" dirty="0"/>
              <a:t>křesťanství</a:t>
            </a:r>
            <a:r>
              <a:rPr lang="cs-CZ" dirty="0"/>
              <a:t>, a proto se její kultura liší od zbytku celé Afriky.</a:t>
            </a:r>
          </a:p>
          <a:p>
            <a:r>
              <a:rPr lang="cs-CZ" dirty="0"/>
              <a:t>Etiopané mají svůj </a:t>
            </a:r>
            <a:r>
              <a:rPr lang="cs-CZ" b="1" dirty="0"/>
              <a:t>vlastní kalendář</a:t>
            </a:r>
            <a:r>
              <a:rPr lang="cs-CZ" dirty="0"/>
              <a:t>, který se skládá z 12 měsíců po 30 dnech a 13. měsíc trvá pět nebo šest dní podle toho, zda je daný rok přestupný nebo nikoliv. Rok začíná 11. září. </a:t>
            </a:r>
          </a:p>
          <a:p>
            <a:r>
              <a:rPr lang="cs-CZ" dirty="0"/>
              <a:t>Zajímavostí také je, že Etiopané </a:t>
            </a:r>
            <a:r>
              <a:rPr lang="cs-CZ" b="1" dirty="0"/>
              <a:t>nejedí příbory </a:t>
            </a:r>
            <a:r>
              <a:rPr lang="cs-CZ" dirty="0"/>
              <a:t>a </a:t>
            </a:r>
            <a:r>
              <a:rPr lang="cs-CZ" b="1" dirty="0"/>
              <a:t>nemají příjmení</a:t>
            </a:r>
            <a:r>
              <a:rPr lang="cs-CZ" dirty="0"/>
              <a:t> jako Evropané. Obvykle si za své jméno dávají ještě jméno svého otce pro lepší orientaci. </a:t>
            </a:r>
          </a:p>
          <a:p>
            <a:r>
              <a:rPr lang="cs-CZ" dirty="0"/>
              <a:t>Zvláštností je také jejich </a:t>
            </a:r>
            <a:r>
              <a:rPr lang="cs-CZ" b="1" dirty="0"/>
              <a:t>písmo</a:t>
            </a:r>
            <a:r>
              <a:rPr lang="cs-CZ" dirty="0"/>
              <a:t>. Počátky tohoto písma se pojí s Féničany a čte se zleva doprava. </a:t>
            </a:r>
          </a:p>
          <a:p>
            <a:r>
              <a:rPr lang="cs-CZ" dirty="0"/>
              <a:t>Nádherná je i etiopská </a:t>
            </a:r>
            <a:r>
              <a:rPr lang="cs-CZ" b="1" dirty="0"/>
              <a:t>architektura</a:t>
            </a:r>
            <a:r>
              <a:rPr lang="cs-CZ" dirty="0"/>
              <a:t>. Z </a:t>
            </a:r>
            <a:r>
              <a:rPr lang="cs-CZ" dirty="0" err="1"/>
              <a:t>Aksumské</a:t>
            </a:r>
            <a:r>
              <a:rPr lang="cs-CZ" dirty="0"/>
              <a:t> říše jsou dochovány chrámy, paláce v městě </a:t>
            </a:r>
            <a:r>
              <a:rPr lang="cs-CZ" dirty="0" err="1"/>
              <a:t>Aksumu</a:t>
            </a:r>
            <a:r>
              <a:rPr lang="cs-CZ" dirty="0"/>
              <a:t>. Z doby dynastie </a:t>
            </a:r>
            <a:r>
              <a:rPr lang="cs-CZ" dirty="0" err="1"/>
              <a:t>Zagwe</a:t>
            </a:r>
            <a:r>
              <a:rPr lang="cs-CZ" dirty="0"/>
              <a:t> jsou dochovány kláštery a křesťanské chrámy. Tyto památky jsou právě velmi vyhledávané turisty a jsou také součástí světového dědictví UNESCO. </a:t>
            </a:r>
          </a:p>
          <a:p>
            <a:r>
              <a:rPr lang="cs-CZ" dirty="0"/>
              <a:t>Důležité je zmínit také </a:t>
            </a:r>
            <a:r>
              <a:rPr lang="cs-CZ" b="1" dirty="0"/>
              <a:t>významné sportovce </a:t>
            </a:r>
            <a:r>
              <a:rPr lang="cs-CZ" dirty="0"/>
              <a:t>Etiopie. Patří mezi ně běžci </a:t>
            </a:r>
            <a:r>
              <a:rPr lang="cs-CZ" dirty="0" err="1"/>
              <a:t>Abebe</a:t>
            </a:r>
            <a:r>
              <a:rPr lang="cs-CZ" dirty="0"/>
              <a:t> </a:t>
            </a:r>
            <a:r>
              <a:rPr lang="cs-CZ" dirty="0" err="1"/>
              <a:t>Bikilu</a:t>
            </a:r>
            <a:r>
              <a:rPr lang="cs-CZ" dirty="0"/>
              <a:t> či </a:t>
            </a:r>
            <a:r>
              <a:rPr lang="cs-CZ" dirty="0" err="1"/>
              <a:t>Kenenisu</a:t>
            </a:r>
            <a:r>
              <a:rPr lang="cs-CZ" dirty="0"/>
              <a:t> </a:t>
            </a:r>
            <a:r>
              <a:rPr lang="cs-CZ" dirty="0" err="1"/>
              <a:t>Bekele</a:t>
            </a:r>
            <a:r>
              <a:rPr lang="cs-CZ" dirty="0"/>
              <a:t>, kteří získali mnoho ocenění na olympiádách.</a:t>
            </a:r>
          </a:p>
        </p:txBody>
      </p:sp>
    </p:spTree>
    <p:extLst>
      <p:ext uri="{BB962C8B-B14F-4D97-AF65-F5344CB8AC3E}">
        <p14:creationId xmlns:p14="http://schemas.microsoft.com/office/powerpoint/2010/main" val="13044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229</Words>
  <Application>Microsoft Macintosh PowerPoint</Application>
  <PresentationFormat>Vlastní</PresentationFormat>
  <Paragraphs>112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Continental_World_16x9</vt:lpstr>
      <vt:lpstr>ETIOPIE</vt:lpstr>
      <vt:lpstr>OBECNÉ INFORMACE:</vt:lpstr>
      <vt:lpstr>Prezentace aplikace PowerPoint</vt:lpstr>
      <vt:lpstr>HISTORIE:</vt:lpstr>
      <vt:lpstr>Prezentace aplikace PowerPoint</vt:lpstr>
      <vt:lpstr>POLITIKA:</vt:lpstr>
      <vt:lpstr>OBYVATELSTVO:</vt:lpstr>
      <vt:lpstr>HOSPODÁŘSTVÍ:</vt:lpstr>
      <vt:lpstr>KULTURA:</vt:lpstr>
      <vt:lpstr>FAUNA:</vt:lpstr>
      <vt:lpstr>FLORA:</vt:lpstr>
      <vt:lpstr>ZAJÍMAVÁ MÍSTA:</vt:lpstr>
      <vt:lpstr>VZDĚLÁNÍ A VĚDA:</vt:lpstr>
      <vt:lpstr>VZTAHY S ČESKEM: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2016-12-28T14:36:04Z</dcterms:created>
  <dcterms:modified xsi:type="dcterms:W3CDTF">2019-02-25T07:04:14Z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