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3"/>
  </p:handoutMasterIdLst>
  <p:sldIdLst>
    <p:sldId id="256" r:id="rId2"/>
    <p:sldId id="257" r:id="rId3"/>
    <p:sldId id="266" r:id="rId4"/>
    <p:sldId id="258" r:id="rId5"/>
    <p:sldId id="259" r:id="rId6"/>
    <p:sldId id="260" r:id="rId7"/>
    <p:sldId id="261" r:id="rId8"/>
    <p:sldId id="265" r:id="rId9"/>
    <p:sldId id="262" r:id="rId10"/>
    <p:sldId id="264" r:id="rId11"/>
    <p:sldId id="263" r:id="rId1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4660"/>
  </p:normalViewPr>
  <p:slideViewPr>
    <p:cSldViewPr>
      <p:cViewPr varScale="1">
        <p:scale>
          <a:sx n="69" d="100"/>
          <a:sy n="69" d="100"/>
        </p:scale>
        <p:origin x="-143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6114FB0-7C42-4F58-B227-068919AF40D9}" type="datetimeFigureOut">
              <a:rPr lang="cs-CZ" smtClean="0"/>
              <a:t>29.01.2019</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5C092A-F2D4-4F1E-BC26-30B78D41B7BE}" type="slidenum">
              <a:rPr lang="cs-CZ" smtClean="0"/>
              <a:t>‹#›</a:t>
            </a:fld>
            <a:endParaRPr lang="cs-CZ"/>
          </a:p>
        </p:txBody>
      </p:sp>
    </p:spTree>
    <p:extLst>
      <p:ext uri="{BB962C8B-B14F-4D97-AF65-F5344CB8AC3E}">
        <p14:creationId xmlns:p14="http://schemas.microsoft.com/office/powerpoint/2010/main" val="339608953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cs-CZ" smtClean="0"/>
              <a:t>Kliknutím lze upravit styl.</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E6E7F5BF-473D-4F8B-B1C0-B3421281DC64}" type="datetimeFigureOut">
              <a:rPr lang="cs-CZ" smtClean="0"/>
              <a:t>29.01.2019</a:t>
            </a:fld>
            <a:endParaRPr lang="cs-CZ"/>
          </a:p>
        </p:txBody>
      </p:sp>
      <p:sp>
        <p:nvSpPr>
          <p:cNvPr id="5" name="Footer Placeholder 4"/>
          <p:cNvSpPr>
            <a:spLocks noGrp="1"/>
          </p:cNvSpPr>
          <p:nvPr>
            <p:ph type="ftr" sz="quarter" idx="11"/>
          </p:nvPr>
        </p:nvSpPr>
        <p:spPr>
          <a:xfrm>
            <a:off x="1174044" y="5357592"/>
            <a:ext cx="5034845" cy="365125"/>
          </a:xfrm>
        </p:spPr>
        <p:txBody>
          <a:bodyPr/>
          <a:lstStyle/>
          <a:p>
            <a:endParaRPr lang="cs-CZ"/>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1FEB9822-4E0C-42CB-A0DD-7CE1F35077D7}"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nchor="ct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E6E7F5BF-473D-4F8B-B1C0-B3421281DC64}" type="datetimeFigureOut">
              <a:rPr lang="cs-CZ" smtClean="0"/>
              <a:t>29.01.2019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FEB9822-4E0C-42CB-A0DD-7CE1F35077D7}"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cs-CZ" smtClean="0"/>
              <a:t>Kliknutím lze upravit styl.</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E6E7F5BF-473D-4F8B-B1C0-B3421281DC64}" type="datetimeFigureOut">
              <a:rPr lang="cs-CZ" smtClean="0"/>
              <a:t>29.01.2019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FEB9822-4E0C-42CB-A0DD-7CE1F35077D7}"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E6E7F5BF-473D-4F8B-B1C0-B3421281DC64}" type="datetimeFigureOut">
              <a:rPr lang="cs-CZ" smtClean="0"/>
              <a:t>29.01.2019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FEB9822-4E0C-42CB-A0DD-7CE1F35077D7}"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cs-CZ" smtClean="0"/>
              <a:t>Kliknutím lze upravit styl.</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E6E7F5BF-473D-4F8B-B1C0-B3421281DC64}" type="datetimeFigureOut">
              <a:rPr lang="cs-CZ" smtClean="0"/>
              <a:t>29.01.2019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FEB9822-4E0C-42CB-A0DD-7CE1F35077D7}"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5" name="Date Placeholder 4"/>
          <p:cNvSpPr>
            <a:spLocks noGrp="1"/>
          </p:cNvSpPr>
          <p:nvPr>
            <p:ph type="dt" sz="half" idx="10"/>
          </p:nvPr>
        </p:nvSpPr>
        <p:spPr/>
        <p:txBody>
          <a:bodyPr/>
          <a:lstStyle/>
          <a:p>
            <a:fld id="{E6E7F5BF-473D-4F8B-B1C0-B3421281DC64}" type="datetimeFigureOut">
              <a:rPr lang="cs-CZ" smtClean="0"/>
              <a:t>29.01.2019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FEB9822-4E0C-42CB-A0DD-7CE1F35077D7}" type="slidenum">
              <a:rPr lang="cs-CZ" smtClean="0"/>
              <a:t>‹#›</a:t>
            </a:fld>
            <a:endParaRPr lang="cs-CZ"/>
          </a:p>
        </p:txBody>
      </p:sp>
      <p:sp>
        <p:nvSpPr>
          <p:cNvPr id="9" name="Content Placeholder 8"/>
          <p:cNvSpPr>
            <a:spLocks noGrp="1"/>
          </p:cNvSpPr>
          <p:nvPr>
            <p:ph sz="quarter" idx="13"/>
          </p:nvPr>
        </p:nvSpPr>
        <p:spPr>
          <a:xfrm>
            <a:off x="1298448" y="2121407"/>
            <a:ext cx="3200400" cy="3602736"/>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7" name="Date Placeholder 6"/>
          <p:cNvSpPr>
            <a:spLocks noGrp="1"/>
          </p:cNvSpPr>
          <p:nvPr>
            <p:ph type="dt" sz="half" idx="10"/>
          </p:nvPr>
        </p:nvSpPr>
        <p:spPr/>
        <p:txBody>
          <a:bodyPr/>
          <a:lstStyle/>
          <a:p>
            <a:fld id="{E6E7F5BF-473D-4F8B-B1C0-B3421281DC64}" type="datetimeFigureOut">
              <a:rPr lang="cs-CZ" smtClean="0"/>
              <a:t>29.01.2019</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1FEB9822-4E0C-42CB-A0DD-7CE1F35077D7}" type="slidenum">
              <a:rPr lang="cs-CZ" smtClean="0"/>
              <a:t>‹#›</a:t>
            </a:fld>
            <a:endParaRPr lang="cs-CZ"/>
          </a:p>
        </p:txBody>
      </p:sp>
      <p:sp>
        <p:nvSpPr>
          <p:cNvPr id="11" name="Content Placeholder 10"/>
          <p:cNvSpPr>
            <a:spLocks noGrp="1"/>
          </p:cNvSpPr>
          <p:nvPr>
            <p:ph sz="quarter" idx="13"/>
          </p:nvPr>
        </p:nvSpPr>
        <p:spPr>
          <a:xfrm>
            <a:off x="1298448" y="2944368"/>
            <a:ext cx="3227832" cy="2779776"/>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Date Placeholder 2"/>
          <p:cNvSpPr>
            <a:spLocks noGrp="1"/>
          </p:cNvSpPr>
          <p:nvPr>
            <p:ph type="dt" sz="half" idx="10"/>
          </p:nvPr>
        </p:nvSpPr>
        <p:spPr/>
        <p:txBody>
          <a:bodyPr/>
          <a:lstStyle/>
          <a:p>
            <a:fld id="{E6E7F5BF-473D-4F8B-B1C0-B3421281DC64}" type="datetimeFigureOut">
              <a:rPr lang="cs-CZ" smtClean="0"/>
              <a:t>29.01.2019</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1FEB9822-4E0C-42CB-A0DD-7CE1F35077D7}"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E7F5BF-473D-4F8B-B1C0-B3421281DC64}" type="datetimeFigureOut">
              <a:rPr lang="cs-CZ" smtClean="0"/>
              <a:t>29.01.2019</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1FEB9822-4E0C-42CB-A0DD-7CE1F35077D7}"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cs-CZ" smtClean="0"/>
              <a:t>Kliknutím lze upravit styl.</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a:xfrm rot="60000">
            <a:off x="6341698" y="5885672"/>
            <a:ext cx="1213821" cy="365125"/>
          </a:xfrm>
        </p:spPr>
        <p:txBody>
          <a:bodyPr/>
          <a:lstStyle/>
          <a:p>
            <a:fld id="{E6E7F5BF-473D-4F8B-B1C0-B3421281DC64}" type="datetimeFigureOut">
              <a:rPr lang="cs-CZ" smtClean="0"/>
              <a:t>29.01.2019</a:t>
            </a:fld>
            <a:endParaRPr lang="cs-CZ"/>
          </a:p>
        </p:txBody>
      </p:sp>
      <p:sp>
        <p:nvSpPr>
          <p:cNvPr id="6" name="Footer Placeholder 5"/>
          <p:cNvSpPr>
            <a:spLocks noGrp="1"/>
          </p:cNvSpPr>
          <p:nvPr>
            <p:ph type="ftr" sz="quarter" idx="11"/>
          </p:nvPr>
        </p:nvSpPr>
        <p:spPr>
          <a:xfrm rot="-60000">
            <a:off x="914554" y="5829261"/>
            <a:ext cx="3522607" cy="365125"/>
          </a:xfrm>
        </p:spPr>
        <p:txBody>
          <a:bodyPr/>
          <a:lstStyle/>
          <a:p>
            <a:endParaRPr lang="cs-CZ"/>
          </a:p>
        </p:txBody>
      </p:sp>
      <p:sp>
        <p:nvSpPr>
          <p:cNvPr id="7" name="Slide Number Placeholder 6"/>
          <p:cNvSpPr>
            <a:spLocks noGrp="1"/>
          </p:cNvSpPr>
          <p:nvPr>
            <p:ph type="sldNum" sz="quarter" idx="12"/>
          </p:nvPr>
        </p:nvSpPr>
        <p:spPr>
          <a:xfrm rot="60000">
            <a:off x="7557313" y="5896961"/>
            <a:ext cx="554023" cy="365125"/>
          </a:xfrm>
        </p:spPr>
        <p:txBody>
          <a:bodyPr/>
          <a:lstStyle/>
          <a:p>
            <a:fld id="{1FEB9822-4E0C-42CB-A0DD-7CE1F35077D7}"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cs-CZ" smtClean="0"/>
              <a:t>Kliknutím lze upravit styl.</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a:xfrm rot="60000">
            <a:off x="6345936" y="5888737"/>
            <a:ext cx="1213821" cy="365125"/>
          </a:xfrm>
        </p:spPr>
        <p:txBody>
          <a:bodyPr/>
          <a:lstStyle/>
          <a:p>
            <a:fld id="{E6E7F5BF-473D-4F8B-B1C0-B3421281DC64}" type="datetimeFigureOut">
              <a:rPr lang="cs-CZ" smtClean="0"/>
              <a:t>29.01.2019</a:t>
            </a:fld>
            <a:endParaRPr lang="cs-CZ"/>
          </a:p>
        </p:txBody>
      </p:sp>
      <p:sp>
        <p:nvSpPr>
          <p:cNvPr id="6" name="Footer Placeholder 5"/>
          <p:cNvSpPr>
            <a:spLocks noGrp="1"/>
          </p:cNvSpPr>
          <p:nvPr>
            <p:ph type="ftr" sz="quarter" idx="11"/>
          </p:nvPr>
        </p:nvSpPr>
        <p:spPr>
          <a:xfrm rot="-60000">
            <a:off x="914569" y="5831037"/>
            <a:ext cx="3319043" cy="365125"/>
          </a:xfrm>
        </p:spPr>
        <p:txBody>
          <a:bodyPr/>
          <a:lstStyle/>
          <a:p>
            <a:endParaRPr lang="cs-CZ"/>
          </a:p>
        </p:txBody>
      </p:sp>
      <p:sp>
        <p:nvSpPr>
          <p:cNvPr id="7" name="Slide Number Placeholder 6"/>
          <p:cNvSpPr>
            <a:spLocks noGrp="1"/>
          </p:cNvSpPr>
          <p:nvPr>
            <p:ph type="sldNum" sz="quarter" idx="12"/>
          </p:nvPr>
        </p:nvSpPr>
        <p:spPr>
          <a:xfrm rot="60000">
            <a:off x="7562089" y="5900026"/>
            <a:ext cx="554023" cy="365125"/>
          </a:xfrm>
        </p:spPr>
        <p:txBody>
          <a:bodyPr/>
          <a:lstStyle/>
          <a:p>
            <a:fld id="{1FEB9822-4E0C-42CB-A0DD-7CE1F35077D7}"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E6E7F5BF-473D-4F8B-B1C0-B3421281DC64}" type="datetimeFigureOut">
              <a:rPr lang="cs-CZ" smtClean="0"/>
              <a:t>29.01.2019</a:t>
            </a:fld>
            <a:endParaRPr lang="cs-CZ"/>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cs-CZ"/>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1FEB9822-4E0C-42CB-A0DD-7CE1F35077D7}"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latin typeface="Cambria" panose="02040503050406030204" pitchFamily="18" charset="0"/>
                <a:ea typeface="Cambria" panose="02040503050406030204" pitchFamily="18" charset="0"/>
              </a:rPr>
              <a:t>Žert</a:t>
            </a:r>
            <a:br>
              <a:rPr lang="cs-CZ" dirty="0" smtClean="0">
                <a:latin typeface="Cambria" panose="02040503050406030204" pitchFamily="18" charset="0"/>
                <a:ea typeface="Cambria" panose="02040503050406030204" pitchFamily="18" charset="0"/>
              </a:rPr>
            </a:br>
            <a:r>
              <a:rPr lang="cs-CZ" dirty="0" smtClean="0">
                <a:latin typeface="Cambria" panose="02040503050406030204" pitchFamily="18" charset="0"/>
                <a:ea typeface="Cambria" panose="02040503050406030204" pitchFamily="18" charset="0"/>
              </a:rPr>
              <a:t>Milan Kundera</a:t>
            </a:r>
            <a:endParaRPr lang="cs-CZ" dirty="0">
              <a:latin typeface="Cambria" panose="02040503050406030204" pitchFamily="18" charset="0"/>
              <a:ea typeface="Cambria" panose="02040503050406030204" pitchFamily="18" charset="0"/>
            </a:endParaRPr>
          </a:p>
        </p:txBody>
      </p:sp>
      <p:sp>
        <p:nvSpPr>
          <p:cNvPr id="3" name="Podnadpis 2"/>
          <p:cNvSpPr>
            <a:spLocks noGrp="1"/>
          </p:cNvSpPr>
          <p:nvPr>
            <p:ph type="subTitle" idx="1"/>
          </p:nvPr>
        </p:nvSpPr>
        <p:spPr/>
        <p:txBody>
          <a:bodyPr/>
          <a:lstStyle/>
          <a:p>
            <a:r>
              <a:rPr lang="cs-CZ" dirty="0" smtClean="0">
                <a:solidFill>
                  <a:schemeClr val="tx1"/>
                </a:solidFill>
                <a:latin typeface="Cambria" panose="02040503050406030204" pitchFamily="18" charset="0"/>
                <a:ea typeface="Cambria" panose="02040503050406030204" pitchFamily="18" charset="0"/>
              </a:rPr>
              <a:t>Kateřina </a:t>
            </a:r>
            <a:r>
              <a:rPr lang="cs-CZ" dirty="0" err="1" smtClean="0">
                <a:solidFill>
                  <a:schemeClr val="tx1"/>
                </a:solidFill>
                <a:latin typeface="Cambria" panose="02040503050406030204" pitchFamily="18" charset="0"/>
                <a:ea typeface="Cambria" panose="02040503050406030204" pitchFamily="18" charset="0"/>
              </a:rPr>
              <a:t>Lomičová</a:t>
            </a:r>
            <a:endParaRPr lang="cs-CZ" dirty="0" smtClean="0">
              <a:solidFill>
                <a:schemeClr val="tx1"/>
              </a:solidFill>
              <a:latin typeface="Cambria" panose="02040503050406030204" pitchFamily="18" charset="0"/>
              <a:ea typeface="Cambria" panose="02040503050406030204" pitchFamily="18" charset="0"/>
            </a:endParaRPr>
          </a:p>
          <a:p>
            <a:endParaRPr lang="cs-CZ"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375878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Ukázka</a:t>
            </a:r>
            <a:endParaRPr lang="cs-CZ" dirty="0"/>
          </a:p>
        </p:txBody>
      </p:sp>
      <p:sp>
        <p:nvSpPr>
          <p:cNvPr id="3" name="Zástupný symbol pro obsah 2"/>
          <p:cNvSpPr>
            <a:spLocks noGrp="1"/>
          </p:cNvSpPr>
          <p:nvPr>
            <p:ph idx="1"/>
          </p:nvPr>
        </p:nvSpPr>
        <p:spPr/>
        <p:txBody>
          <a:bodyPr>
            <a:normAutofit fontScale="55000" lnSpcReduction="20000"/>
          </a:bodyPr>
          <a:lstStyle/>
          <a:p>
            <a:r>
              <a:rPr lang="cs-CZ" dirty="0" smtClean="0">
                <a:latin typeface="Cambria" panose="02040503050406030204" pitchFamily="18" charset="0"/>
                <a:ea typeface="Cambria" panose="02040503050406030204" pitchFamily="18" charset="0"/>
              </a:rPr>
              <a:t>Ze </a:t>
            </a:r>
            <a:r>
              <a:rPr lang="cs-CZ" dirty="0">
                <a:latin typeface="Cambria" panose="02040503050406030204" pitchFamily="18" charset="0"/>
                <a:ea typeface="Cambria" panose="02040503050406030204" pitchFamily="18" charset="0"/>
              </a:rPr>
              <a:t>školení (konalo se v jakémsi zámku uprostřed Čech) mi poslala dopis,</a:t>
            </a:r>
          </a:p>
          <a:p>
            <a:r>
              <a:rPr lang="cs-CZ" dirty="0">
                <a:latin typeface="Cambria" panose="02040503050406030204" pitchFamily="18" charset="0"/>
                <a:ea typeface="Cambria" panose="02040503050406030204" pitchFamily="18" charset="0"/>
              </a:rPr>
              <a:t>který byl takový jako ona sama: plný upřímného souhlasu se vším, co žila;</a:t>
            </a:r>
          </a:p>
          <a:p>
            <a:r>
              <a:rPr lang="cs-CZ" dirty="0">
                <a:latin typeface="Cambria" panose="02040503050406030204" pitchFamily="18" charset="0"/>
                <a:ea typeface="Cambria" panose="02040503050406030204" pitchFamily="18" charset="0"/>
              </a:rPr>
              <a:t>všechno se jí líbilo, i ranní čtvrthodinka tělocviku, referáty, diskuse i písně,</a:t>
            </a:r>
          </a:p>
          <a:p>
            <a:r>
              <a:rPr lang="cs-CZ" dirty="0">
                <a:latin typeface="Cambria" panose="02040503050406030204" pitchFamily="18" charset="0"/>
                <a:ea typeface="Cambria" panose="02040503050406030204" pitchFamily="18" charset="0"/>
              </a:rPr>
              <a:t>které tam zpívali; psala mi, že tam vládne "zdravý duch"; a ještě z pilnosti</a:t>
            </a:r>
          </a:p>
          <a:p>
            <a:r>
              <a:rPr lang="cs-CZ" dirty="0">
                <a:latin typeface="Cambria" panose="02040503050406030204" pitchFamily="18" charset="0"/>
                <a:ea typeface="Cambria" panose="02040503050406030204" pitchFamily="18" charset="0"/>
              </a:rPr>
              <a:t>připojila úvahu o tom, že revoluce na Západě nedá na sebe dlouho čekat.</a:t>
            </a:r>
          </a:p>
          <a:p>
            <a:r>
              <a:rPr lang="cs-CZ" dirty="0">
                <a:latin typeface="Cambria" panose="02040503050406030204" pitchFamily="18" charset="0"/>
                <a:ea typeface="Cambria" panose="02040503050406030204" pitchFamily="18" charset="0"/>
              </a:rPr>
              <a:t> Když se to tak vezme, souhlasil jsem vlastně se vším, co Markéta tvrdila, i</a:t>
            </a:r>
          </a:p>
          <a:p>
            <a:r>
              <a:rPr lang="cs-CZ" dirty="0">
                <a:latin typeface="Cambria" panose="02040503050406030204" pitchFamily="18" charset="0"/>
                <a:ea typeface="Cambria" panose="02040503050406030204" pitchFamily="18" charset="0"/>
              </a:rPr>
              <a:t>v brzkou revoluci v západní Evropě jsem věřil; jen s jedním jsem</a:t>
            </a:r>
          </a:p>
          <a:p>
            <a:r>
              <a:rPr lang="cs-CZ" dirty="0">
                <a:latin typeface="Cambria" panose="02040503050406030204" pitchFamily="18" charset="0"/>
                <a:ea typeface="Cambria" panose="02040503050406030204" pitchFamily="18" charset="0"/>
              </a:rPr>
              <a:t>nesouhlasil: aby byla spokojená a šťastná, když se mi po ní stýskalo. A tak</a:t>
            </a:r>
          </a:p>
          <a:p>
            <a:r>
              <a:rPr lang="cs-CZ" dirty="0">
                <a:latin typeface="Cambria" panose="02040503050406030204" pitchFamily="18" charset="0"/>
                <a:ea typeface="Cambria" panose="02040503050406030204" pitchFamily="18" charset="0"/>
              </a:rPr>
              <a:t>jsem koupil pohlednici a (abych ji ranil, šokoval a zmátl) napsal jsem:</a:t>
            </a:r>
          </a:p>
          <a:p>
            <a:r>
              <a:rPr lang="cs-CZ" dirty="0">
                <a:latin typeface="Cambria" panose="02040503050406030204" pitchFamily="18" charset="0"/>
                <a:ea typeface="Cambria" panose="02040503050406030204" pitchFamily="18" charset="0"/>
              </a:rPr>
              <a:t>Optimismus je opium lidstva! Zdravý duch páchne blbostí. Ať žije </a:t>
            </a:r>
            <a:r>
              <a:rPr lang="cs-CZ" dirty="0" err="1">
                <a:latin typeface="Cambria" panose="02040503050406030204" pitchFamily="18" charset="0"/>
                <a:ea typeface="Cambria" panose="02040503050406030204" pitchFamily="18" charset="0"/>
              </a:rPr>
              <a:t>Trockij</a:t>
            </a:r>
            <a:r>
              <a:rPr lang="cs-CZ" dirty="0">
                <a:latin typeface="Cambria" panose="02040503050406030204" pitchFamily="18" charset="0"/>
                <a:ea typeface="Cambria" panose="02040503050406030204" pitchFamily="18" charset="0"/>
              </a:rPr>
              <a:t>!</a:t>
            </a:r>
          </a:p>
          <a:p>
            <a:r>
              <a:rPr lang="cs-CZ" dirty="0">
                <a:latin typeface="Cambria" panose="02040503050406030204" pitchFamily="18" charset="0"/>
                <a:ea typeface="Cambria" panose="02040503050406030204" pitchFamily="18" charset="0"/>
              </a:rPr>
              <a:t>Ludvík</a:t>
            </a:r>
          </a:p>
          <a:p>
            <a:endParaRPr lang="cs-CZ" dirty="0"/>
          </a:p>
        </p:txBody>
      </p:sp>
    </p:spTree>
    <p:extLst>
      <p:ext uri="{BB962C8B-B14F-4D97-AF65-F5344CB8AC3E}">
        <p14:creationId xmlns:p14="http://schemas.microsoft.com/office/powerpoint/2010/main" val="7904750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Vliv díla</a:t>
            </a:r>
            <a:endParaRPr lang="cs-CZ" dirty="0"/>
          </a:p>
        </p:txBody>
      </p:sp>
      <p:sp>
        <p:nvSpPr>
          <p:cNvPr id="3" name="Zástupný symbol pro obsah 2"/>
          <p:cNvSpPr>
            <a:spLocks noGrp="1"/>
          </p:cNvSpPr>
          <p:nvPr>
            <p:ph sz="quarter" idx="13"/>
          </p:nvPr>
        </p:nvSpPr>
        <p:spPr/>
        <p:txBody>
          <a:bodyPr>
            <a:normAutofit fontScale="92500" lnSpcReduction="20000"/>
          </a:bodyPr>
          <a:lstStyle/>
          <a:p>
            <a:r>
              <a:rPr lang="cs-CZ" dirty="0" smtClean="0">
                <a:latin typeface="Cambria" panose="02040503050406030204" pitchFamily="18" charset="0"/>
                <a:ea typeface="Cambria" panose="02040503050406030204" pitchFamily="18" charset="0"/>
              </a:rPr>
              <a:t>R. 1968 natočil režisér Jaromil Jireš podle díla stejnojmenný film, dodnes oceňovaný jak filmovými kritiky, tak diváky.</a:t>
            </a:r>
          </a:p>
          <a:p>
            <a:r>
              <a:rPr lang="cs-CZ" dirty="0" smtClean="0">
                <a:latin typeface="Cambria" panose="02040503050406030204" pitchFamily="18" charset="0"/>
                <a:ea typeface="Cambria" panose="02040503050406030204" pitchFamily="18" charset="0"/>
              </a:rPr>
              <a:t>R. 1968 kniha také obdržela cenu Svazu československých spisovatelů, roku 1970 však byla stažena z prodeje.</a:t>
            </a:r>
          </a:p>
          <a:p>
            <a:pPr marL="0" indent="0">
              <a:buNone/>
            </a:pPr>
            <a:endParaRPr lang="cs-CZ" dirty="0" smtClean="0">
              <a:latin typeface="Cambria" panose="02040503050406030204" pitchFamily="18" charset="0"/>
              <a:ea typeface="Cambria" panose="02040503050406030204" pitchFamily="18" charset="0"/>
            </a:endParaRPr>
          </a:p>
        </p:txBody>
      </p:sp>
      <p:sp>
        <p:nvSpPr>
          <p:cNvPr id="4" name="Zástupný symbol pro obsah 3"/>
          <p:cNvSpPr>
            <a:spLocks noGrp="1"/>
          </p:cNvSpPr>
          <p:nvPr>
            <p:ph sz="quarter" idx="14"/>
          </p:nvPr>
        </p:nvSpPr>
        <p:spPr/>
        <p:txBody>
          <a:bodyPr/>
          <a:lstStyle/>
          <a:p>
            <a:endParaRPr lang="cs-CZ"/>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3367" y="2636912"/>
            <a:ext cx="2808312" cy="2056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1090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 autorovi </a:t>
            </a:r>
            <a:endParaRPr lang="cs-CZ" dirty="0"/>
          </a:p>
        </p:txBody>
      </p:sp>
      <p:sp>
        <p:nvSpPr>
          <p:cNvPr id="3" name="Zástupný symbol pro obsah 2"/>
          <p:cNvSpPr>
            <a:spLocks noGrp="1"/>
          </p:cNvSpPr>
          <p:nvPr>
            <p:ph sz="quarter" idx="13"/>
          </p:nvPr>
        </p:nvSpPr>
        <p:spPr/>
        <p:txBody>
          <a:bodyPr>
            <a:normAutofit fontScale="55000" lnSpcReduction="20000"/>
          </a:bodyPr>
          <a:lstStyle/>
          <a:p>
            <a:r>
              <a:rPr lang="cs-CZ" dirty="0" smtClean="0">
                <a:latin typeface="Cambria" panose="02040503050406030204" pitchFamily="18" charset="0"/>
                <a:ea typeface="Cambria" panose="02040503050406030204" pitchFamily="18" charset="0"/>
              </a:rPr>
              <a:t>Narodil se 1. 4. 1929 v Brně</a:t>
            </a:r>
          </a:p>
          <a:p>
            <a:r>
              <a:rPr lang="cs-CZ" dirty="0" smtClean="0">
                <a:latin typeface="Cambria" panose="02040503050406030204" pitchFamily="18" charset="0"/>
                <a:ea typeface="Cambria" panose="02040503050406030204" pitchFamily="18" charset="0"/>
              </a:rPr>
              <a:t>Otec, Ludvík Kundera, byl významným klavíristou a rektorem JAMU</a:t>
            </a:r>
          </a:p>
          <a:p>
            <a:r>
              <a:rPr lang="cs-CZ" dirty="0" smtClean="0">
                <a:latin typeface="Cambria" panose="02040503050406030204" pitchFamily="18" charset="0"/>
                <a:ea typeface="Cambria" panose="02040503050406030204" pitchFamily="18" charset="0"/>
              </a:rPr>
              <a:t>Vystudoval gymnázium v Brně a posléze scenáristiku na FAMU.</a:t>
            </a:r>
          </a:p>
          <a:p>
            <a:r>
              <a:rPr lang="cs-CZ" dirty="0" smtClean="0">
                <a:latin typeface="Cambria" panose="02040503050406030204" pitchFamily="18" charset="0"/>
                <a:ea typeface="Cambria" panose="02040503050406030204" pitchFamily="18" charset="0"/>
              </a:rPr>
              <a:t>Roku 1950 vyhozen z komunistické strany, po obnovení členství představitelem reformně komunistických pozic, snaha o liberalizaci kulturních poměrů</a:t>
            </a:r>
          </a:p>
          <a:p>
            <a:r>
              <a:rPr lang="cs-CZ" dirty="0" smtClean="0">
                <a:latin typeface="Cambria" panose="02040503050406030204" pitchFamily="18" charset="0"/>
                <a:ea typeface="Cambria" panose="02040503050406030204" pitchFamily="18" charset="0"/>
              </a:rPr>
              <a:t>Po intervenci r. 1968 zahájil diskusi o tzv. českém údělu</a:t>
            </a:r>
          </a:p>
          <a:p>
            <a:r>
              <a:rPr lang="cs-CZ" dirty="0" smtClean="0">
                <a:latin typeface="Cambria" panose="02040503050406030204" pitchFamily="18" charset="0"/>
                <a:ea typeface="Cambria" panose="02040503050406030204" pitchFamily="18" charset="0"/>
              </a:rPr>
              <a:t>Od r.  1975 žije ve Francii a Českou republiku navštěvuje pouze zřídka, obvykle inkognito </a:t>
            </a:r>
          </a:p>
          <a:p>
            <a:r>
              <a:rPr lang="cs-CZ" dirty="0" smtClean="0">
                <a:latin typeface="Cambria" panose="02040503050406030204" pitchFamily="18" charset="0"/>
                <a:ea typeface="Cambria" panose="02040503050406030204" pitchFamily="18" charset="0"/>
              </a:rPr>
              <a:t>Řazen mezi nejvýznamnější evropské literáty</a:t>
            </a:r>
          </a:p>
        </p:txBody>
      </p:sp>
      <p:pic>
        <p:nvPicPr>
          <p:cNvPr id="1026"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245100" y="2412206"/>
            <a:ext cx="2038350" cy="301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9709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smtClean="0"/>
              <a:t>Dílo</a:t>
            </a:r>
            <a:endParaRPr lang="cs-CZ" dirty="0"/>
          </a:p>
        </p:txBody>
      </p:sp>
      <p:sp>
        <p:nvSpPr>
          <p:cNvPr id="6" name="Zástupný symbol pro obsah 5"/>
          <p:cNvSpPr>
            <a:spLocks noGrp="1"/>
          </p:cNvSpPr>
          <p:nvPr>
            <p:ph idx="1"/>
          </p:nvPr>
        </p:nvSpPr>
        <p:spPr/>
        <p:txBody>
          <a:bodyPr>
            <a:normAutofit fontScale="55000" lnSpcReduction="20000"/>
          </a:bodyPr>
          <a:lstStyle/>
          <a:p>
            <a:r>
              <a:rPr lang="cs-CZ" b="1" u="sng" dirty="0" smtClean="0">
                <a:latin typeface="Cambria" panose="02040503050406030204" pitchFamily="18" charset="0"/>
                <a:ea typeface="Cambria" panose="02040503050406030204" pitchFamily="18" charset="0"/>
              </a:rPr>
              <a:t>Drama</a:t>
            </a:r>
          </a:p>
          <a:p>
            <a:r>
              <a:rPr lang="cs-CZ" dirty="0">
                <a:latin typeface="Cambria" panose="02040503050406030204" pitchFamily="18" charset="0"/>
                <a:ea typeface="Cambria" panose="02040503050406030204" pitchFamily="18" charset="0"/>
              </a:rPr>
              <a:t>Majitelé klíčů </a:t>
            </a:r>
          </a:p>
          <a:p>
            <a:r>
              <a:rPr lang="cs-CZ" dirty="0" smtClean="0">
                <a:latin typeface="Cambria" panose="02040503050406030204" pitchFamily="18" charset="0"/>
                <a:ea typeface="Cambria" panose="02040503050406030204" pitchFamily="18" charset="0"/>
              </a:rPr>
              <a:t>Ptákovina </a:t>
            </a:r>
            <a:endParaRPr lang="cs-CZ" dirty="0">
              <a:latin typeface="Cambria" panose="02040503050406030204" pitchFamily="18" charset="0"/>
              <a:ea typeface="Cambria" panose="02040503050406030204" pitchFamily="18" charset="0"/>
            </a:endParaRPr>
          </a:p>
          <a:p>
            <a:r>
              <a:rPr lang="cs-CZ" dirty="0" smtClean="0">
                <a:latin typeface="Cambria" panose="02040503050406030204" pitchFamily="18" charset="0"/>
                <a:ea typeface="Cambria" panose="02040503050406030204" pitchFamily="18" charset="0"/>
              </a:rPr>
              <a:t>Jakub </a:t>
            </a:r>
            <a:r>
              <a:rPr lang="cs-CZ" dirty="0">
                <a:latin typeface="Cambria" panose="02040503050406030204" pitchFamily="18" charset="0"/>
                <a:ea typeface="Cambria" panose="02040503050406030204" pitchFamily="18" charset="0"/>
              </a:rPr>
              <a:t>a jeho pán: Pocta Denisu Diderotovi </a:t>
            </a:r>
            <a:endParaRPr lang="cs-CZ" dirty="0" smtClean="0">
              <a:latin typeface="Cambria" panose="02040503050406030204" pitchFamily="18" charset="0"/>
              <a:ea typeface="Cambria" panose="02040503050406030204" pitchFamily="18" charset="0"/>
            </a:endParaRPr>
          </a:p>
          <a:p>
            <a:pPr marL="0" indent="0">
              <a:buNone/>
            </a:pPr>
            <a:endParaRPr lang="cs-CZ" b="1" u="sng" dirty="0" smtClean="0">
              <a:latin typeface="Cambria" panose="02040503050406030204" pitchFamily="18" charset="0"/>
              <a:ea typeface="Cambria" panose="02040503050406030204" pitchFamily="18" charset="0"/>
            </a:endParaRPr>
          </a:p>
          <a:p>
            <a:r>
              <a:rPr lang="cs-CZ" b="1" u="sng" dirty="0" smtClean="0">
                <a:latin typeface="Cambria" panose="02040503050406030204" pitchFamily="18" charset="0"/>
                <a:ea typeface="Cambria" panose="02040503050406030204" pitchFamily="18" charset="0"/>
              </a:rPr>
              <a:t>Poezie</a:t>
            </a:r>
          </a:p>
          <a:p>
            <a:r>
              <a:rPr lang="cs-CZ" dirty="0">
                <a:latin typeface="Cambria" panose="02040503050406030204" pitchFamily="18" charset="0"/>
                <a:ea typeface="Cambria" panose="02040503050406030204" pitchFamily="18" charset="0"/>
              </a:rPr>
              <a:t>Člověk, zahrada širá </a:t>
            </a:r>
          </a:p>
          <a:p>
            <a:r>
              <a:rPr lang="cs-CZ" dirty="0">
                <a:latin typeface="Cambria" panose="02040503050406030204" pitchFamily="18" charset="0"/>
                <a:ea typeface="Cambria" panose="02040503050406030204" pitchFamily="18" charset="0"/>
              </a:rPr>
              <a:t>Poslední </a:t>
            </a:r>
            <a:r>
              <a:rPr lang="cs-CZ" dirty="0" smtClean="0">
                <a:latin typeface="Cambria" panose="02040503050406030204" pitchFamily="18" charset="0"/>
                <a:ea typeface="Cambria" panose="02040503050406030204" pitchFamily="18" charset="0"/>
              </a:rPr>
              <a:t>máj </a:t>
            </a:r>
            <a:r>
              <a:rPr lang="cs-CZ" dirty="0">
                <a:latin typeface="Cambria" panose="02040503050406030204" pitchFamily="18" charset="0"/>
                <a:ea typeface="Cambria" panose="02040503050406030204" pitchFamily="18" charset="0"/>
              </a:rPr>
              <a:t>– oslava Julia Fučíka.</a:t>
            </a:r>
          </a:p>
          <a:p>
            <a:r>
              <a:rPr lang="cs-CZ" dirty="0">
                <a:latin typeface="Cambria" panose="02040503050406030204" pitchFamily="18" charset="0"/>
                <a:ea typeface="Cambria" panose="02040503050406030204" pitchFamily="18" charset="0"/>
              </a:rPr>
              <a:t>Monology</a:t>
            </a:r>
          </a:p>
          <a:p>
            <a:pPr marL="0" indent="0">
              <a:buNone/>
            </a:pPr>
            <a:endParaRPr lang="cs-CZ" dirty="0" smtClean="0">
              <a:latin typeface="Cambria" panose="02040503050406030204" pitchFamily="18" charset="0"/>
              <a:ea typeface="Cambria" panose="02040503050406030204" pitchFamily="18" charset="0"/>
            </a:endParaRPr>
          </a:p>
          <a:p>
            <a:r>
              <a:rPr lang="cs-CZ" b="1" u="sng" dirty="0" smtClean="0">
                <a:latin typeface="Cambria" panose="02040503050406030204" pitchFamily="18" charset="0"/>
                <a:ea typeface="Cambria" panose="02040503050406030204" pitchFamily="18" charset="0"/>
              </a:rPr>
              <a:t>Próza</a:t>
            </a:r>
            <a:endParaRPr lang="cs-CZ" b="1" u="sng" dirty="0">
              <a:latin typeface="Cambria" panose="02040503050406030204" pitchFamily="18" charset="0"/>
              <a:ea typeface="Cambria" panose="02040503050406030204" pitchFamily="18" charset="0"/>
            </a:endParaRPr>
          </a:p>
          <a:p>
            <a:r>
              <a:rPr lang="cs-CZ" dirty="0" smtClean="0">
                <a:latin typeface="Cambria" panose="02040503050406030204" pitchFamily="18" charset="0"/>
                <a:ea typeface="Cambria" panose="02040503050406030204" pitchFamily="18" charset="0"/>
              </a:rPr>
              <a:t>Směšné lásky</a:t>
            </a:r>
          </a:p>
          <a:p>
            <a:r>
              <a:rPr lang="cs-CZ" dirty="0" smtClean="0">
                <a:latin typeface="Cambria" panose="02040503050406030204" pitchFamily="18" charset="0"/>
                <a:ea typeface="Cambria" panose="02040503050406030204" pitchFamily="18" charset="0"/>
              </a:rPr>
              <a:t>Valčík na rozloučenou</a:t>
            </a:r>
          </a:p>
          <a:p>
            <a:r>
              <a:rPr lang="cs-CZ" dirty="0" smtClean="0">
                <a:latin typeface="Cambria" panose="02040503050406030204" pitchFamily="18" charset="0"/>
                <a:ea typeface="Cambria" panose="02040503050406030204" pitchFamily="18" charset="0"/>
              </a:rPr>
              <a:t>Život je jinde</a:t>
            </a:r>
          </a:p>
          <a:p>
            <a:r>
              <a:rPr lang="cs-CZ" dirty="0" smtClean="0">
                <a:latin typeface="Cambria" panose="02040503050406030204" pitchFamily="18" charset="0"/>
                <a:ea typeface="Cambria" panose="02040503050406030204" pitchFamily="18" charset="0"/>
              </a:rPr>
              <a:t>Kniha smíchu a zapomnění</a:t>
            </a:r>
          </a:p>
          <a:p>
            <a:r>
              <a:rPr lang="cs-CZ" dirty="0" smtClean="0">
                <a:latin typeface="Cambria" panose="02040503050406030204" pitchFamily="18" charset="0"/>
                <a:ea typeface="Cambria" panose="02040503050406030204" pitchFamily="18" charset="0"/>
              </a:rPr>
              <a:t>Nesnesitelná lehkost bytí</a:t>
            </a:r>
          </a:p>
          <a:p>
            <a:r>
              <a:rPr lang="cs-CZ" dirty="0" smtClean="0">
                <a:latin typeface="Cambria" panose="02040503050406030204" pitchFamily="18" charset="0"/>
                <a:ea typeface="Cambria" panose="02040503050406030204" pitchFamily="18" charset="0"/>
              </a:rPr>
              <a:t>Nesmrtelnost</a:t>
            </a:r>
            <a:endParaRPr lang="cs-CZ"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30688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Obecná charakteristika díla</a:t>
            </a:r>
            <a:endParaRPr lang="cs-CZ" dirty="0"/>
          </a:p>
        </p:txBody>
      </p:sp>
      <p:sp>
        <p:nvSpPr>
          <p:cNvPr id="3" name="Zástupný symbol pro obsah 2"/>
          <p:cNvSpPr>
            <a:spLocks noGrp="1"/>
          </p:cNvSpPr>
          <p:nvPr>
            <p:ph idx="1"/>
          </p:nvPr>
        </p:nvSpPr>
        <p:spPr/>
        <p:txBody>
          <a:bodyPr>
            <a:normAutofit fontScale="70000" lnSpcReduction="20000"/>
          </a:bodyPr>
          <a:lstStyle/>
          <a:p>
            <a:r>
              <a:rPr lang="cs-CZ" b="1" dirty="0" smtClean="0">
                <a:latin typeface="Cambria" panose="02040503050406030204" pitchFamily="18" charset="0"/>
                <a:ea typeface="Cambria" panose="02040503050406030204" pitchFamily="18" charset="0"/>
              </a:rPr>
              <a:t>Literární druh </a:t>
            </a:r>
            <a:r>
              <a:rPr lang="cs-CZ" dirty="0" smtClean="0">
                <a:latin typeface="Cambria" panose="02040503050406030204" pitchFamily="18" charset="0"/>
                <a:ea typeface="Cambria" panose="02040503050406030204" pitchFamily="18" charset="0"/>
              </a:rPr>
              <a:t>– epika</a:t>
            </a:r>
          </a:p>
          <a:p>
            <a:r>
              <a:rPr lang="cs-CZ" b="1" dirty="0" smtClean="0">
                <a:latin typeface="Cambria" panose="02040503050406030204" pitchFamily="18" charset="0"/>
                <a:ea typeface="Cambria" panose="02040503050406030204" pitchFamily="18" charset="0"/>
              </a:rPr>
              <a:t>Literární žánr </a:t>
            </a:r>
            <a:r>
              <a:rPr lang="cs-CZ" dirty="0" smtClean="0">
                <a:latin typeface="Cambria" panose="02040503050406030204" pitchFamily="18" charset="0"/>
                <a:ea typeface="Cambria" panose="02040503050406030204" pitchFamily="18" charset="0"/>
              </a:rPr>
              <a:t>– společenský, politický i filosofický román</a:t>
            </a:r>
          </a:p>
          <a:p>
            <a:r>
              <a:rPr lang="cs-CZ" b="1" dirty="0" smtClean="0">
                <a:latin typeface="Cambria" panose="02040503050406030204" pitchFamily="18" charset="0"/>
                <a:ea typeface="Cambria" panose="02040503050406030204" pitchFamily="18" charset="0"/>
              </a:rPr>
              <a:t>Literární směr </a:t>
            </a:r>
            <a:r>
              <a:rPr lang="cs-CZ" dirty="0" smtClean="0">
                <a:latin typeface="Cambria" panose="02040503050406030204" pitchFamily="18" charset="0"/>
                <a:ea typeface="Cambria" panose="02040503050406030204" pitchFamily="18" charset="0"/>
              </a:rPr>
              <a:t>– postmodernismus 60. let 20. století</a:t>
            </a:r>
          </a:p>
          <a:p>
            <a:pPr marL="0" indent="0">
              <a:buNone/>
            </a:pPr>
            <a:endParaRPr lang="cs-CZ" dirty="0" smtClean="0">
              <a:latin typeface="Cambria" panose="02040503050406030204" pitchFamily="18" charset="0"/>
              <a:ea typeface="Cambria" panose="02040503050406030204" pitchFamily="18" charset="0"/>
            </a:endParaRPr>
          </a:p>
          <a:p>
            <a:r>
              <a:rPr lang="cs-CZ" dirty="0" smtClean="0">
                <a:latin typeface="Cambria" panose="02040503050406030204" pitchFamily="18" charset="0"/>
                <a:ea typeface="Cambria" panose="02040503050406030204" pitchFamily="18" charset="0"/>
              </a:rPr>
              <a:t>Dílo poprvé vydáno r. 1967 v nakladatelství Československý spisovatel</a:t>
            </a:r>
            <a:endParaRPr lang="cs-CZ" dirty="0">
              <a:latin typeface="Cambria" panose="02040503050406030204" pitchFamily="18" charset="0"/>
              <a:ea typeface="Cambria" panose="02040503050406030204" pitchFamily="18" charset="0"/>
            </a:endParaRPr>
          </a:p>
          <a:p>
            <a:r>
              <a:rPr lang="cs-CZ" dirty="0" smtClean="0">
                <a:latin typeface="Cambria" panose="02040503050406030204" pitchFamily="18" charset="0"/>
                <a:ea typeface="Cambria" panose="02040503050406030204" pitchFamily="18" charset="0"/>
              </a:rPr>
              <a:t>Mnohovýznamový román v motivech, tématech, postavách; mísení tragédie a frašky.</a:t>
            </a:r>
          </a:p>
          <a:p>
            <a:r>
              <a:rPr lang="cs-CZ" dirty="0" smtClean="0">
                <a:latin typeface="Cambria" panose="02040503050406030204" pitchFamily="18" charset="0"/>
                <a:ea typeface="Cambria" panose="02040503050406030204" pitchFamily="18" charset="0"/>
              </a:rPr>
              <a:t>Motiv zdánlivě nevinného žertu, pomsty, rozčarování z dobových poměrů</a:t>
            </a:r>
          </a:p>
          <a:p>
            <a:r>
              <a:rPr lang="cs-CZ" dirty="0" smtClean="0">
                <a:latin typeface="Cambria" panose="02040503050406030204" pitchFamily="18" charset="0"/>
                <a:ea typeface="Cambria" panose="02040503050406030204" pitchFamily="18" charset="0"/>
              </a:rPr>
              <a:t>Zachycení  absurdních poměrů v české společnosti po nástupu komunistické moci a její ničivý dopad na lidské osudy; nelehký úděl intelektuála v totalitní společnosti.</a:t>
            </a:r>
          </a:p>
          <a:p>
            <a:r>
              <a:rPr lang="cs-CZ" dirty="0" smtClean="0">
                <a:latin typeface="Cambria" panose="02040503050406030204" pitchFamily="18" charset="0"/>
                <a:ea typeface="Cambria" panose="02040503050406030204" pitchFamily="18" charset="0"/>
              </a:rPr>
              <a:t>Kritika „doby kultu“, komunistického režimu</a:t>
            </a:r>
          </a:p>
        </p:txBody>
      </p:sp>
    </p:spTree>
    <p:extLst>
      <p:ext uri="{BB962C8B-B14F-4D97-AF65-F5344CB8AC3E}">
        <p14:creationId xmlns:p14="http://schemas.microsoft.com/office/powerpoint/2010/main" val="501803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Kompozice</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latin typeface="Cambria" panose="02040503050406030204" pitchFamily="18" charset="0"/>
                <a:ea typeface="Cambria" panose="02040503050406030204" pitchFamily="18" charset="0"/>
              </a:rPr>
              <a:t>Členěno do 7 sedmi částí, které jsou dále rozděleny do kapitol  </a:t>
            </a:r>
          </a:p>
          <a:p>
            <a:r>
              <a:rPr lang="cs-CZ" dirty="0" smtClean="0">
                <a:latin typeface="Cambria" panose="02040503050406030204" pitchFamily="18" charset="0"/>
                <a:ea typeface="Cambria" panose="02040503050406030204" pitchFamily="18" charset="0"/>
              </a:rPr>
              <a:t>Dochází ke střídání vypravěčských pásem, každá kapitola má jednoho vypravěče, který vyjadřuje svůj postoj k danému problému (Ludvík, Helena, Jaroslav, Kostka) – tzv. </a:t>
            </a:r>
            <a:r>
              <a:rPr lang="cs-CZ" dirty="0" err="1" smtClean="0">
                <a:latin typeface="Cambria" panose="02040503050406030204" pitchFamily="18" charset="0"/>
                <a:ea typeface="Cambria" panose="02040503050406030204" pitchFamily="18" charset="0"/>
              </a:rPr>
              <a:t>mnohoperspektivní</a:t>
            </a:r>
            <a:r>
              <a:rPr lang="cs-CZ" dirty="0" smtClean="0">
                <a:latin typeface="Cambria" panose="02040503050406030204" pitchFamily="18" charset="0"/>
                <a:ea typeface="Cambria" panose="02040503050406030204" pitchFamily="18" charset="0"/>
              </a:rPr>
              <a:t> struktura (příběh je vyprávěn z mnoha úhlů pohledu)</a:t>
            </a:r>
          </a:p>
          <a:p>
            <a:r>
              <a:rPr lang="cs-CZ" dirty="0" smtClean="0">
                <a:latin typeface="Cambria" panose="02040503050406030204" pitchFamily="18" charset="0"/>
                <a:ea typeface="Cambria" panose="02040503050406030204" pitchFamily="18" charset="0"/>
              </a:rPr>
              <a:t>Chronologický i retrospektivní postup</a:t>
            </a:r>
          </a:p>
          <a:p>
            <a:r>
              <a:rPr lang="cs-CZ" dirty="0" smtClean="0">
                <a:latin typeface="Cambria" panose="02040503050406030204" pitchFamily="18" charset="0"/>
                <a:ea typeface="Cambria" panose="02040503050406030204" pitchFamily="18" charset="0"/>
              </a:rPr>
              <a:t>Esejistické a úvahové pasáže</a:t>
            </a:r>
          </a:p>
          <a:p>
            <a:endParaRPr lang="cs-CZ" dirty="0" smtClean="0">
              <a:latin typeface="Cambria" panose="02040503050406030204" pitchFamily="18" charset="0"/>
              <a:ea typeface="Cambria" panose="02040503050406030204" pitchFamily="18" charset="0"/>
            </a:endParaRPr>
          </a:p>
          <a:p>
            <a:endParaRPr lang="cs-CZ"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877826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Prostředí</a:t>
            </a:r>
            <a:endParaRPr lang="cs-CZ" dirty="0"/>
          </a:p>
        </p:txBody>
      </p:sp>
      <p:sp>
        <p:nvSpPr>
          <p:cNvPr id="3" name="Zástupný symbol pro obsah 2"/>
          <p:cNvSpPr>
            <a:spLocks noGrp="1"/>
          </p:cNvSpPr>
          <p:nvPr>
            <p:ph idx="1"/>
          </p:nvPr>
        </p:nvSpPr>
        <p:spPr/>
        <p:txBody>
          <a:bodyPr/>
          <a:lstStyle/>
          <a:p>
            <a:r>
              <a:rPr lang="cs-CZ" dirty="0" smtClean="0">
                <a:latin typeface="Cambria" panose="02040503050406030204" pitchFamily="18" charset="0"/>
                <a:ea typeface="Cambria" panose="02040503050406030204" pitchFamily="18" charset="0"/>
              </a:rPr>
              <a:t>Praha a Morava v letech 1948-1965</a:t>
            </a:r>
            <a:endParaRPr lang="cs-CZ"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13867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Jazyk a styl</a:t>
            </a:r>
            <a:endParaRPr lang="cs-CZ" dirty="0"/>
          </a:p>
        </p:txBody>
      </p:sp>
      <p:sp>
        <p:nvSpPr>
          <p:cNvPr id="3" name="Zástupný symbol pro obsah 2"/>
          <p:cNvSpPr>
            <a:spLocks noGrp="1"/>
          </p:cNvSpPr>
          <p:nvPr>
            <p:ph sz="quarter" idx="13"/>
          </p:nvPr>
        </p:nvSpPr>
        <p:spPr/>
        <p:txBody>
          <a:bodyPr/>
          <a:lstStyle/>
          <a:p>
            <a:r>
              <a:rPr lang="cs-CZ" dirty="0" err="1" smtClean="0">
                <a:latin typeface="Cambria" panose="02040503050406030204" pitchFamily="18" charset="0"/>
                <a:ea typeface="Cambria" panose="02040503050406030204" pitchFamily="18" charset="0"/>
              </a:rPr>
              <a:t>Ich</a:t>
            </a:r>
            <a:r>
              <a:rPr lang="cs-CZ" dirty="0" smtClean="0">
                <a:latin typeface="Cambria" panose="02040503050406030204" pitchFamily="18" charset="0"/>
                <a:ea typeface="Cambria" panose="02040503050406030204" pitchFamily="18" charset="0"/>
              </a:rPr>
              <a:t> – forma</a:t>
            </a:r>
          </a:p>
          <a:p>
            <a:r>
              <a:rPr lang="cs-CZ" dirty="0" smtClean="0">
                <a:latin typeface="Cambria" panose="02040503050406030204" pitchFamily="18" charset="0"/>
                <a:ea typeface="Cambria" panose="02040503050406030204" pitchFamily="18" charset="0"/>
              </a:rPr>
              <a:t>Spisovný, strohý jazyk, ale barvitá líčení</a:t>
            </a:r>
          </a:p>
          <a:p>
            <a:r>
              <a:rPr lang="cs-CZ" dirty="0" smtClean="0">
                <a:latin typeface="Cambria" panose="02040503050406030204" pitchFamily="18" charset="0"/>
                <a:ea typeface="Cambria" panose="02040503050406030204" pitchFamily="18" charset="0"/>
              </a:rPr>
              <a:t>Moravský dialekt</a:t>
            </a:r>
            <a:endParaRPr lang="cs-CZ" dirty="0">
              <a:latin typeface="Cambria" panose="02040503050406030204" pitchFamily="18" charset="0"/>
              <a:ea typeface="Cambria" panose="02040503050406030204" pitchFamily="18" charset="0"/>
            </a:endParaRPr>
          </a:p>
          <a:p>
            <a:r>
              <a:rPr lang="cs-CZ" dirty="0" smtClean="0">
                <a:latin typeface="Cambria" panose="02040503050406030204" pitchFamily="18" charset="0"/>
                <a:ea typeface="Cambria" panose="02040503050406030204" pitchFamily="18" charset="0"/>
              </a:rPr>
              <a:t>„Optimismus je opium lidstva“</a:t>
            </a:r>
          </a:p>
          <a:p>
            <a:endParaRPr lang="cs-CZ" dirty="0">
              <a:latin typeface="Cambria" panose="02040503050406030204" pitchFamily="18" charset="0"/>
              <a:ea typeface="Cambria" panose="02040503050406030204" pitchFamily="18" charset="0"/>
            </a:endParaRPr>
          </a:p>
          <a:p>
            <a:endParaRPr lang="cs-CZ" dirty="0" smtClean="0">
              <a:latin typeface="Cambria" panose="02040503050406030204" pitchFamily="18" charset="0"/>
              <a:ea typeface="Cambria" panose="02040503050406030204" pitchFamily="18" charset="0"/>
            </a:endParaRPr>
          </a:p>
        </p:txBody>
      </p:sp>
      <p:sp>
        <p:nvSpPr>
          <p:cNvPr id="4" name="Zástupný symbol pro obsah 3"/>
          <p:cNvSpPr>
            <a:spLocks noGrp="1"/>
          </p:cNvSpPr>
          <p:nvPr>
            <p:ph sz="quarter" idx="14"/>
          </p:nvPr>
        </p:nvSpPr>
        <p:spPr/>
        <p:txBody>
          <a:bodyPr/>
          <a:lstStyle/>
          <a:p>
            <a:endParaRPr lang="cs-CZ"/>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1463" y="2492896"/>
            <a:ext cx="3322186" cy="2156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1691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Postavy</a:t>
            </a:r>
            <a:endParaRPr lang="cs-CZ" dirty="0"/>
          </a:p>
        </p:txBody>
      </p:sp>
      <p:sp>
        <p:nvSpPr>
          <p:cNvPr id="3" name="Zástupný symbol pro obsah 2"/>
          <p:cNvSpPr>
            <a:spLocks noGrp="1"/>
          </p:cNvSpPr>
          <p:nvPr>
            <p:ph idx="1"/>
          </p:nvPr>
        </p:nvSpPr>
        <p:spPr/>
        <p:txBody>
          <a:bodyPr>
            <a:normAutofit fontScale="85000" lnSpcReduction="20000"/>
          </a:bodyPr>
          <a:lstStyle/>
          <a:p>
            <a:r>
              <a:rPr lang="cs-CZ" b="1" u="sng" dirty="0" smtClean="0">
                <a:latin typeface="Cambria" panose="02040503050406030204" pitchFamily="18" charset="0"/>
                <a:ea typeface="Cambria" panose="02040503050406030204" pitchFamily="18" charset="0"/>
              </a:rPr>
              <a:t>Ludvík Jahn </a:t>
            </a:r>
            <a:r>
              <a:rPr lang="cs-CZ" dirty="0" smtClean="0">
                <a:latin typeface="Cambria" panose="02040503050406030204" pitchFamily="18" charset="0"/>
                <a:ea typeface="Cambria" panose="02040503050406030204" pitchFamily="18" charset="0"/>
              </a:rPr>
              <a:t>– student vysoké školy, vyhozen z komunistické strany, cynický, přesvědčuje se o absurditě „milovaného“ politického režimu, neschopen se vyrovnat s minulostí, žijící myšlenkou na pomstu</a:t>
            </a:r>
          </a:p>
          <a:p>
            <a:r>
              <a:rPr lang="cs-CZ" b="1" u="sng" dirty="0" smtClean="0">
                <a:latin typeface="Cambria" panose="02040503050406030204" pitchFamily="18" charset="0"/>
                <a:ea typeface="Cambria" panose="02040503050406030204" pitchFamily="18" charset="0"/>
              </a:rPr>
              <a:t>Helena </a:t>
            </a:r>
            <a:r>
              <a:rPr lang="cs-CZ" b="1" dirty="0" smtClean="0">
                <a:latin typeface="Cambria" panose="02040503050406030204" pitchFamily="18" charset="0"/>
                <a:ea typeface="Cambria" panose="02040503050406030204" pitchFamily="18" charset="0"/>
              </a:rPr>
              <a:t>– </a:t>
            </a:r>
            <a:r>
              <a:rPr lang="cs-CZ" dirty="0" smtClean="0">
                <a:latin typeface="Cambria" panose="02040503050406030204" pitchFamily="18" charset="0"/>
                <a:ea typeface="Cambria" panose="02040503050406030204" pitchFamily="18" charset="0"/>
              </a:rPr>
              <a:t>romantická žena, zásadová, sentimentální, jednodušší, věrná komunistické straně a svým ideálům, prahnoucí po opravdové lásce</a:t>
            </a:r>
          </a:p>
          <a:p>
            <a:r>
              <a:rPr lang="cs-CZ" b="1" u="sng" dirty="0" smtClean="0">
                <a:latin typeface="Cambria" panose="02040503050406030204" pitchFamily="18" charset="0"/>
                <a:ea typeface="Cambria" panose="02040503050406030204" pitchFamily="18" charset="0"/>
              </a:rPr>
              <a:t>Jaroslav a Kostka </a:t>
            </a:r>
            <a:r>
              <a:rPr lang="cs-CZ" dirty="0" smtClean="0">
                <a:latin typeface="Cambria" panose="02040503050406030204" pitchFamily="18" charset="0"/>
                <a:ea typeface="Cambria" panose="02040503050406030204" pitchFamily="18" charset="0"/>
              </a:rPr>
              <a:t>– snílci prožívající rozpor mezi realitou a jejich vnitřním světem</a:t>
            </a:r>
          </a:p>
          <a:p>
            <a:r>
              <a:rPr lang="cs-CZ" b="1" u="sng" dirty="0" smtClean="0">
                <a:latin typeface="Cambria" panose="02040503050406030204" pitchFamily="18" charset="0"/>
                <a:ea typeface="Cambria" panose="02040503050406030204" pitchFamily="18" charset="0"/>
              </a:rPr>
              <a:t>Lucie </a:t>
            </a:r>
            <a:r>
              <a:rPr lang="cs-CZ" dirty="0" smtClean="0">
                <a:latin typeface="Cambria" panose="02040503050406030204" pitchFamily="18" charset="0"/>
                <a:ea typeface="Cambria" panose="02040503050406030204" pitchFamily="18" charset="0"/>
              </a:rPr>
              <a:t>– éterická bytost zahalena tajemstvím; skromná, prostá, pokorná, mladá dívka, Ludvíkova první velká láska</a:t>
            </a:r>
            <a:endParaRPr lang="cs-CZ" b="1" u="sng" dirty="0" smtClean="0">
              <a:latin typeface="Cambria" panose="02040503050406030204" pitchFamily="18" charset="0"/>
              <a:ea typeface="Cambria" panose="02040503050406030204" pitchFamily="18" charset="0"/>
            </a:endParaRPr>
          </a:p>
          <a:p>
            <a:endParaRPr lang="cs-CZ" b="1" u="sng"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84618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Děj</a:t>
            </a:r>
            <a:endParaRPr lang="cs-CZ" dirty="0"/>
          </a:p>
        </p:txBody>
      </p:sp>
      <p:sp>
        <p:nvSpPr>
          <p:cNvPr id="3" name="Zástupný symbol pro obsah 2"/>
          <p:cNvSpPr>
            <a:spLocks noGrp="1"/>
          </p:cNvSpPr>
          <p:nvPr>
            <p:ph idx="1"/>
          </p:nvPr>
        </p:nvSpPr>
        <p:spPr/>
        <p:txBody>
          <a:bodyPr>
            <a:normAutofit fontScale="62500" lnSpcReduction="20000"/>
          </a:bodyPr>
          <a:lstStyle/>
          <a:p>
            <a:r>
              <a:rPr lang="cs-CZ" dirty="0">
                <a:latin typeface="Cambria" panose="02040503050406030204" pitchFamily="18" charset="0"/>
                <a:ea typeface="Cambria" panose="02040503050406030204" pitchFamily="18" charset="0"/>
              </a:rPr>
              <a:t>Pomocí </a:t>
            </a:r>
            <a:r>
              <a:rPr lang="cs-CZ" dirty="0" smtClean="0">
                <a:latin typeface="Cambria" panose="02040503050406030204" pitchFamily="18" charset="0"/>
                <a:ea typeface="Cambria" panose="02040503050406030204" pitchFamily="18" charset="0"/>
              </a:rPr>
              <a:t>Ludvíka  </a:t>
            </a:r>
            <a:r>
              <a:rPr lang="cs-CZ" dirty="0">
                <a:latin typeface="Cambria" panose="02040503050406030204" pitchFamily="18" charset="0"/>
                <a:ea typeface="Cambria" panose="02040503050406030204" pitchFamily="18" charset="0"/>
              </a:rPr>
              <a:t>se dostáváme zpět do minulosti, kde jej zavrhla strana kvůli ztřeštěné pohlednici, kterou jako žert posílá své hloupoučké přítelkyni na komunistické školení. Za trest byl vyloučen ze strany a ze studií a narukoval do oddílu černých, kde po dobu pěti let těžil uhlí. P</a:t>
            </a:r>
            <a:r>
              <a:rPr lang="cs-CZ" dirty="0" smtClean="0">
                <a:latin typeface="Cambria" panose="02040503050406030204" pitchFamily="18" charset="0"/>
                <a:ea typeface="Cambria" panose="02040503050406030204" pitchFamily="18" charset="0"/>
              </a:rPr>
              <a:t>o </a:t>
            </a:r>
            <a:r>
              <a:rPr lang="cs-CZ" dirty="0">
                <a:latin typeface="Cambria" panose="02040503050406030204" pitchFamily="18" charset="0"/>
                <a:ea typeface="Cambria" panose="02040503050406030204" pitchFamily="18" charset="0"/>
              </a:rPr>
              <a:t>skončení vojenské služby úspěšně dostudoval, chystá pomstu. Hodlá se pomstít svému bývalému příteli Zemánkovi, který inicioval jeho vyloučení ze strany tak, že svede jeho manželku Helenu.</a:t>
            </a:r>
          </a:p>
          <a:p>
            <a:r>
              <a:rPr lang="cs-CZ" dirty="0">
                <a:latin typeface="Cambria" panose="02040503050406030204" pitchFamily="18" charset="0"/>
                <a:ea typeface="Cambria" panose="02040503050406030204" pitchFamily="18" charset="0"/>
              </a:rPr>
              <a:t> V</a:t>
            </a:r>
            <a:r>
              <a:rPr lang="cs-CZ" dirty="0" smtClean="0">
                <a:latin typeface="Cambria" panose="02040503050406030204" pitchFamily="18" charset="0"/>
                <a:ea typeface="Cambria" panose="02040503050406030204" pitchFamily="18" charset="0"/>
              </a:rPr>
              <a:t>rací </a:t>
            </a:r>
            <a:r>
              <a:rPr lang="cs-CZ" dirty="0">
                <a:latin typeface="Cambria" panose="02040503050406030204" pitchFamily="18" charset="0"/>
                <a:ea typeface="Cambria" panose="02040503050406030204" pitchFamily="18" charset="0"/>
              </a:rPr>
              <a:t>do svého rodného města, kde se má s nepřítelovou manželkou, která je do něj zamilovaná až po uši, setkat. </a:t>
            </a:r>
            <a:r>
              <a:rPr lang="cs-CZ" dirty="0" smtClean="0">
                <a:latin typeface="Cambria" panose="02040503050406030204" pitchFamily="18" charset="0"/>
                <a:ea typeface="Cambria" panose="02040503050406030204" pitchFamily="18" charset="0"/>
              </a:rPr>
              <a:t>V rodném městě potkává přítele </a:t>
            </a:r>
            <a:r>
              <a:rPr lang="cs-CZ" dirty="0">
                <a:latin typeface="Cambria" panose="02040503050406030204" pitchFamily="18" charset="0"/>
                <a:ea typeface="Cambria" panose="02040503050406030204" pitchFamily="18" charset="0"/>
              </a:rPr>
              <a:t>z mladých let, Jaroslava, snílka, který bezmezně miluje folklór a lidovou hudbu. Jaroslav je zdrcen, protože ho manželka a syn Vladimír, který měl jet v průvodu právě jako král, obelhali a syn místo sebe podstrčil kamaráda a sám odjel na motocyklové závody. Zkroušeného Ludvíka i Jaroslava spojuje </a:t>
            </a:r>
            <a:r>
              <a:rPr lang="cs-CZ" dirty="0" smtClean="0">
                <a:latin typeface="Cambria" panose="02040503050406030204" pitchFamily="18" charset="0"/>
                <a:ea typeface="Cambria" panose="02040503050406030204" pitchFamily="18" charset="0"/>
              </a:rPr>
              <a:t>jisté rozčarování, </a:t>
            </a:r>
            <a:r>
              <a:rPr lang="cs-CZ" dirty="0">
                <a:latin typeface="Cambria" panose="02040503050406030204" pitchFamily="18" charset="0"/>
                <a:ea typeface="Cambria" panose="02040503050406030204" pitchFamily="18" charset="0"/>
              </a:rPr>
              <a:t>a proto se rozhodnou, že si večer půjdou zahrát do folkloristického souboru, kde působili zamlada. Ačkoliv se večer zpočátku daří, vše nakonec skončí katastrofou, protože Jaroslav musí být odvezen sanitkou do nemocnice - dostal infarkt.</a:t>
            </a:r>
          </a:p>
          <a:p>
            <a:endParaRPr lang="cs-CZ" dirty="0">
              <a:latin typeface="Cambria" panose="02040503050406030204" pitchFamily="18" charset="0"/>
              <a:ea typeface="Cambria" panose="02040503050406030204" pitchFamily="18" charset="0"/>
            </a:endParaRPr>
          </a:p>
          <a:p>
            <a:endParaRPr lang="cs-CZ"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337935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Špendlík">
  <a:themeElements>
    <a:clrScheme name="Špendlík">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Špendlík">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Špendlík">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498</TotalTime>
  <Words>820</Words>
  <Application>Microsoft Office PowerPoint</Application>
  <PresentationFormat>Předvádění na obrazovce (4:3)</PresentationFormat>
  <Paragraphs>73</Paragraphs>
  <Slides>11</Slides>
  <Notes>0</Notes>
  <HiddenSlides>0</HiddenSlides>
  <MMClips>0</MMClips>
  <ScaleCrop>false</ScaleCrop>
  <HeadingPairs>
    <vt:vector size="4" baseType="variant">
      <vt:variant>
        <vt:lpstr>Motiv</vt:lpstr>
      </vt:variant>
      <vt:variant>
        <vt:i4>1</vt:i4>
      </vt:variant>
      <vt:variant>
        <vt:lpstr>Nadpisy snímků</vt:lpstr>
      </vt:variant>
      <vt:variant>
        <vt:i4>11</vt:i4>
      </vt:variant>
    </vt:vector>
  </HeadingPairs>
  <TitlesOfParts>
    <vt:vector size="12" baseType="lpstr">
      <vt:lpstr>Špendlík</vt:lpstr>
      <vt:lpstr>Žert Milan Kundera</vt:lpstr>
      <vt:lpstr>O autorovi </vt:lpstr>
      <vt:lpstr>Dílo</vt:lpstr>
      <vt:lpstr>Obecná charakteristika díla</vt:lpstr>
      <vt:lpstr>Kompozice</vt:lpstr>
      <vt:lpstr>Prostředí</vt:lpstr>
      <vt:lpstr>Jazyk a styl</vt:lpstr>
      <vt:lpstr>Postavy</vt:lpstr>
      <vt:lpstr>Děj</vt:lpstr>
      <vt:lpstr>Ukázka</vt:lpstr>
      <vt:lpstr>Vliv díla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Žert Milan Kundera</dc:title>
  <dc:creator>Hana Lomičová</dc:creator>
  <cp:lastModifiedBy>Hana Lomičová</cp:lastModifiedBy>
  <cp:revision>23</cp:revision>
  <dcterms:created xsi:type="dcterms:W3CDTF">2019-01-19T15:32:30Z</dcterms:created>
  <dcterms:modified xsi:type="dcterms:W3CDTF">2019-01-29T09:53:45Z</dcterms:modified>
</cp:coreProperties>
</file>