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57" r:id="rId4"/>
    <p:sldId id="258" r:id="rId5"/>
    <p:sldId id="270" r:id="rId6"/>
    <p:sldId id="260" r:id="rId7"/>
    <p:sldId id="263" r:id="rId8"/>
    <p:sldId id="261" r:id="rId9"/>
    <p:sldId id="262" r:id="rId10"/>
    <p:sldId id="265" r:id="rId11"/>
    <p:sldId id="266" r:id="rId12"/>
    <p:sldId id="267" r:id="rId13"/>
    <p:sldId id="268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AB18A-7CD4-4AA2-9DEF-04D5C921C1D0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2E9F0-1412-4574-8F25-133135F6C9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41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2E9F0-1412-4574-8F25-133135F6C96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6892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72936935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2891345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02346449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44057385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18281423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1635434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33719114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5969246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3918807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9210123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16403986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2">
                <a:lumMod val="60000"/>
                <a:lumOff val="40000"/>
              </a:schemeClr>
            </a:gs>
            <a:gs pos="13000">
              <a:srgbClr val="E0B192"/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1D9E9-8F36-404B-ACB1-1E5EAB1D5058}" type="datetimeFigureOut">
              <a:rPr lang="cs-CZ" smtClean="0"/>
              <a:pPr/>
              <a:t>15.1.2017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AA5BA-9BB4-4E7C-A207-3FF172F9850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7110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hyperlink" Target="https://www.youtube.com/watch?v=mu_C_g8VoPE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slide" Target="slide10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MlxM69ZJFA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hyperlink" Target="https://www.youtube.com/watch?v=GRxofEmo3H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6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nzkm.cz/eu/deh/baroko/dehbar02.ppt" TargetMode="External"/><Relationship Id="rId2" Type="http://schemas.openxmlformats.org/officeDocument/2006/relationships/hyperlink" Target="https://cs.wikipedia.org/wiki/Barokn%C3%AD_hudb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9752" y="556714"/>
            <a:ext cx="13234392" cy="573490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123" y="2159593"/>
            <a:ext cx="11059236" cy="23876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r>
              <a:rPr lang="cs-CZ" sz="2400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French Script MT" panose="03020402040607040605" pitchFamily="66" charset="0"/>
              </a:rPr>
              <a:t>Baroko</a:t>
            </a:r>
            <a:endParaRPr lang="cs-CZ" sz="24000" dirty="0">
              <a:ln w="0"/>
              <a:solidFill>
                <a:schemeClr val="accent4">
                  <a:lumMod val="75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French Script MT" panose="03020402040607040605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5887" y="4420904"/>
            <a:ext cx="9144000" cy="1655762"/>
          </a:xfrm>
        </p:spPr>
        <p:txBody>
          <a:bodyPr/>
          <a:lstStyle/>
          <a:p>
            <a:r>
              <a:rPr lang="cs-CZ" dirty="0" smtClean="0"/>
              <a:t>Autor: Nela Smolová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9024279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i="1" dirty="0" smtClean="0">
                <a:latin typeface="Brush Script MT" pitchFamily="66" charset="0"/>
                <a:cs typeface="Estrangelo Edessa" pitchFamily="66" charset="0"/>
              </a:rPr>
              <a:t>Hudební skladatelé v období baroka</a:t>
            </a:r>
            <a:endParaRPr lang="cs-CZ" sz="6600" i="1" dirty="0">
              <a:latin typeface="Brush Script MT" pitchFamily="66" charset="0"/>
              <a:cs typeface="Estrangelo Edess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3622" y="2588455"/>
            <a:ext cx="9768840" cy="2532185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cs-CZ" sz="3500" dirty="0" err="1" smtClean="0">
                <a:hlinkClick r:id="rId2" action="ppaction://hlinksldjump"/>
              </a:rPr>
              <a:t>Johann</a:t>
            </a:r>
            <a:r>
              <a:rPr lang="cs-CZ" sz="3500" dirty="0" smtClean="0">
                <a:hlinkClick r:id="rId2" action="ppaction://hlinksldjump"/>
              </a:rPr>
              <a:t> Sebastian </a:t>
            </a:r>
            <a:r>
              <a:rPr lang="cs-CZ" sz="3500" dirty="0" err="1" smtClean="0">
                <a:hlinkClick r:id="rId2" action="ppaction://hlinksldjump"/>
              </a:rPr>
              <a:t>Bach</a:t>
            </a:r>
            <a:endParaRPr lang="cs-CZ" sz="3500" dirty="0" smtClean="0"/>
          </a:p>
          <a:p>
            <a:pPr algn="ctr">
              <a:lnSpc>
                <a:spcPct val="200000"/>
              </a:lnSpc>
              <a:buNone/>
            </a:pPr>
            <a:r>
              <a:rPr lang="cs-CZ" sz="3500" dirty="0" err="1" smtClean="0">
                <a:hlinkClick r:id="rId3" action="ppaction://hlinksldjump"/>
              </a:rPr>
              <a:t>Georg</a:t>
            </a:r>
            <a:r>
              <a:rPr lang="cs-CZ" sz="3500" dirty="0" smtClean="0">
                <a:hlinkClick r:id="rId3" action="ppaction://hlinksldjump"/>
              </a:rPr>
              <a:t> Friedrich Händel</a:t>
            </a:r>
            <a:endParaRPr lang="cs-CZ" sz="3500" dirty="0" smtClean="0"/>
          </a:p>
          <a:p>
            <a:pPr algn="ctr">
              <a:lnSpc>
                <a:spcPct val="200000"/>
              </a:lnSpc>
              <a:buNone/>
            </a:pPr>
            <a:r>
              <a:rPr lang="cs-CZ" sz="3500" dirty="0" smtClean="0">
                <a:hlinkClick r:id="rId4" action="ppaction://hlinksldjump"/>
              </a:rPr>
              <a:t>Antonio </a:t>
            </a:r>
            <a:r>
              <a:rPr lang="cs-CZ" sz="3500" dirty="0" err="1" smtClean="0">
                <a:hlinkClick r:id="rId4" action="ppaction://hlinksldjump"/>
              </a:rPr>
              <a:t>Vivaldi</a:t>
            </a:r>
            <a:endParaRPr lang="cs-CZ" sz="3500" dirty="0"/>
          </a:p>
        </p:txBody>
      </p:sp>
      <p:sp>
        <p:nvSpPr>
          <p:cNvPr id="4" name="Elipsa 3">
            <a:hlinkClick r:id="rId5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Elipsa 4">
            <a:hlinkClick r:id="rId6" action="ppaction://hlinksldjump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000" dirty="0" err="1" smtClean="0">
                <a:latin typeface="Brush Script MT" pitchFamily="66" charset="0"/>
              </a:rPr>
              <a:t>Johann</a:t>
            </a:r>
            <a:r>
              <a:rPr lang="cs-CZ" sz="5000" dirty="0" smtClean="0">
                <a:latin typeface="Brush Script MT" pitchFamily="66" charset="0"/>
              </a:rPr>
              <a:t> Sebastian </a:t>
            </a:r>
            <a:r>
              <a:rPr lang="cs-CZ" sz="5000" dirty="0" err="1" smtClean="0">
                <a:latin typeface="Brush Script MT" pitchFamily="66" charset="0"/>
              </a:rPr>
              <a:t>Bach</a:t>
            </a:r>
            <a:endParaRPr lang="cs-CZ" sz="5000" dirty="0">
              <a:latin typeface="Brush Script MT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514"/>
            <a:ext cx="7518009" cy="4615449"/>
          </a:xfrm>
        </p:spPr>
        <p:txBody>
          <a:bodyPr/>
          <a:lstStyle/>
          <a:p>
            <a:r>
              <a:rPr lang="cs-CZ" dirty="0" smtClean="0"/>
              <a:t>německý hudební skladatel a virtuóz hry na klávesové nástroje</a:t>
            </a:r>
          </a:p>
          <a:p>
            <a:r>
              <a:rPr lang="cs-CZ" dirty="0" err="1" smtClean="0"/>
              <a:t>završitel</a:t>
            </a:r>
            <a:r>
              <a:rPr lang="cs-CZ" dirty="0" smtClean="0"/>
              <a:t> barokního hudebního stylu</a:t>
            </a:r>
          </a:p>
          <a:p>
            <a:r>
              <a:rPr lang="cs-CZ" dirty="0" smtClean="0"/>
              <a:t>jeho dílo má značný vliv na další vývoj hudby</a:t>
            </a:r>
            <a:endParaRPr lang="cs-CZ" dirty="0"/>
          </a:p>
        </p:txBody>
      </p:sp>
      <p:pic>
        <p:nvPicPr>
          <p:cNvPr id="5" name="Picture 4" descr="http://upload.wikimedia.org/wikipedia/commons/thumb/b/b5/Bach.jpg/225px-Ba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302" y="1343148"/>
            <a:ext cx="2592288" cy="31337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www.umelcisrdce.wz.cz/Jilkova_Bach/Images/noty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8" y="4466177"/>
            <a:ext cx="1405140" cy="2222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raj-not.cz/upload/product/3750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23" y="4466176"/>
            <a:ext cx="1789092" cy="2222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0750148" y="5553584"/>
            <a:ext cx="1051871" cy="104519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231988" y="5992837"/>
            <a:ext cx="2240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hlinkClick r:id="rId7"/>
              </a:rPr>
              <a:t>Toccata </a:t>
            </a:r>
            <a:r>
              <a:rPr lang="cs-CZ" sz="2400" i="1" dirty="0" err="1" smtClean="0">
                <a:hlinkClick r:id="rId7"/>
              </a:rPr>
              <a:t>et</a:t>
            </a:r>
            <a:r>
              <a:rPr lang="cs-CZ" sz="2400" i="1" dirty="0" smtClean="0">
                <a:hlinkClick r:id="rId7"/>
              </a:rPr>
              <a:t> </a:t>
            </a:r>
            <a:r>
              <a:rPr lang="cs-CZ" sz="2400" i="1" dirty="0" err="1" smtClean="0">
                <a:hlinkClick r:id="rId7"/>
              </a:rPr>
              <a:t>fugue</a:t>
            </a:r>
            <a:endParaRPr lang="cs-CZ" sz="2400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latin typeface="Brush Script MT" pitchFamily="66" charset="0"/>
              </a:rPr>
              <a:t>Georg</a:t>
            </a:r>
            <a:r>
              <a:rPr lang="cs-CZ" dirty="0" smtClean="0">
                <a:latin typeface="Brush Script MT" pitchFamily="66" charset="0"/>
              </a:rPr>
              <a:t> Friedrich Händel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německý hudební skladatel</a:t>
            </a:r>
          </a:p>
          <a:p>
            <a:r>
              <a:rPr lang="cs-CZ" dirty="0" smtClean="0"/>
              <a:t>později působil v Anglii</a:t>
            </a:r>
            <a:endParaRPr lang="cs-CZ" dirty="0"/>
          </a:p>
        </p:txBody>
      </p:sp>
      <p:pic>
        <p:nvPicPr>
          <p:cNvPr id="4" name="Obrázek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0750148" y="5553584"/>
            <a:ext cx="1051871" cy="1045191"/>
          </a:xfrm>
          <a:prstGeom prst="rect">
            <a:avLst/>
          </a:prstGeom>
        </p:spPr>
      </p:pic>
      <p:pic>
        <p:nvPicPr>
          <p:cNvPr id="2050" name="Picture 2" descr="Portrét od Balthasara Denn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8567" y="1296286"/>
            <a:ext cx="3094062" cy="3739948"/>
          </a:xfrm>
          <a:prstGeom prst="rect">
            <a:avLst/>
          </a:prstGeom>
          <a:noFill/>
        </p:spPr>
      </p:pic>
      <p:pic>
        <p:nvPicPr>
          <p:cNvPr id="6" name="Picture 6" descr="http://raj-not.cz/upload/product/3750_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28" y="3776860"/>
            <a:ext cx="1789092" cy="2222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248443" y="5767754"/>
            <a:ext cx="102156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i="1" dirty="0" smtClean="0">
                <a:hlinkClick r:id="rId6"/>
              </a:rPr>
              <a:t>Xerxes</a:t>
            </a:r>
            <a:endParaRPr lang="cs-CZ" sz="2500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Brush Script MT" pitchFamily="66" charset="0"/>
              </a:rPr>
              <a:t>Antonio  </a:t>
            </a:r>
            <a:r>
              <a:rPr lang="cs-CZ" dirty="0" err="1" smtClean="0">
                <a:latin typeface="Brush Script MT" pitchFamily="66" charset="0"/>
              </a:rPr>
              <a:t>Vivaldi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794" y="1603717"/>
            <a:ext cx="7602415" cy="4446636"/>
          </a:xfrm>
        </p:spPr>
        <p:txBody>
          <a:bodyPr/>
          <a:lstStyle/>
          <a:p>
            <a:r>
              <a:rPr lang="cs-CZ" dirty="0" smtClean="0"/>
              <a:t>italský kněz, barokní hudební skladatel a houslový virtuóz</a:t>
            </a:r>
          </a:p>
          <a:p>
            <a:endParaRPr lang="cs-CZ" dirty="0"/>
          </a:p>
        </p:txBody>
      </p:sp>
      <p:pic>
        <p:nvPicPr>
          <p:cNvPr id="4" name="Obrázek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0750148" y="5553584"/>
            <a:ext cx="1051871" cy="1045191"/>
          </a:xfrm>
          <a:prstGeom prst="rect">
            <a:avLst/>
          </a:prstGeom>
        </p:spPr>
      </p:pic>
      <p:pic>
        <p:nvPicPr>
          <p:cNvPr id="1026" name="Picture 2" descr="Antonio Lucio Vivald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9650" y="1276910"/>
            <a:ext cx="2920848" cy="3492037"/>
          </a:xfrm>
          <a:prstGeom prst="rect">
            <a:avLst/>
          </a:prstGeom>
          <a:noFill/>
        </p:spPr>
      </p:pic>
      <p:pic>
        <p:nvPicPr>
          <p:cNvPr id="6" name="Picture 8" descr="http://www.umelcisrdce.wz.cz/Jilkova_Bach/Images/noty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2" y="3734657"/>
            <a:ext cx="1405140" cy="2222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671668" y="4909625"/>
            <a:ext cx="26164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i="1" dirty="0" smtClean="0">
                <a:hlinkClick r:id="rId7"/>
              </a:rPr>
              <a:t>Čtvero ročních dob</a:t>
            </a:r>
            <a:endParaRPr lang="cs-CZ" sz="2500" i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Zdroje: </a:t>
            </a:r>
            <a:r>
              <a:rPr lang="cs-CZ" dirty="0" smtClean="0">
                <a:hlinkClick r:id="rId2"/>
              </a:rPr>
              <a:t>https://cs.wikipedia.org/wiki/Barokn%C3%AD_hudba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konzkm.cz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eu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deh</a:t>
            </a:r>
            <a:r>
              <a:rPr lang="cs-CZ" dirty="0" smtClean="0">
                <a:hlinkClick r:id="rId3"/>
              </a:rPr>
              <a:t>/</a:t>
            </a:r>
            <a:r>
              <a:rPr lang="cs-CZ" b="1" dirty="0" smtClean="0">
                <a:hlinkClick r:id="rId3"/>
              </a:rPr>
              <a:t>baroko</a:t>
            </a:r>
            <a:r>
              <a:rPr lang="cs-CZ" dirty="0" smtClean="0">
                <a:hlinkClick r:id="rId3"/>
              </a:rPr>
              <a:t>/dehbar02.ppt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7200" b="1" i="1" dirty="0" smtClean="0"/>
              <a:t>Obsah</a:t>
            </a:r>
            <a:endParaRPr lang="cs-CZ" sz="7200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36572" y="1844542"/>
            <a:ext cx="2316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2" action="ppaction://hlinksldjump"/>
              </a:rPr>
              <a:t>Baroko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71508" y="2837006"/>
            <a:ext cx="2883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3" action="ppaction://hlinksldjump"/>
              </a:rPr>
              <a:t>Barokní hudba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170122" y="3811950"/>
            <a:ext cx="477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4" action="ppaction://hlinksldjump"/>
              </a:rPr>
              <a:t>Hudební skladatelé</a:t>
            </a:r>
            <a:endParaRPr lang="cs-CZ" sz="3600" dirty="0"/>
          </a:p>
        </p:txBody>
      </p:sp>
      <p:sp>
        <p:nvSpPr>
          <p:cNvPr id="7" name="Elipsa 6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37284" y="4783014"/>
            <a:ext cx="474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hlinkClick r:id="rId5" action="ppaction://hlinksldjump"/>
              </a:rPr>
              <a:t>Hudební formy v baroku</a:t>
            </a:r>
            <a:endParaRPr lang="cs-CZ" sz="36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1600 – 1750</a:t>
            </a:r>
          </a:p>
          <a:p>
            <a:r>
              <a:rPr lang="cs-CZ" dirty="0" smtClean="0"/>
              <a:t>snaha o vyjádření pohybu, emotivnost až citová vypjatost, bohatost tvarů i zdobnosti a velkolepost</a:t>
            </a:r>
          </a:p>
          <a:p>
            <a:pPr marL="0" indent="0">
              <a:buNone/>
            </a:pPr>
            <a:r>
              <a:rPr lang="cs-CZ" b="1" i="1" dirty="0"/>
              <a:t>Změny v baroku: </a:t>
            </a:r>
            <a:r>
              <a:rPr lang="cs-CZ" dirty="0"/>
              <a:t>1600- polyfonie (</a:t>
            </a:r>
            <a:r>
              <a:rPr lang="cs-CZ" dirty="0" err="1"/>
              <a:t>stile</a:t>
            </a:r>
            <a:r>
              <a:rPr lang="cs-CZ" dirty="0"/>
              <a:t> </a:t>
            </a:r>
            <a:r>
              <a:rPr lang="cs-CZ" dirty="0" err="1"/>
              <a:t>antico</a:t>
            </a:r>
            <a:r>
              <a:rPr lang="cs-CZ" dirty="0"/>
              <a:t>, </a:t>
            </a:r>
            <a:r>
              <a:rPr lang="cs-CZ" dirty="0" err="1"/>
              <a:t>stile</a:t>
            </a:r>
            <a:r>
              <a:rPr lang="cs-CZ" dirty="0"/>
              <a:t> moderno)</a:t>
            </a:r>
          </a:p>
          <a:p>
            <a:pPr marL="0" indent="0">
              <a:buNone/>
            </a:pPr>
            <a:r>
              <a:rPr lang="cs-CZ" dirty="0"/>
              <a:t>                                       </a:t>
            </a:r>
            <a:r>
              <a:rPr lang="cs-CZ" dirty="0" smtClean="0"/>
              <a:t> </a:t>
            </a:r>
            <a:r>
              <a:rPr lang="cs-CZ" dirty="0"/>
              <a:t>- opera</a:t>
            </a:r>
          </a:p>
          <a:p>
            <a:pPr marL="0" indent="0">
              <a:buNone/>
            </a:pPr>
            <a:r>
              <a:rPr lang="cs-CZ" dirty="0"/>
              <a:t>                              </a:t>
            </a:r>
            <a:r>
              <a:rPr lang="cs-CZ" dirty="0" smtClean="0"/>
              <a:t> </a:t>
            </a:r>
            <a:r>
              <a:rPr lang="cs-CZ" dirty="0"/>
              <a:t>1730- </a:t>
            </a:r>
            <a:r>
              <a:rPr lang="cs-CZ" dirty="0" smtClean="0"/>
              <a:t>zjednodušení </a:t>
            </a:r>
            <a:r>
              <a:rPr lang="cs-CZ" dirty="0"/>
              <a:t>hudby</a:t>
            </a:r>
          </a:p>
          <a:p>
            <a:pPr marL="0" indent="0">
              <a:buNone/>
            </a:pPr>
            <a:r>
              <a:rPr lang="cs-CZ" dirty="0"/>
              <a:t>                               </a:t>
            </a:r>
            <a:r>
              <a:rPr lang="cs-CZ" dirty="0" smtClean="0"/>
              <a:t>1780- </a:t>
            </a:r>
            <a:r>
              <a:rPr lang="cs-CZ" dirty="0"/>
              <a:t>již klasicismus</a:t>
            </a:r>
          </a:p>
          <a:p>
            <a:endParaRPr lang="cs-CZ" dirty="0" smtClean="0"/>
          </a:p>
          <a:p>
            <a:r>
              <a:rPr lang="cs-CZ" dirty="0"/>
              <a:t>b</a:t>
            </a:r>
            <a:r>
              <a:rPr lang="cs-CZ" dirty="0" smtClean="0"/>
              <a:t>aroko = </a:t>
            </a:r>
            <a:r>
              <a:rPr lang="cs-CZ" i="1" dirty="0" err="1" smtClean="0"/>
              <a:t>barroc</a:t>
            </a: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5023049" y="429763"/>
            <a:ext cx="21459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Baroko</a:t>
            </a:r>
            <a:endParaRPr lang="cs-CZ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Elipsa 4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8" name="Elipsa 7">
            <a:hlinkClick r:id="rId2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961501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harmonicky bohatá, </a:t>
            </a:r>
            <a:r>
              <a:rPr lang="cs-CZ" dirty="0"/>
              <a:t>melodicky obtížná</a:t>
            </a:r>
          </a:p>
          <a:p>
            <a:r>
              <a:rPr lang="cs-CZ" dirty="0" smtClean="0"/>
              <a:t>větší intervaly, kratší rytmické hodnoty, živější tempa atd.</a:t>
            </a:r>
          </a:p>
          <a:p>
            <a:r>
              <a:rPr lang="cs-CZ" dirty="0" smtClean="0"/>
              <a:t>zpěvnost, líbivost, emocionální působivost</a:t>
            </a:r>
          </a:p>
          <a:p>
            <a:r>
              <a:rPr lang="cs-CZ" dirty="0" smtClean="0"/>
              <a:t>vítězství durové a mollové tóniny nad tóninami církevními</a:t>
            </a:r>
          </a:p>
          <a:p>
            <a:r>
              <a:rPr lang="cs-CZ" dirty="0" smtClean="0"/>
              <a:t>polyfonie se stále vyvíjela</a:t>
            </a:r>
          </a:p>
          <a:p>
            <a:r>
              <a:rPr lang="cs-CZ" dirty="0" smtClean="0">
                <a:hlinkClick r:id="rId2" action="ppaction://hlinksldjump"/>
              </a:rPr>
              <a:t>HUDEBNÍ NÁSTROJE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3796837" y="469794"/>
            <a:ext cx="42707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Barokní hudba</a:t>
            </a:r>
            <a:endParaRPr lang="cs-CZ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Elipsa 4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7" name="Elipsa 6">
            <a:hlinkClick r:id="rId3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209739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b="1" i="1" dirty="0" smtClean="0">
                <a:solidFill>
                  <a:schemeClr val="accent1">
                    <a:lumMod val="50000"/>
                  </a:schemeClr>
                </a:solidFill>
              </a:rPr>
              <a:t>Hudební formy v baroku</a:t>
            </a:r>
            <a:endParaRPr lang="cs-CZ" sz="5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6400" y="1783422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vokálně instrumentální</a:t>
            </a:r>
          </a:p>
          <a:p>
            <a:r>
              <a:rPr lang="cs-CZ" dirty="0" smtClean="0"/>
              <a:t>opera </a:t>
            </a:r>
          </a:p>
          <a:p>
            <a:r>
              <a:rPr lang="cs-CZ" dirty="0" smtClean="0"/>
              <a:t>kantáta </a:t>
            </a:r>
          </a:p>
          <a:p>
            <a:r>
              <a:rPr lang="cs-CZ" dirty="0" smtClean="0"/>
              <a:t>oratorium </a:t>
            </a:r>
          </a:p>
          <a:p>
            <a:r>
              <a:rPr lang="cs-CZ" dirty="0" smtClean="0"/>
              <a:t>sonáta </a:t>
            </a:r>
          </a:p>
          <a:p>
            <a:r>
              <a:rPr lang="cs-CZ" dirty="0" smtClean="0"/>
              <a:t>triová sonáta </a:t>
            </a:r>
          </a:p>
          <a:p>
            <a:r>
              <a:rPr lang="cs-CZ" dirty="0" smtClean="0"/>
              <a:t>suita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Elipsa 3">
            <a:hlinkClick r:id="rId2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Elipsa 4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6063" y="392609"/>
            <a:ext cx="11526672" cy="6049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Nástup barokní hudby je možno sledovat po celé 16. století, ale teprve na jeho konci se dá mluvit o skutečném začátku hudebního baroka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Důsledky převládání </a:t>
            </a:r>
            <a:r>
              <a:rPr lang="cs-CZ" dirty="0"/>
              <a:t>barokní </a:t>
            </a:r>
            <a:r>
              <a:rPr lang="cs-CZ" dirty="0" smtClean="0"/>
              <a:t>hudby:</a:t>
            </a:r>
          </a:p>
          <a:p>
            <a:r>
              <a:rPr lang="cs-CZ" b="1" dirty="0"/>
              <a:t>s</a:t>
            </a:r>
            <a:r>
              <a:rPr lang="cs-CZ" b="1" dirty="0" smtClean="0"/>
              <a:t>ílící </a:t>
            </a:r>
            <a:r>
              <a:rPr lang="cs-CZ" b="1" dirty="0"/>
              <a:t>důraz na jednu hlavní melodii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h</a:t>
            </a:r>
            <a:r>
              <a:rPr lang="cs-CZ" b="1" dirty="0" smtClean="0"/>
              <a:t>umanistická </a:t>
            </a:r>
            <a:r>
              <a:rPr lang="cs-CZ" b="1" dirty="0"/>
              <a:t>tvorba</a:t>
            </a:r>
            <a:endParaRPr lang="cs-CZ" dirty="0"/>
          </a:p>
          <a:p>
            <a:r>
              <a:rPr lang="cs-CZ" b="1" dirty="0"/>
              <a:t>h</a:t>
            </a:r>
            <a:r>
              <a:rPr lang="cs-CZ" b="1" dirty="0" smtClean="0"/>
              <a:t>udební </a:t>
            </a:r>
            <a:r>
              <a:rPr lang="cs-CZ" b="1" dirty="0"/>
              <a:t>divadlo</a:t>
            </a:r>
            <a:endParaRPr lang="cs-CZ" dirty="0"/>
          </a:p>
          <a:p>
            <a:r>
              <a:rPr lang="cs-CZ" b="1" dirty="0" smtClean="0"/>
              <a:t>reformace</a:t>
            </a:r>
            <a:endParaRPr lang="cs-CZ" dirty="0"/>
          </a:p>
        </p:txBody>
      </p:sp>
      <p:sp>
        <p:nvSpPr>
          <p:cNvPr id="4" name="Elipsa 3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6" name="Elipsa 5">
            <a:hlinkClick r:id="rId2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345337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596" y="1854461"/>
            <a:ext cx="10515600" cy="4351338"/>
          </a:xfrm>
        </p:spPr>
        <p:txBody>
          <a:bodyPr/>
          <a:lstStyle/>
          <a:p>
            <a:pPr marL="285750" indent="-285750" algn="ctr"/>
            <a:r>
              <a:rPr lang="cs-CZ" dirty="0"/>
              <a:t>baroko je přejímá z renesance</a:t>
            </a:r>
          </a:p>
          <a:p>
            <a:pPr marL="285750" indent="-285750" algn="ctr"/>
            <a:r>
              <a:rPr lang="cs-CZ" dirty="0" smtClean="0"/>
              <a:t>rozdíly</a:t>
            </a:r>
            <a:r>
              <a:rPr lang="cs-CZ" dirty="0"/>
              <a:t>: tvar smyčce, u dechových nástrojů klapky</a:t>
            </a:r>
          </a:p>
          <a:p>
            <a:pPr algn="ctr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Hudební nástroje</a:t>
            </a:r>
          </a:p>
        </p:txBody>
      </p:sp>
      <p:sp>
        <p:nvSpPr>
          <p:cNvPr id="5" name="Ovál 4">
            <a:hlinkClick r:id="rId2" action="ppaction://hlinksldjump"/>
          </p:cNvPr>
          <p:cNvSpPr/>
          <p:nvPr/>
        </p:nvSpPr>
        <p:spPr>
          <a:xfrm>
            <a:off x="4664123" y="4862917"/>
            <a:ext cx="2290546" cy="64858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LIDOVÁ HUDBA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Ovál 5">
            <a:hlinkClick r:id="rId3" action="ppaction://hlinksldjump"/>
          </p:cNvPr>
          <p:cNvSpPr/>
          <p:nvPr/>
        </p:nvSpPr>
        <p:spPr>
          <a:xfrm>
            <a:off x="4664123" y="3705835"/>
            <a:ext cx="2290546" cy="64858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UMĚLECKÁ HUDBA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Elipsa 6">
            <a:hlinkClick r:id="" action="ppaction://hlinkshowjump?jump=lastslide"/>
          </p:cNvPr>
          <p:cNvSpPr/>
          <p:nvPr/>
        </p:nvSpPr>
        <p:spPr>
          <a:xfrm>
            <a:off x="10325686" y="6077243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8" name="Elipsa 7">
            <a:hlinkClick r:id="rId4" action="ppaction://hlinksldjump"/>
          </p:cNvPr>
          <p:cNvSpPr/>
          <p:nvPr/>
        </p:nvSpPr>
        <p:spPr>
          <a:xfrm>
            <a:off x="10281138" y="5413717"/>
            <a:ext cx="1603717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4282303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69185" y="597443"/>
            <a:ext cx="10042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i="1" dirty="0" smtClean="0"/>
              <a:t>Umělecká hudba</a:t>
            </a:r>
            <a:endParaRPr lang="cs-CZ" sz="5400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96156" y="1748186"/>
            <a:ext cx="5977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housle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834" y="2705158"/>
            <a:ext cx="2524722" cy="353461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69185" y="2279555"/>
            <a:ext cx="139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kontrabas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223" y="1777473"/>
            <a:ext cx="3175601" cy="4473627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69185" y="2832282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loutna</a:t>
            </a:r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40939" y="2350681"/>
            <a:ext cx="5440176" cy="3025477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769185" y="3407669"/>
            <a:ext cx="121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varhany</a:t>
            </a:r>
            <a:endParaRPr lang="cs-CZ" dirty="0"/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232" y="1350216"/>
            <a:ext cx="4551633" cy="5234378"/>
          </a:xfrm>
          <a:prstGeom prst="rect">
            <a:avLst/>
          </a:prstGeom>
        </p:spPr>
      </p:pic>
      <p:sp>
        <p:nvSpPr>
          <p:cNvPr id="18" name="TextovéPole 17"/>
          <p:cNvSpPr txBox="1"/>
          <p:nvPr/>
        </p:nvSpPr>
        <p:spPr>
          <a:xfrm>
            <a:off x="769185" y="4088875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cink</a:t>
            </a:r>
            <a:endParaRPr lang="cs-CZ" dirty="0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072" y="2729133"/>
            <a:ext cx="2011680" cy="3749040"/>
          </a:xfrm>
          <a:prstGeom prst="rect">
            <a:avLst/>
          </a:prstGeom>
        </p:spPr>
      </p:pic>
      <p:pic>
        <p:nvPicPr>
          <p:cNvPr id="22" name="Obrázek 21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0567" y="5637990"/>
            <a:ext cx="1051871" cy="10451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005249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6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6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7300" b="1" i="1" dirty="0" smtClean="0"/>
              <a:t>Lidová </a:t>
            </a:r>
            <a:r>
              <a:rPr lang="cs-CZ" sz="7300" b="1" i="1" dirty="0"/>
              <a:t>hudba</a:t>
            </a:r>
            <a:r>
              <a:rPr lang="cs-CZ" i="1" dirty="0"/>
              <a:t/>
            </a:r>
            <a:br>
              <a:rPr lang="cs-CZ" i="1" dirty="0"/>
            </a:b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38200" y="2415654"/>
            <a:ext cx="1071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niněra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635" y="2986813"/>
            <a:ext cx="3362941" cy="212683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15822" y="2880012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cimbál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936" y="2573454"/>
            <a:ext cx="4667250" cy="371475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815822" y="3357684"/>
            <a:ext cx="1159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flažolet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277" y="2415654"/>
            <a:ext cx="2349500" cy="368300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815822" y="3846181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šalmaj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571" y="1690688"/>
            <a:ext cx="4376880" cy="5406272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815822" y="4335935"/>
            <a:ext cx="10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bubny</a:t>
            </a:r>
            <a:endParaRPr lang="cs-CZ" dirty="0"/>
          </a:p>
        </p:txBody>
      </p:sp>
      <p:pic>
        <p:nvPicPr>
          <p:cNvPr id="16" name="Obrázek 15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0567" y="5637990"/>
            <a:ext cx="1051871" cy="1045191"/>
          </a:xfrm>
          <a:prstGeom prst="rect">
            <a:avLst/>
          </a:prstGeom>
        </p:spPr>
      </p:pic>
      <p:sp>
        <p:nvSpPr>
          <p:cNvPr id="17" name="TextovéPole 16"/>
          <p:cNvSpPr txBox="1"/>
          <p:nvPr/>
        </p:nvSpPr>
        <p:spPr>
          <a:xfrm>
            <a:off x="562708" y="1167618"/>
            <a:ext cx="93128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tzv. nástroje venkovanů nebo potulných muzikantů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5647640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5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281</Words>
  <Application>Microsoft Office PowerPoint</Application>
  <PresentationFormat>Vlastní</PresentationFormat>
  <Paragraphs>90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Baroko</vt:lpstr>
      <vt:lpstr>Obsah</vt:lpstr>
      <vt:lpstr>Snímek 3</vt:lpstr>
      <vt:lpstr>Snímek 4</vt:lpstr>
      <vt:lpstr>Hudební formy v baroku</vt:lpstr>
      <vt:lpstr>Snímek 6</vt:lpstr>
      <vt:lpstr>Hudební nástroje</vt:lpstr>
      <vt:lpstr>Snímek 8</vt:lpstr>
      <vt:lpstr>Lidová hudba </vt:lpstr>
      <vt:lpstr>Hudební skladatelé v období baroka</vt:lpstr>
      <vt:lpstr>Johann Sebastian Bach</vt:lpstr>
      <vt:lpstr>Georg Friedrich Händel</vt:lpstr>
      <vt:lpstr>Antonio  Vivaldi</vt:lpstr>
      <vt:lpstr>Děkuji za pozornost.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Beethoven</dc:title>
  <dc:creator>Student 08</dc:creator>
  <cp:lastModifiedBy>Lenovo</cp:lastModifiedBy>
  <cp:revision>91</cp:revision>
  <dcterms:created xsi:type="dcterms:W3CDTF">2016-04-12T10:45:58Z</dcterms:created>
  <dcterms:modified xsi:type="dcterms:W3CDTF">2017-01-15T22:28:03Z</dcterms:modified>
</cp:coreProperties>
</file>