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3" name="Obdélník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bdélník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bdélník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bdélník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bdélník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Zaoblený obdélník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Zaoblený obdélník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bdélník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a:xfrm>
            <a:off x="6705600" y="4206240"/>
            <a:ext cx="960120" cy="457200"/>
          </a:xfrm>
        </p:spPr>
        <p:txBody>
          <a:bodyPr/>
          <a:lstStyle/>
          <a:p>
            <a:fld id="{7EFFFFB1-9830-418F-98F9-0C68516CC2A9}" type="datetimeFigureOut">
              <a:rPr lang="cs-CZ" smtClean="0"/>
              <a:pPr/>
              <a:t>19. 1. 2015</a:t>
            </a:fld>
            <a:endParaRPr lang="cs-CZ"/>
          </a:p>
        </p:txBody>
      </p:sp>
      <p:sp>
        <p:nvSpPr>
          <p:cNvPr id="17" name="Zástupný symbol pro zápatí 16"/>
          <p:cNvSpPr>
            <a:spLocks noGrp="1"/>
          </p:cNvSpPr>
          <p:nvPr>
            <p:ph type="ftr" sz="quarter" idx="11"/>
          </p:nvPr>
        </p:nvSpPr>
        <p:spPr>
          <a:xfrm>
            <a:off x="5410200" y="4205288"/>
            <a:ext cx="1295400" cy="457200"/>
          </a:xfrm>
        </p:spPr>
        <p:txBody>
          <a:bodyPr/>
          <a:lstStyle/>
          <a:p>
            <a:endParaRPr lang="cs-CZ"/>
          </a:p>
        </p:txBody>
      </p:sp>
      <p:sp>
        <p:nvSpPr>
          <p:cNvPr id="29" name="Zástupný symbol pro číslo snímk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3DBF42C6-3FDC-4BF3-A2FF-B76B84085366}"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EFFFFB1-9830-418F-98F9-0C68516CC2A9}" type="datetimeFigureOut">
              <a:rPr lang="cs-CZ" smtClean="0"/>
              <a:pPr/>
              <a:t>19. 1. 2015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DBF42C6-3FDC-4BF3-A2FF-B76B8408536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143000"/>
            <a:ext cx="1905000" cy="5486400"/>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1143000"/>
            <a:ext cx="6248400" cy="5486400"/>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EFFFFB1-9830-418F-98F9-0C68516CC2A9}" type="datetimeFigureOut">
              <a:rPr lang="cs-CZ" smtClean="0"/>
              <a:pPr/>
              <a:t>19. 1. 2015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DBF42C6-3FDC-4BF3-A2FF-B76B8408536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EFFFFB1-9830-418F-98F9-0C68516CC2A9}" type="datetimeFigureOut">
              <a:rPr lang="cs-CZ" smtClean="0"/>
              <a:pPr/>
              <a:t>19. 1. 2015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DBF42C6-3FDC-4BF3-A2FF-B76B84085366}"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7EFFFFB1-9830-418F-98F9-0C68516CC2A9}" type="datetimeFigureOut">
              <a:rPr lang="cs-CZ" smtClean="0"/>
              <a:pPr/>
              <a:t>19. 1. 2015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DBF42C6-3FDC-4BF3-A2FF-B76B84085366}"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7EFFFFB1-9830-418F-98F9-0C68516CC2A9}" type="datetimeFigureOut">
              <a:rPr lang="cs-CZ" smtClean="0"/>
              <a:pPr/>
              <a:t>19. 1. 2015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DBF42C6-3FDC-4BF3-A2FF-B76B84085366}"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381000" y="1143000"/>
            <a:ext cx="8382000" cy="1069848"/>
          </a:xfrm>
        </p:spPr>
        <p:txBody>
          <a:bodyPr anchor="ctr"/>
          <a:lstStyle>
            <a:lvl1pPr>
              <a:defRPr sz="4000" b="0" i="0" cap="none"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datum 25"/>
          <p:cNvSpPr>
            <a:spLocks noGrp="1"/>
          </p:cNvSpPr>
          <p:nvPr>
            <p:ph type="dt" sz="half" idx="10"/>
          </p:nvPr>
        </p:nvSpPr>
        <p:spPr/>
        <p:txBody>
          <a:bodyPr rtlCol="0"/>
          <a:lstStyle/>
          <a:p>
            <a:fld id="{7EFFFFB1-9830-418F-98F9-0C68516CC2A9}" type="datetimeFigureOut">
              <a:rPr lang="cs-CZ" smtClean="0"/>
              <a:pPr/>
              <a:t>19. 1. 2015</a:t>
            </a:fld>
            <a:endParaRPr lang="cs-CZ"/>
          </a:p>
        </p:txBody>
      </p:sp>
      <p:sp>
        <p:nvSpPr>
          <p:cNvPr id="27" name="Zástupný symbol pro číslo snímku 26"/>
          <p:cNvSpPr>
            <a:spLocks noGrp="1"/>
          </p:cNvSpPr>
          <p:nvPr>
            <p:ph type="sldNum" sz="quarter" idx="11"/>
          </p:nvPr>
        </p:nvSpPr>
        <p:spPr/>
        <p:txBody>
          <a:bodyPr rtlCol="0"/>
          <a:lstStyle/>
          <a:p>
            <a:fld id="{3DBF42C6-3FDC-4BF3-A2FF-B76B84085366}" type="slidenum">
              <a:rPr lang="cs-CZ" smtClean="0"/>
              <a:pPr/>
              <a:t>‹#›</a:t>
            </a:fld>
            <a:endParaRPr lang="cs-CZ"/>
          </a:p>
        </p:txBody>
      </p:sp>
      <p:sp>
        <p:nvSpPr>
          <p:cNvPr id="28" name="Zástupný symbol pro zápatí 27"/>
          <p:cNvSpPr>
            <a:spLocks noGrp="1"/>
          </p:cNvSpPr>
          <p:nvPr>
            <p:ph type="ftr" sz="quarter" idx="12"/>
          </p:nvPr>
        </p:nvSpPr>
        <p:spPr/>
        <p:txBody>
          <a:bodyPr rtlCol="0"/>
          <a:lstStyle/>
          <a:p>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a:xfrm>
            <a:off x="6583680" y="612648"/>
            <a:ext cx="957264" cy="457200"/>
          </a:xfrm>
        </p:spPr>
        <p:txBody>
          <a:bodyPr/>
          <a:lstStyle/>
          <a:p>
            <a:fld id="{7EFFFFB1-9830-418F-98F9-0C68516CC2A9}" type="datetimeFigureOut">
              <a:rPr lang="cs-CZ" smtClean="0"/>
              <a:pPr/>
              <a:t>19. 1. 2015</a:t>
            </a:fld>
            <a:endParaRPr lang="cs-CZ"/>
          </a:p>
        </p:txBody>
      </p:sp>
      <p:sp>
        <p:nvSpPr>
          <p:cNvPr id="4" name="Zástupný symbol pro zápatí 3"/>
          <p:cNvSpPr>
            <a:spLocks noGrp="1"/>
          </p:cNvSpPr>
          <p:nvPr>
            <p:ph type="ftr" sz="quarter" idx="11"/>
          </p:nvPr>
        </p:nvSpPr>
        <p:spPr>
          <a:xfrm>
            <a:off x="5257800" y="612648"/>
            <a:ext cx="1325880" cy="457200"/>
          </a:xfrm>
        </p:spPr>
        <p:txBody>
          <a:bodyPr/>
          <a:lstStyle/>
          <a:p>
            <a:endParaRPr lang="cs-CZ"/>
          </a:p>
        </p:txBody>
      </p:sp>
      <p:sp>
        <p:nvSpPr>
          <p:cNvPr id="5" name="Zástupný symbol pro číslo snímku 4"/>
          <p:cNvSpPr>
            <a:spLocks noGrp="1"/>
          </p:cNvSpPr>
          <p:nvPr>
            <p:ph type="sldNum" sz="quarter" idx="12"/>
          </p:nvPr>
        </p:nvSpPr>
        <p:spPr>
          <a:xfrm>
            <a:off x="8174736" y="2272"/>
            <a:ext cx="762000" cy="365760"/>
          </a:xfrm>
        </p:spPr>
        <p:txBody>
          <a:bodyPr/>
          <a:lstStyle/>
          <a:p>
            <a:fld id="{3DBF42C6-3FDC-4BF3-A2FF-B76B84085366}"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EFFFFB1-9830-418F-98F9-0C68516CC2A9}" type="datetimeFigureOut">
              <a:rPr lang="cs-CZ" smtClean="0"/>
              <a:pPr/>
              <a:t>19. 1. 2015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DBF42C6-3FDC-4BF3-A2FF-B76B8408536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53496" y="1101970"/>
            <a:ext cx="3383280" cy="877824"/>
          </a:xfrm>
        </p:spPr>
        <p:txBody>
          <a:bodyPr anchor="b"/>
          <a:lstStyle>
            <a:lvl1pPr algn="l">
              <a:buNone/>
              <a:defRPr sz="1800" b="1"/>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7EFFFFB1-9830-418F-98F9-0C68516CC2A9}" type="datetimeFigureOut">
              <a:rPr lang="cs-CZ" smtClean="0"/>
              <a:pPr/>
              <a:t>19. 1. 2015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DBF42C6-3FDC-4BF3-A2FF-B76B84085366}"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7EFFFFB1-9830-418F-98F9-0C68516CC2A9}" type="datetimeFigureOut">
              <a:rPr lang="cs-CZ" smtClean="0"/>
              <a:pPr/>
              <a:t>19. 1. 2015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DBF42C6-3FDC-4BF3-A2FF-B76B84085366}"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Obdélník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Obdélník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Obdélník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Obdélník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Zaoblený obdélník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Zaoblený obdélník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Obdélník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Obdélník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Obdélník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Obdélník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Obdélník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Obdélník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Zástupný symbol pro nadpis 21"/>
          <p:cNvSpPr>
            <a:spLocks noGrp="1"/>
          </p:cNvSpPr>
          <p:nvPr>
            <p:ph type="title"/>
          </p:nvPr>
        </p:nvSpPr>
        <p:spPr>
          <a:xfrm>
            <a:off x="457200" y="1143000"/>
            <a:ext cx="8229600" cy="1066800"/>
          </a:xfrm>
          <a:prstGeom prst="rect">
            <a:avLst/>
          </a:prstGeom>
        </p:spPr>
        <p:txBody>
          <a:bodyPr vert="horz" anchor="ctr">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EFFFFB1-9830-418F-98F9-0C68516CC2A9}" type="datetimeFigureOut">
              <a:rPr lang="cs-CZ" smtClean="0"/>
              <a:pPr/>
              <a:t>19. 1. 2015</a:t>
            </a:fld>
            <a:endParaRPr lang="cs-CZ"/>
          </a:p>
        </p:txBody>
      </p:sp>
      <p:sp>
        <p:nvSpPr>
          <p:cNvPr id="3" name="Zástupný symbol pro zápatí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cs-CZ"/>
          </a:p>
        </p:txBody>
      </p:sp>
      <p:sp>
        <p:nvSpPr>
          <p:cNvPr id="23" name="Zástupný symbol pro číslo snímk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3DBF42C6-3FDC-4BF3-A2FF-B76B84085366}"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RENESANCE V LITERATUŘE</a:t>
            </a:r>
            <a:endParaRPr lang="cs-CZ" dirty="0"/>
          </a:p>
        </p:txBody>
      </p:sp>
      <p:sp>
        <p:nvSpPr>
          <p:cNvPr id="3" name="Podnadpis 2"/>
          <p:cNvSpPr>
            <a:spLocks noGrp="1"/>
          </p:cNvSpPr>
          <p:nvPr>
            <p:ph type="subTitle" idx="1"/>
          </p:nvPr>
        </p:nvSpPr>
        <p:spPr/>
        <p:txBody>
          <a:bodyPr/>
          <a:lstStyle/>
          <a:p>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Miguel</a:t>
            </a:r>
            <a:r>
              <a:rPr lang="cs-CZ" dirty="0" smtClean="0"/>
              <a:t> de </a:t>
            </a:r>
            <a:r>
              <a:rPr lang="cs-CZ" dirty="0" err="1" smtClean="0"/>
              <a:t>Cervantes</a:t>
            </a:r>
            <a:r>
              <a:rPr lang="cs-CZ" dirty="0" smtClean="0"/>
              <a:t> y </a:t>
            </a:r>
            <a:r>
              <a:rPr lang="cs-CZ" dirty="0" err="1" smtClean="0"/>
              <a:t>Saavedra</a:t>
            </a:r>
            <a:endParaRPr lang="cs-CZ" dirty="0"/>
          </a:p>
        </p:txBody>
      </p:sp>
      <p:sp>
        <p:nvSpPr>
          <p:cNvPr id="3" name="Zástupný symbol pro obsah 2"/>
          <p:cNvSpPr>
            <a:spLocks noGrp="1"/>
          </p:cNvSpPr>
          <p:nvPr>
            <p:ph idx="1"/>
          </p:nvPr>
        </p:nvSpPr>
        <p:spPr/>
        <p:txBody>
          <a:bodyPr/>
          <a:lstStyle/>
          <a:p>
            <a:r>
              <a:rPr lang="cs-CZ" dirty="0" smtClean="0"/>
              <a:t>prozaik, dramatik, básník</a:t>
            </a:r>
          </a:p>
          <a:p>
            <a:r>
              <a:rPr lang="cs-CZ" dirty="0" smtClean="0"/>
              <a:t>z chudé rodiny, bez vzdělání, vstupuje do armády – zranění ruky, poté 5 let v otroctví</a:t>
            </a:r>
          </a:p>
          <a:p>
            <a:r>
              <a:rPr lang="cs-CZ" dirty="0" smtClean="0"/>
              <a:t>celý život stráví v bídě</a:t>
            </a:r>
            <a:endParaRPr lang="cs-CZ" dirty="0"/>
          </a:p>
        </p:txBody>
      </p:sp>
      <p:pic>
        <p:nvPicPr>
          <p:cNvPr id="4" name="Obrázek 3" descr="index.jpg"/>
          <p:cNvPicPr>
            <a:picLocks noChangeAspect="1"/>
          </p:cNvPicPr>
          <p:nvPr/>
        </p:nvPicPr>
        <p:blipFill>
          <a:blip r:embed="rId2"/>
          <a:stretch>
            <a:fillRect/>
          </a:stretch>
        </p:blipFill>
        <p:spPr>
          <a:xfrm>
            <a:off x="6715140" y="3786190"/>
            <a:ext cx="2243140" cy="2877563"/>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Důmyslný rytíř Don Quijote de la </a:t>
            </a:r>
            <a:r>
              <a:rPr lang="cs-CZ" dirty="0" err="1" smtClean="0"/>
              <a:t>Mancha</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2dílný renesanční román – původně satira na romány rytířské</a:t>
            </a:r>
          </a:p>
          <a:p>
            <a:endParaRPr lang="cs-CZ" dirty="0" smtClean="0"/>
          </a:p>
          <a:p>
            <a:r>
              <a:rPr lang="cs-CZ" dirty="0" smtClean="0"/>
              <a:t>Don Quijote</a:t>
            </a:r>
          </a:p>
          <a:p>
            <a:pPr lvl="1"/>
            <a:r>
              <a:rPr lang="cs-CZ" dirty="0" smtClean="0"/>
              <a:t>zchudlý zeman, blouznivec, snílek, tragikomický hrdina odtržený od skutečnosti; moudrost v bláznovství</a:t>
            </a:r>
          </a:p>
          <a:p>
            <a:r>
              <a:rPr lang="cs-CZ" dirty="0" err="1" smtClean="0"/>
              <a:t>Sancho</a:t>
            </a:r>
            <a:r>
              <a:rPr lang="cs-CZ" dirty="0" smtClean="0"/>
              <a:t> </a:t>
            </a:r>
            <a:r>
              <a:rPr lang="cs-CZ" dirty="0" err="1" smtClean="0"/>
              <a:t>Panza</a:t>
            </a:r>
            <a:endParaRPr lang="cs-CZ" dirty="0" smtClean="0"/>
          </a:p>
          <a:p>
            <a:pPr lvl="1"/>
            <a:r>
              <a:rPr lang="cs-CZ" dirty="0" smtClean="0"/>
              <a:t>jeho sluha, ryze praktický člověk, snaha zlepšit své životní postavení</a:t>
            </a:r>
          </a:p>
          <a:p>
            <a:endParaRPr lang="cs-CZ" dirty="0" smtClean="0"/>
          </a:p>
          <a:p>
            <a:r>
              <a:rPr lang="cs-CZ" dirty="0" err="1" smtClean="0"/>
              <a:t>Rocinanta</a:t>
            </a:r>
            <a:endParaRPr lang="cs-CZ" dirty="0" smtClean="0"/>
          </a:p>
          <a:p>
            <a:r>
              <a:rPr lang="cs-CZ" dirty="0" smtClean="0"/>
              <a:t>Dulcinea z </a:t>
            </a:r>
            <a:r>
              <a:rPr lang="cs-CZ" dirty="0" err="1" smtClean="0"/>
              <a:t>Tobosa</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descr="1.jpg"/>
          <p:cNvPicPr>
            <a:picLocks noChangeAspect="1"/>
          </p:cNvPicPr>
          <p:nvPr/>
        </p:nvPicPr>
        <p:blipFill>
          <a:blip r:embed="rId2"/>
          <a:stretch>
            <a:fillRect/>
          </a:stretch>
        </p:blipFill>
        <p:spPr>
          <a:xfrm>
            <a:off x="785786" y="1214422"/>
            <a:ext cx="3503000" cy="2971807"/>
          </a:xfrm>
          <a:prstGeom prst="rect">
            <a:avLst/>
          </a:prstGeom>
        </p:spPr>
      </p:pic>
      <p:pic>
        <p:nvPicPr>
          <p:cNvPr id="3" name="Obrázek 2" descr="2.jpg"/>
          <p:cNvPicPr>
            <a:picLocks noChangeAspect="1"/>
          </p:cNvPicPr>
          <p:nvPr/>
        </p:nvPicPr>
        <p:blipFill>
          <a:blip r:embed="rId3"/>
          <a:stretch>
            <a:fillRect/>
          </a:stretch>
        </p:blipFill>
        <p:spPr>
          <a:xfrm>
            <a:off x="4357686" y="1857364"/>
            <a:ext cx="4401945" cy="424816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ITALSKÁ RENESANCE</a:t>
            </a:r>
            <a:endParaRPr lang="cs-CZ" dirty="0"/>
          </a:p>
        </p:txBody>
      </p:sp>
      <p:sp>
        <p:nvSpPr>
          <p:cNvPr id="3" name="Zástupný symbol pro obsah 2"/>
          <p:cNvSpPr>
            <a:spLocks noGrp="1"/>
          </p:cNvSpPr>
          <p:nvPr>
            <p:ph idx="1"/>
          </p:nvPr>
        </p:nvSpPr>
        <p:spPr/>
        <p:txBody>
          <a:bodyPr/>
          <a:lstStyle/>
          <a:p>
            <a:r>
              <a:rPr lang="cs-CZ" dirty="0" err="1" smtClean="0"/>
              <a:t>Giovanni</a:t>
            </a:r>
            <a:r>
              <a:rPr lang="cs-CZ" dirty="0" smtClean="0"/>
              <a:t> </a:t>
            </a:r>
            <a:r>
              <a:rPr lang="cs-CZ" dirty="0" err="1" smtClean="0"/>
              <a:t>Boccaccio</a:t>
            </a:r>
            <a:endParaRPr lang="cs-CZ" dirty="0" smtClean="0"/>
          </a:p>
          <a:p>
            <a:pPr lvl="1"/>
            <a:r>
              <a:rPr lang="cs-CZ" dirty="0" smtClean="0"/>
              <a:t>Dekameron</a:t>
            </a:r>
          </a:p>
          <a:p>
            <a:r>
              <a:rPr lang="cs-CZ" dirty="0" smtClean="0"/>
              <a:t>Dante </a:t>
            </a:r>
            <a:r>
              <a:rPr lang="cs-CZ" dirty="0" err="1" smtClean="0"/>
              <a:t>Alighieri</a:t>
            </a:r>
            <a:endParaRPr lang="cs-CZ" dirty="0" smtClean="0"/>
          </a:p>
          <a:p>
            <a:pPr lvl="1"/>
            <a:r>
              <a:rPr lang="cs-CZ" dirty="0" smtClean="0"/>
              <a:t>Božská komedie</a:t>
            </a:r>
          </a:p>
          <a:p>
            <a:r>
              <a:rPr lang="cs-CZ" dirty="0" err="1" smtClean="0"/>
              <a:t>Francesco</a:t>
            </a:r>
            <a:r>
              <a:rPr lang="cs-CZ" dirty="0" smtClean="0"/>
              <a:t> </a:t>
            </a:r>
            <a:r>
              <a:rPr lang="cs-CZ" dirty="0" err="1" smtClean="0"/>
              <a:t>Petrarca</a:t>
            </a:r>
            <a:endParaRPr lang="cs-CZ" dirty="0" smtClean="0"/>
          </a:p>
          <a:p>
            <a:pPr lvl="1"/>
            <a:r>
              <a:rPr lang="cs-CZ" dirty="0" smtClean="0"/>
              <a:t>Sonety Lauře (Zpěvník)</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Francouzská renesance</a:t>
            </a:r>
            <a:endParaRPr lang="cs-CZ" dirty="0"/>
          </a:p>
        </p:txBody>
      </p:sp>
      <p:sp>
        <p:nvSpPr>
          <p:cNvPr id="3" name="Zástupný symbol pro obsah 2"/>
          <p:cNvSpPr>
            <a:spLocks noGrp="1"/>
          </p:cNvSpPr>
          <p:nvPr>
            <p:ph idx="1"/>
          </p:nvPr>
        </p:nvSpPr>
        <p:spPr/>
        <p:txBody>
          <a:bodyPr/>
          <a:lstStyle/>
          <a:p>
            <a:r>
              <a:rPr lang="cs-CZ" u="sng" dirty="0" smtClean="0"/>
              <a:t>Francois Villon </a:t>
            </a:r>
            <a:r>
              <a:rPr lang="cs-CZ" dirty="0" smtClean="0"/>
              <a:t>(?1431-?1463)</a:t>
            </a:r>
          </a:p>
          <a:p>
            <a:pPr lvl="1"/>
            <a:r>
              <a:rPr lang="cs-CZ" dirty="0" err="1" smtClean="0"/>
              <a:t>vl.jménem</a:t>
            </a:r>
            <a:r>
              <a:rPr lang="cs-CZ" dirty="0" smtClean="0"/>
              <a:t> Francois </a:t>
            </a:r>
            <a:r>
              <a:rPr lang="cs-CZ" dirty="0" err="1" smtClean="0"/>
              <a:t>Montcorbier</a:t>
            </a:r>
            <a:endParaRPr lang="cs-CZ" dirty="0" smtClean="0"/>
          </a:p>
          <a:p>
            <a:pPr lvl="1"/>
            <a:r>
              <a:rPr lang="cs-CZ" dirty="0" smtClean="0"/>
              <a:t>první prokletý básník </a:t>
            </a:r>
          </a:p>
          <a:p>
            <a:pPr lvl="1"/>
            <a:r>
              <a:rPr lang="cs-CZ" dirty="0" smtClean="0"/>
              <a:t>vystudoval </a:t>
            </a:r>
            <a:r>
              <a:rPr lang="cs-CZ" dirty="0" err="1" smtClean="0"/>
              <a:t>Sorbonu</a:t>
            </a:r>
            <a:r>
              <a:rPr lang="cs-CZ" dirty="0" smtClean="0"/>
              <a:t> </a:t>
            </a:r>
          </a:p>
          <a:p>
            <a:pPr lvl="1"/>
            <a:r>
              <a:rPr lang="cs-CZ" dirty="0" smtClean="0"/>
              <a:t>bouřlivák, </a:t>
            </a:r>
            <a:r>
              <a:rPr lang="cs-CZ" dirty="0" err="1" smtClean="0"/>
              <a:t>rváč</a:t>
            </a:r>
            <a:r>
              <a:rPr lang="cs-CZ" dirty="0" smtClean="0"/>
              <a:t>, bohém, tulák, zlodějíček – mnoho vlivných přátel</a:t>
            </a:r>
          </a:p>
          <a:p>
            <a:pPr lvl="1"/>
            <a:r>
              <a:rPr lang="cs-CZ" dirty="0" smtClean="0"/>
              <a:t>několikrát souzen – doživotí, oběšení, vyhnanství</a:t>
            </a:r>
          </a:p>
        </p:txBody>
      </p:sp>
      <p:pic>
        <p:nvPicPr>
          <p:cNvPr id="4" name="Obrázek 3" descr="index.jpg"/>
          <p:cNvPicPr>
            <a:picLocks noChangeAspect="1"/>
          </p:cNvPicPr>
          <p:nvPr/>
        </p:nvPicPr>
        <p:blipFill>
          <a:blip r:embed="rId2"/>
          <a:stretch>
            <a:fillRect/>
          </a:stretch>
        </p:blipFill>
        <p:spPr>
          <a:xfrm>
            <a:off x="6215074" y="857232"/>
            <a:ext cx="2543180" cy="317897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Dílo:</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Malý testament = Odkaz</a:t>
            </a:r>
          </a:p>
          <a:p>
            <a:pPr lvl="1"/>
            <a:r>
              <a:rPr lang="cs-CZ" dirty="0" smtClean="0"/>
              <a:t>ironické verše komického charakteru</a:t>
            </a:r>
          </a:p>
          <a:p>
            <a:r>
              <a:rPr lang="cs-CZ" dirty="0" smtClean="0"/>
              <a:t>Velký testament = Závěť</a:t>
            </a:r>
          </a:p>
          <a:p>
            <a:pPr lvl="1"/>
            <a:r>
              <a:rPr lang="cs-CZ" dirty="0" smtClean="0"/>
              <a:t>Zamyšlení nad vlastním osudem, omlouvání svých hříchů</a:t>
            </a:r>
          </a:p>
          <a:p>
            <a:pPr lvl="1"/>
            <a:endParaRPr lang="cs-CZ" dirty="0" smtClean="0"/>
          </a:p>
          <a:p>
            <a:pPr lvl="1"/>
            <a:r>
              <a:rPr lang="cs-CZ" dirty="0" smtClean="0"/>
              <a:t>Francouzská balada (villonská)</a:t>
            </a:r>
          </a:p>
          <a:p>
            <a:pPr lvl="1"/>
            <a:r>
              <a:rPr lang="cs-CZ" dirty="0" smtClean="0"/>
              <a:t>= 4 strofy – (3 jsou delší 7-12veršové), 4. strofa je krátká poloviční počet veršů</a:t>
            </a:r>
          </a:p>
          <a:p>
            <a:pPr lvl="1"/>
            <a:r>
              <a:rPr lang="cs-CZ" dirty="0" smtClean="0"/>
              <a:t>opakující se refrén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286000" y="-2157144"/>
            <a:ext cx="4572000" cy="923330"/>
          </a:xfrm>
          <a:prstGeom prst="rect">
            <a:avLst/>
          </a:prstGeom>
        </p:spPr>
        <p:txBody>
          <a:bodyPr>
            <a:spAutoFit/>
          </a:bodyPr>
          <a:lstStyle/>
          <a:p>
            <a:r>
              <a:rPr lang="cs-CZ" dirty="0" smtClean="0"/>
              <a:t/>
            </a:r>
            <a:br>
              <a:rPr lang="cs-CZ" dirty="0" smtClean="0"/>
            </a:br>
            <a:r>
              <a:rPr lang="cs-CZ" dirty="0"/>
              <a:t/>
            </a:r>
            <a:br>
              <a:rPr lang="cs-CZ" dirty="0"/>
            </a:br>
            <a:endParaRPr lang="cs-CZ" dirty="0"/>
          </a:p>
        </p:txBody>
      </p:sp>
      <p:sp>
        <p:nvSpPr>
          <p:cNvPr id="4" name="Zástupný symbol pro obsah 3"/>
          <p:cNvSpPr>
            <a:spLocks noGrp="1"/>
          </p:cNvSpPr>
          <p:nvPr>
            <p:ph sz="half" idx="1"/>
          </p:nvPr>
        </p:nvSpPr>
        <p:spPr>
          <a:xfrm>
            <a:off x="357158" y="428604"/>
            <a:ext cx="4138642" cy="6346783"/>
          </a:xfrm>
        </p:spPr>
        <p:txBody>
          <a:bodyPr>
            <a:normAutofit fontScale="85000" lnSpcReduction="10000"/>
          </a:bodyPr>
          <a:lstStyle/>
          <a:p>
            <a:r>
              <a:rPr lang="cs-CZ" dirty="0" smtClean="0"/>
              <a:t>Já u pramene jsem a žízní hynu;</a:t>
            </a:r>
            <a:br>
              <a:rPr lang="cs-CZ" dirty="0" smtClean="0"/>
            </a:br>
            <a:r>
              <a:rPr lang="cs-CZ" dirty="0" smtClean="0"/>
              <a:t>horký jak oheň, zuby drkotám;</a:t>
            </a:r>
            <a:br>
              <a:rPr lang="cs-CZ" dirty="0" smtClean="0"/>
            </a:br>
            <a:r>
              <a:rPr lang="cs-CZ" dirty="0" smtClean="0"/>
              <a:t>dlím v cizotě, kde mám svou domovinu;</a:t>
            </a:r>
            <a:br>
              <a:rPr lang="cs-CZ" dirty="0" smtClean="0"/>
            </a:br>
            <a:r>
              <a:rPr lang="cs-CZ" dirty="0" smtClean="0"/>
              <a:t>ač blízko krbu, zimnici přec mám;</a:t>
            </a:r>
            <a:br>
              <a:rPr lang="cs-CZ" dirty="0" smtClean="0"/>
            </a:br>
            <a:r>
              <a:rPr lang="cs-CZ" dirty="0" smtClean="0"/>
              <a:t>nahý jak červ, oděn jak prelát sám,</a:t>
            </a:r>
            <a:br>
              <a:rPr lang="cs-CZ" dirty="0" smtClean="0"/>
            </a:br>
            <a:r>
              <a:rPr lang="cs-CZ" dirty="0" smtClean="0"/>
              <a:t>směji se v pláči, doufám v zoufání;</a:t>
            </a:r>
            <a:br>
              <a:rPr lang="cs-CZ" dirty="0" smtClean="0"/>
            </a:br>
            <a:r>
              <a:rPr lang="cs-CZ" dirty="0" smtClean="0"/>
              <a:t>mně lékem je, co jiné poraní;</a:t>
            </a:r>
            <a:br>
              <a:rPr lang="cs-CZ" dirty="0" smtClean="0"/>
            </a:br>
            <a:r>
              <a:rPr lang="cs-CZ" dirty="0" smtClean="0"/>
              <a:t>mně při zábavě oddech není přán;</a:t>
            </a:r>
            <a:br>
              <a:rPr lang="cs-CZ" dirty="0" smtClean="0"/>
            </a:br>
            <a:r>
              <a:rPr lang="cs-CZ" dirty="0" smtClean="0"/>
              <a:t>já sílu mám a žádný prospěch z ní,</a:t>
            </a:r>
            <a:br>
              <a:rPr lang="cs-CZ" dirty="0" smtClean="0"/>
            </a:br>
            <a:r>
              <a:rPr lang="cs-CZ" dirty="0" smtClean="0"/>
              <a:t>srdečně přijat, každým odmítán.</a:t>
            </a:r>
          </a:p>
          <a:p>
            <a:r>
              <a:rPr lang="cs-CZ" dirty="0" smtClean="0"/>
              <a:t>Jen to mi nesporné, co plno stínů;</a:t>
            </a:r>
            <a:br>
              <a:rPr lang="cs-CZ" dirty="0" smtClean="0"/>
            </a:br>
            <a:r>
              <a:rPr lang="cs-CZ" dirty="0" smtClean="0"/>
              <a:t>kde světlý den, tam cestu sotva znám;</a:t>
            </a:r>
            <a:br>
              <a:rPr lang="cs-CZ" dirty="0" smtClean="0"/>
            </a:br>
            <a:r>
              <a:rPr lang="cs-CZ" dirty="0" smtClean="0"/>
              <a:t>kde průzračnost, tam výkladem se minu;</a:t>
            </a:r>
            <a:br>
              <a:rPr lang="cs-CZ" dirty="0" smtClean="0"/>
            </a:br>
            <a:r>
              <a:rPr lang="cs-CZ" dirty="0" smtClean="0"/>
              <a:t>svou znalost vděčím náhlým náhodám;</a:t>
            </a:r>
            <a:br>
              <a:rPr lang="cs-CZ" dirty="0" smtClean="0"/>
            </a:br>
            <a:r>
              <a:rPr lang="cs-CZ" dirty="0" smtClean="0"/>
              <a:t>vše vyhrávaje, čím dál smolně hrám;</a:t>
            </a:r>
            <a:br>
              <a:rPr lang="cs-CZ" dirty="0" smtClean="0"/>
            </a:br>
            <a:r>
              <a:rPr lang="cs-CZ" dirty="0" smtClean="0"/>
              <a:t>dlím "dobrý večer", jitro-li se skví;</a:t>
            </a:r>
            <a:br>
              <a:rPr lang="cs-CZ" dirty="0" smtClean="0"/>
            </a:br>
            <a:r>
              <a:rPr lang="cs-CZ" dirty="0" smtClean="0"/>
              <a:t>když ležím naznak, strach mám z padání,</a:t>
            </a:r>
            <a:br>
              <a:rPr lang="cs-CZ" dirty="0" smtClean="0"/>
            </a:br>
            <a:r>
              <a:rPr lang="cs-CZ" dirty="0" smtClean="0"/>
              <a:t>bohatství čekám, ničí nejsem pán;</a:t>
            </a:r>
            <a:br>
              <a:rPr lang="cs-CZ" dirty="0" smtClean="0"/>
            </a:br>
            <a:r>
              <a:rPr lang="cs-CZ" dirty="0" smtClean="0"/>
              <a:t>mám vše, co chci, - nic, na čem srdce lpí -</a:t>
            </a:r>
            <a:br>
              <a:rPr lang="cs-CZ" dirty="0" smtClean="0"/>
            </a:br>
            <a:r>
              <a:rPr lang="cs-CZ" dirty="0" smtClean="0"/>
              <a:t>srdečně přijat, každým odmítán</a:t>
            </a:r>
            <a:endParaRPr lang="cs-CZ" dirty="0"/>
          </a:p>
        </p:txBody>
      </p:sp>
      <p:sp>
        <p:nvSpPr>
          <p:cNvPr id="5" name="Zástupný symbol pro obsah 4"/>
          <p:cNvSpPr>
            <a:spLocks noGrp="1"/>
          </p:cNvSpPr>
          <p:nvPr>
            <p:ph sz="half" idx="2"/>
          </p:nvPr>
        </p:nvSpPr>
        <p:spPr>
          <a:xfrm>
            <a:off x="4429124" y="428604"/>
            <a:ext cx="4257676" cy="6346783"/>
          </a:xfrm>
        </p:spPr>
        <p:txBody>
          <a:bodyPr>
            <a:normAutofit fontScale="85000" lnSpcReduction="10000"/>
          </a:bodyPr>
          <a:lstStyle/>
          <a:p>
            <a:r>
              <a:rPr lang="cs-CZ" dirty="0" smtClean="0"/>
              <a:t>.</a:t>
            </a:r>
            <a:br>
              <a:rPr lang="cs-CZ" dirty="0" smtClean="0"/>
            </a:br>
            <a:r>
              <a:rPr lang="cs-CZ" dirty="0" smtClean="0"/>
              <a:t>K věcem, jež neznám, horoucně se vinu,</a:t>
            </a:r>
            <a:br>
              <a:rPr lang="cs-CZ" dirty="0" smtClean="0"/>
            </a:br>
            <a:r>
              <a:rPr lang="cs-CZ" dirty="0" smtClean="0"/>
              <a:t>ženu se k cíli, jehož nežádám;</a:t>
            </a:r>
            <a:br>
              <a:rPr lang="cs-CZ" dirty="0" smtClean="0"/>
            </a:br>
            <a:r>
              <a:rPr lang="cs-CZ" dirty="0" smtClean="0"/>
              <a:t>kdo ke mně vlídný, tomu dávám vinu;</a:t>
            </a:r>
            <a:br>
              <a:rPr lang="cs-CZ" dirty="0" smtClean="0"/>
            </a:br>
            <a:r>
              <a:rPr lang="cs-CZ" dirty="0" smtClean="0"/>
              <a:t>kdo mluví pravdu, tomu lhářů </a:t>
            </a:r>
            <a:r>
              <a:rPr lang="cs-CZ" dirty="0" err="1" smtClean="0"/>
              <a:t>lám</a:t>
            </a:r>
            <a:r>
              <a:rPr lang="cs-CZ" dirty="0" smtClean="0"/>
              <a:t>;</a:t>
            </a:r>
            <a:br>
              <a:rPr lang="cs-CZ" dirty="0" smtClean="0"/>
            </a:br>
            <a:r>
              <a:rPr lang="cs-CZ" dirty="0" smtClean="0"/>
              <a:t>můj druh je ten, kdo vemluví mně klam</a:t>
            </a:r>
            <a:br>
              <a:rPr lang="cs-CZ" dirty="0" smtClean="0"/>
            </a:br>
            <a:r>
              <a:rPr lang="cs-CZ" dirty="0" smtClean="0"/>
              <a:t>a "labuť černá je jak havran" </a:t>
            </a:r>
            <a:r>
              <a:rPr lang="cs-CZ" dirty="0" err="1" smtClean="0"/>
              <a:t>dí</a:t>
            </a:r>
            <a:r>
              <a:rPr lang="cs-CZ" dirty="0" smtClean="0"/>
              <a:t>;</a:t>
            </a:r>
            <a:br>
              <a:rPr lang="cs-CZ" dirty="0" smtClean="0"/>
            </a:br>
            <a:r>
              <a:rPr lang="cs-CZ" dirty="0" smtClean="0"/>
              <a:t>v tom spojence zřím, kdo mi ublíží;</a:t>
            </a:r>
            <a:br>
              <a:rPr lang="cs-CZ" dirty="0" smtClean="0"/>
            </a:br>
            <a:r>
              <a:rPr lang="cs-CZ" dirty="0" smtClean="0"/>
              <a:t>mně jedno, jsem-li šalbě ve psí dán;</a:t>
            </a:r>
            <a:br>
              <a:rPr lang="cs-CZ" dirty="0" smtClean="0"/>
            </a:br>
            <a:r>
              <a:rPr lang="cs-CZ" dirty="0" smtClean="0"/>
              <a:t>mám v mysli vše, jen ne to nejbližší,</a:t>
            </a:r>
            <a:br>
              <a:rPr lang="cs-CZ" dirty="0" smtClean="0"/>
            </a:br>
            <a:r>
              <a:rPr lang="cs-CZ" dirty="0" smtClean="0"/>
              <a:t>srdečně přijat, každým odmítán.</a:t>
            </a:r>
            <a:br>
              <a:rPr lang="cs-CZ" dirty="0" smtClean="0"/>
            </a:br>
            <a:r>
              <a:rPr lang="cs-CZ" dirty="0" smtClean="0"/>
              <a:t>Ó kníže, každý, kdo to čte, nechť ví:</a:t>
            </a:r>
            <a:br>
              <a:rPr lang="cs-CZ" dirty="0" smtClean="0"/>
            </a:br>
            <a:r>
              <a:rPr lang="cs-CZ" dirty="0" smtClean="0"/>
              <a:t>nic neznám, ač mám o všem vědomí.</a:t>
            </a:r>
            <a:br>
              <a:rPr lang="cs-CZ" dirty="0" smtClean="0"/>
            </a:br>
            <a:r>
              <a:rPr lang="cs-CZ" dirty="0" smtClean="0"/>
              <a:t>Jsem stranický, jsem zastánce všech stran.</a:t>
            </a:r>
            <a:br>
              <a:rPr lang="cs-CZ" dirty="0" smtClean="0"/>
            </a:br>
            <a:r>
              <a:rPr lang="cs-CZ" dirty="0" smtClean="0"/>
              <a:t>Co chci? Být z těch zas, plat kdo </a:t>
            </a:r>
            <a:r>
              <a:rPr lang="cs-CZ" dirty="0" err="1" smtClean="0"/>
              <a:t>bráti</a:t>
            </a:r>
            <a:r>
              <a:rPr lang="cs-CZ" dirty="0" smtClean="0"/>
              <a:t> smí,</a:t>
            </a:r>
            <a:br>
              <a:rPr lang="cs-CZ" dirty="0" smtClean="0"/>
            </a:br>
            <a:r>
              <a:rPr lang="cs-CZ" dirty="0" smtClean="0"/>
              <a:t>srdečně přijat, každým odmítán. </a:t>
            </a:r>
            <a:br>
              <a:rPr lang="cs-CZ" dirty="0" smtClean="0"/>
            </a:br>
            <a:endParaRPr lang="cs-CZ" dirty="0" smtClean="0"/>
          </a:p>
          <a:p>
            <a:endParaRPr lang="cs-CZ" dirty="0" smtClean="0"/>
          </a:p>
          <a:p>
            <a:endParaRPr lang="cs-CZ" sz="3300" dirty="0" smtClean="0"/>
          </a:p>
          <a:p>
            <a:r>
              <a:rPr lang="cs-CZ" sz="3300" dirty="0" smtClean="0"/>
              <a:t>BALADA</a:t>
            </a:r>
            <a:endParaRPr lang="cs-CZ" sz="33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BALADA ZÁVĚREČNÁ</a:t>
            </a:r>
            <a:endParaRPr lang="cs-CZ" dirty="0"/>
          </a:p>
        </p:txBody>
      </p:sp>
      <p:sp>
        <p:nvSpPr>
          <p:cNvPr id="3" name="Zástupný symbol pro obsah 2"/>
          <p:cNvSpPr>
            <a:spLocks noGrp="1"/>
          </p:cNvSpPr>
          <p:nvPr>
            <p:ph sz="half" idx="1"/>
          </p:nvPr>
        </p:nvSpPr>
        <p:spPr/>
        <p:txBody>
          <a:bodyPr>
            <a:normAutofit lnSpcReduction="10000"/>
          </a:bodyPr>
          <a:lstStyle/>
          <a:p>
            <a:r>
              <a:rPr lang="cs-CZ" dirty="0" err="1" smtClean="0"/>
              <a:t>Toť</a:t>
            </a:r>
            <a:r>
              <a:rPr lang="cs-CZ" dirty="0" smtClean="0"/>
              <a:t> k závěti </a:t>
            </a:r>
            <a:r>
              <a:rPr lang="cs-CZ" dirty="0" err="1" smtClean="0"/>
              <a:t>Epilogus</a:t>
            </a:r>
            <a:r>
              <a:rPr lang="cs-CZ" dirty="0" smtClean="0"/>
              <a:t>:</a:t>
            </a:r>
            <a:br>
              <a:rPr lang="cs-CZ" dirty="0" smtClean="0"/>
            </a:br>
            <a:r>
              <a:rPr lang="cs-CZ" dirty="0" smtClean="0"/>
              <a:t>Chudák už dotrpěl Villon.</a:t>
            </a:r>
            <a:br>
              <a:rPr lang="cs-CZ" dirty="0" smtClean="0"/>
            </a:br>
            <a:r>
              <a:rPr lang="cs-CZ" dirty="0" smtClean="0"/>
              <a:t>Jděte mu, lidi, na funus,</a:t>
            </a:r>
            <a:br>
              <a:rPr lang="cs-CZ" dirty="0" smtClean="0"/>
            </a:br>
            <a:r>
              <a:rPr lang="cs-CZ" dirty="0" smtClean="0"/>
              <a:t>až uslyšíte zvonit zvon.</a:t>
            </a:r>
            <a:br>
              <a:rPr lang="cs-CZ" dirty="0" smtClean="0"/>
            </a:br>
            <a:r>
              <a:rPr lang="cs-CZ" dirty="0" smtClean="0"/>
              <a:t>Váš oděv nachový měj tón:</a:t>
            </a:r>
            <a:br>
              <a:rPr lang="cs-CZ" dirty="0" smtClean="0"/>
            </a:br>
            <a:r>
              <a:rPr lang="cs-CZ" dirty="0" smtClean="0"/>
              <a:t>lásky se mučedníkem stal,</a:t>
            </a:r>
            <a:br>
              <a:rPr lang="cs-CZ" dirty="0" smtClean="0"/>
            </a:br>
            <a:r>
              <a:rPr lang="cs-CZ" dirty="0" smtClean="0"/>
              <a:t>jak na své varle </a:t>
            </a:r>
            <a:r>
              <a:rPr lang="cs-CZ" dirty="0" err="1" smtClean="0"/>
              <a:t>přisáh</a:t>
            </a:r>
            <a:r>
              <a:rPr lang="cs-CZ" dirty="0" smtClean="0"/>
              <a:t> on,</a:t>
            </a:r>
            <a:br>
              <a:rPr lang="cs-CZ" dirty="0" smtClean="0"/>
            </a:br>
            <a:r>
              <a:rPr lang="cs-CZ" dirty="0" smtClean="0"/>
              <a:t>než se světem se rozžehnal. </a:t>
            </a:r>
          </a:p>
          <a:p>
            <a:r>
              <a:rPr lang="cs-CZ" dirty="0" smtClean="0"/>
              <a:t>Žil jako štvanec, byl to hnus;</a:t>
            </a:r>
            <a:br>
              <a:rPr lang="cs-CZ" dirty="0" smtClean="0"/>
            </a:br>
            <a:r>
              <a:rPr lang="cs-CZ" dirty="0" smtClean="0"/>
              <a:t>láska naň podnikala hon,</a:t>
            </a:r>
            <a:br>
              <a:rPr lang="cs-CZ" dirty="0" smtClean="0"/>
            </a:br>
            <a:r>
              <a:rPr lang="cs-CZ" dirty="0" smtClean="0"/>
              <a:t>i musil se dát na poklus,</a:t>
            </a:r>
            <a:br>
              <a:rPr lang="cs-CZ" dirty="0" smtClean="0"/>
            </a:br>
            <a:r>
              <a:rPr lang="cs-CZ" dirty="0" smtClean="0"/>
              <a:t>a odsud až po </a:t>
            </a:r>
            <a:r>
              <a:rPr lang="cs-CZ" dirty="0" err="1" smtClean="0"/>
              <a:t>Roussillon</a:t>
            </a:r>
            <a:r>
              <a:rPr lang="cs-CZ" dirty="0" smtClean="0"/>
              <a:t/>
            </a:r>
            <a:br>
              <a:rPr lang="cs-CZ" dirty="0" smtClean="0"/>
            </a:br>
            <a:r>
              <a:rPr lang="cs-CZ" dirty="0" smtClean="0"/>
              <a:t>křovisko není ani strom,</a:t>
            </a:r>
            <a:br>
              <a:rPr lang="cs-CZ" dirty="0" smtClean="0"/>
            </a:br>
            <a:r>
              <a:rPr lang="cs-CZ" dirty="0" smtClean="0"/>
              <a:t>kde by byl rukáv nenechal</a:t>
            </a:r>
            <a:br>
              <a:rPr lang="cs-CZ" dirty="0" smtClean="0"/>
            </a:br>
            <a:r>
              <a:rPr lang="cs-CZ" dirty="0" smtClean="0"/>
              <a:t>a kazajku či </a:t>
            </a:r>
            <a:r>
              <a:rPr lang="cs-CZ" dirty="0" err="1" smtClean="0"/>
              <a:t>pantalon</a:t>
            </a:r>
            <a:r>
              <a:rPr lang="cs-CZ" dirty="0" smtClean="0"/>
              <a:t>,</a:t>
            </a:r>
            <a:br>
              <a:rPr lang="cs-CZ" dirty="0" smtClean="0"/>
            </a:br>
            <a:r>
              <a:rPr lang="cs-CZ" dirty="0" smtClean="0"/>
              <a:t>než se světem se rozžehnal. </a:t>
            </a:r>
          </a:p>
        </p:txBody>
      </p:sp>
      <p:sp>
        <p:nvSpPr>
          <p:cNvPr id="4" name="Zástupný symbol pro obsah 3"/>
          <p:cNvSpPr>
            <a:spLocks noGrp="1"/>
          </p:cNvSpPr>
          <p:nvPr>
            <p:ph sz="half" idx="2"/>
          </p:nvPr>
        </p:nvSpPr>
        <p:spPr/>
        <p:txBody>
          <a:bodyPr>
            <a:normAutofit lnSpcReduction="10000"/>
          </a:bodyPr>
          <a:lstStyle/>
          <a:p>
            <a:r>
              <a:rPr lang="cs-CZ" dirty="0" smtClean="0"/>
              <a:t>Hadříčků zbyl mu sotva kus,</a:t>
            </a:r>
            <a:br>
              <a:rPr lang="cs-CZ" dirty="0" smtClean="0"/>
            </a:br>
            <a:r>
              <a:rPr lang="cs-CZ" dirty="0" smtClean="0"/>
              <a:t>když smrt si přicházela proň,</a:t>
            </a:r>
            <a:br>
              <a:rPr lang="cs-CZ" dirty="0" smtClean="0"/>
            </a:br>
            <a:r>
              <a:rPr lang="cs-CZ" dirty="0" smtClean="0"/>
              <a:t>a zakusil i horších hrůz:</a:t>
            </a:r>
            <a:br>
              <a:rPr lang="cs-CZ" dirty="0" smtClean="0"/>
            </a:br>
            <a:r>
              <a:rPr lang="cs-CZ" dirty="0" smtClean="0"/>
              <a:t>byl zdrán jak od trní či spon</a:t>
            </a:r>
            <a:br>
              <a:rPr lang="cs-CZ" dirty="0" smtClean="0"/>
            </a:br>
            <a:r>
              <a:rPr lang="cs-CZ" dirty="0" smtClean="0"/>
              <a:t>- věřte, já nejsem fanfarón -‚</a:t>
            </a:r>
            <a:br>
              <a:rPr lang="cs-CZ" dirty="0" smtClean="0"/>
            </a:br>
            <a:r>
              <a:rPr lang="cs-CZ" dirty="0" smtClean="0"/>
              <a:t>to osten lásky tak ho zdral;</a:t>
            </a:r>
            <a:br>
              <a:rPr lang="cs-CZ" dirty="0" smtClean="0"/>
            </a:br>
            <a:r>
              <a:rPr lang="cs-CZ" dirty="0" smtClean="0"/>
              <a:t>i vydal ještě lásky ston,</a:t>
            </a:r>
            <a:br>
              <a:rPr lang="cs-CZ" dirty="0" smtClean="0"/>
            </a:br>
            <a:r>
              <a:rPr lang="cs-CZ" dirty="0" smtClean="0"/>
              <a:t>než se světem se rozžehnal. </a:t>
            </a:r>
          </a:p>
          <a:p>
            <a:r>
              <a:rPr lang="cs-CZ" dirty="0" smtClean="0"/>
              <a:t>A když už nadcházel mu skon,</a:t>
            </a:r>
            <a:br>
              <a:rPr lang="cs-CZ" dirty="0" smtClean="0"/>
            </a:br>
            <a:r>
              <a:rPr lang="cs-CZ" dirty="0" smtClean="0"/>
              <a:t>co myslíte, že udělal?</a:t>
            </a:r>
            <a:br>
              <a:rPr lang="cs-CZ" dirty="0" smtClean="0"/>
            </a:br>
            <a:r>
              <a:rPr lang="cs-CZ" dirty="0" smtClean="0"/>
              <a:t>Máz burgundského </a:t>
            </a:r>
            <a:r>
              <a:rPr lang="cs-CZ" dirty="0" err="1" smtClean="0"/>
              <a:t>vyzunk</a:t>
            </a:r>
            <a:r>
              <a:rPr lang="cs-CZ" dirty="0" smtClean="0"/>
              <a:t> on,</a:t>
            </a:r>
            <a:br>
              <a:rPr lang="cs-CZ" dirty="0" smtClean="0"/>
            </a:br>
            <a:r>
              <a:rPr lang="cs-CZ" dirty="0" smtClean="0"/>
              <a:t>než se světem se rozžehnal. </a:t>
            </a:r>
          </a:p>
          <a:p>
            <a:endParaRPr lang="cs-CZ" dirty="0" smtClean="0"/>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Francois </a:t>
            </a:r>
            <a:r>
              <a:rPr lang="cs-CZ" dirty="0" err="1" smtClean="0"/>
              <a:t>Rabelais</a:t>
            </a:r>
            <a:endParaRPr lang="cs-CZ" dirty="0"/>
          </a:p>
        </p:txBody>
      </p:sp>
      <p:sp>
        <p:nvSpPr>
          <p:cNvPr id="3" name="Zástupný symbol pro obsah 2"/>
          <p:cNvSpPr>
            <a:spLocks noGrp="1"/>
          </p:cNvSpPr>
          <p:nvPr>
            <p:ph idx="1"/>
          </p:nvPr>
        </p:nvSpPr>
        <p:spPr/>
        <p:txBody>
          <a:bodyPr/>
          <a:lstStyle/>
          <a:p>
            <a:r>
              <a:rPr lang="cs-CZ" dirty="0" smtClean="0"/>
              <a:t>kněz, lékař</a:t>
            </a:r>
          </a:p>
          <a:p>
            <a:endParaRPr lang="cs-CZ" dirty="0" smtClean="0"/>
          </a:p>
          <a:p>
            <a:r>
              <a:rPr lang="cs-CZ" dirty="0" err="1" smtClean="0"/>
              <a:t>Gargantua</a:t>
            </a:r>
            <a:r>
              <a:rPr lang="cs-CZ" dirty="0" smtClean="0"/>
              <a:t> a </a:t>
            </a:r>
            <a:r>
              <a:rPr lang="cs-CZ" dirty="0" err="1" smtClean="0"/>
              <a:t>Pantagruel</a:t>
            </a:r>
            <a:endParaRPr lang="cs-CZ" dirty="0" smtClean="0"/>
          </a:p>
          <a:p>
            <a:pPr lvl="1"/>
            <a:r>
              <a:rPr lang="cs-CZ" dirty="0" smtClean="0"/>
              <a:t>pentalogie – líčí osudy otce a syna – 2 obři</a:t>
            </a:r>
          </a:p>
          <a:p>
            <a:pPr lvl="1"/>
            <a:r>
              <a:rPr lang="cs-CZ" dirty="0" smtClean="0"/>
              <a:t>parodie na rytířské romány, kritika společnosti, církve, školství</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Gargantua</a:t>
            </a:r>
            <a:r>
              <a:rPr lang="cs-CZ" dirty="0" smtClean="0"/>
              <a:t> a </a:t>
            </a:r>
            <a:r>
              <a:rPr lang="cs-CZ" dirty="0" err="1" smtClean="0"/>
              <a:t>Pantagruel</a:t>
            </a:r>
            <a:r>
              <a:rPr lang="cs-CZ" dirty="0" smtClean="0"/>
              <a:t> - ukázka</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Za těchto okolností a takto porodila </a:t>
            </a:r>
            <a:r>
              <a:rPr lang="cs-CZ" dirty="0" err="1" smtClean="0"/>
              <a:t>Gargamella</a:t>
            </a:r>
            <a:r>
              <a:rPr lang="cs-CZ" dirty="0" smtClean="0"/>
              <a:t>. A nevěříte-li tomu, ať vás to porazí!</a:t>
            </a:r>
            <a:br>
              <a:rPr lang="cs-CZ" dirty="0" smtClean="0"/>
            </a:br>
            <a:r>
              <a:rPr lang="cs-CZ" dirty="0" smtClean="0"/>
              <a:t>Prorazilo ji to jednou odpoledne třetího února, poněvadž se přejedla drobů. Droby jsou tlusté dršťky z tučného skotu. Tučný skot jsou voli vykrmení u jeslí a na žírných loukách. Žírné louky se kosí dvakrát do roka a dvakrát do roka dávají seno. Dali zabít a na masopustní úterý nasolit takových 367014 tlustých volů, aby měli na jaře hojnost čerstvého masa a přišli tím spíše vínu na chuť.</a:t>
            </a:r>
          </a:p>
          <a:p>
            <a:r>
              <a:rPr lang="cs-CZ" dirty="0" smtClean="0"/>
              <a:t>…</a:t>
            </a:r>
          </a:p>
          <a:p>
            <a:r>
              <a:rPr lang="cs-CZ" dirty="0" err="1" smtClean="0"/>
              <a:t>Gargantua</a:t>
            </a:r>
            <a:r>
              <a:rPr lang="cs-CZ" dirty="0" smtClean="0"/>
              <a:t> byl po přání svého otce od tří až do pěti let živen a vychováván ve všem náležitém řádu a tento čas prožil stejně jak tamější dětičky - totiž tak, že pil, jedl a spal; jedl, spal a pil; spal, pil a jedl.</a:t>
            </a:r>
            <a:br>
              <a:rPr lang="cs-CZ" dirty="0" smtClean="0"/>
            </a:br>
            <a:r>
              <a:rPr lang="cs-CZ" dirty="0" smtClean="0"/>
              <a:t>Den ze dne se válel v kalu, černil si nos, stříkal si na obličej, </a:t>
            </a:r>
            <a:r>
              <a:rPr lang="cs-CZ" dirty="0" err="1" smtClean="0"/>
              <a:t>zešmaťchával</a:t>
            </a:r>
            <a:r>
              <a:rPr lang="cs-CZ" dirty="0" smtClean="0"/>
              <a:t> střevíce, často lelkoval a rád se honil za motýli, nad kterými vládl jeho otec, utíral si nos o rukáv, slintal do polévky, patlal se v blátě, pil z pantofle a obyčejně třel si břicho košíkem. Brousil si zuby o dřevák, ruce si myl polévkou, česal se skleničkou, sedal si na zem mezi dvě židle, přikrýval se mokrým pytle, pil při polévce, pojídal koláče bez chleba, kousal směje se, plival si často do umyvadla, čural proti slunci, skrýval se před deštěm do vody, koval za studena, troubil naprázdno, hrál si na nevinného, </a:t>
            </a:r>
            <a:r>
              <a:rPr lang="cs-CZ" dirty="0" err="1" smtClean="0"/>
              <a:t>odmumlával</a:t>
            </a:r>
            <a:r>
              <a:rPr lang="cs-CZ" dirty="0" smtClean="0"/>
              <a:t> modlitbičku, mlel stále jedno, mlátil prázdnou slámu, střílel za roh, zapřahal voly za vůz, škrabal se tam, kde ho nesvrbělo, vybíral si z nosu holuby, honil se za dvěma zajíci a nic nechytil, neviděl si na špičku nosu, vodil blechy na pastvu, lechtal se do smíchu,</a:t>
            </a:r>
            <a:br>
              <a:rPr lang="cs-CZ" dirty="0" smtClean="0"/>
            </a:br>
            <a:r>
              <a:rPr lang="cs-CZ" dirty="0" smtClean="0"/>
              <a:t/>
            </a:r>
            <a:br>
              <a:rPr lang="cs-CZ" dirty="0" smtClean="0"/>
            </a:br>
            <a:endParaRPr lang="cs-CZ" dirty="0" smtClean="0"/>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ŠPANĚLSKÁ RENESANCE</a:t>
            </a:r>
            <a:endParaRPr lang="cs-CZ" dirty="0"/>
          </a:p>
        </p:txBody>
      </p:sp>
      <p:sp>
        <p:nvSpPr>
          <p:cNvPr id="6" name="Zástupný symbol pro obsah 5"/>
          <p:cNvSpPr>
            <a:spLocks noGrp="1"/>
          </p:cNvSpPr>
          <p:nvPr>
            <p:ph idx="1"/>
          </p:nvPr>
        </p:nvSpPr>
        <p:spPr/>
        <p:txBody>
          <a:bodyPr/>
          <a:lstStyle/>
          <a:p>
            <a:r>
              <a:rPr lang="cs-CZ" dirty="0" smtClean="0"/>
              <a:t>Pikareskní román</a:t>
            </a:r>
          </a:p>
          <a:p>
            <a:pPr lvl="1"/>
            <a:r>
              <a:rPr lang="cs-CZ" dirty="0" smtClean="0"/>
              <a:t>hrdina – </a:t>
            </a:r>
            <a:r>
              <a:rPr lang="cs-CZ" dirty="0" err="1" smtClean="0"/>
              <a:t>picaro</a:t>
            </a:r>
            <a:r>
              <a:rPr lang="cs-CZ" dirty="0" smtClean="0"/>
              <a:t>=šibal</a:t>
            </a:r>
          </a:p>
          <a:p>
            <a:pPr lvl="1"/>
            <a:r>
              <a:rPr lang="cs-CZ" dirty="0" smtClean="0"/>
              <a:t>dobrodružný román, chytrost, podnikavost, důvtip</a:t>
            </a:r>
          </a:p>
          <a:p>
            <a:r>
              <a:rPr lang="cs-CZ" dirty="0" smtClean="0"/>
              <a:t>Rytířský román</a:t>
            </a:r>
          </a:p>
          <a:p>
            <a:pPr lvl="1"/>
            <a:r>
              <a:rPr lang="cs-CZ" dirty="0" smtClean="0"/>
              <a:t>Navazuje na středověkou epiku – více dějový, fantaskní svět, nereálné příšery</a:t>
            </a:r>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istický">
  <a:themeElements>
    <a:clrScheme name="Urbanistický">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istický">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istický">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1482</TotalTime>
  <Words>294</Words>
  <Application>Microsoft Office PowerPoint</Application>
  <PresentationFormat>Předvádění na obrazovce (4:3)</PresentationFormat>
  <Paragraphs>66</Paragraphs>
  <Slides>12</Slides>
  <Notes>0</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Urbanistický</vt:lpstr>
      <vt:lpstr>RENESANCE V LITERATUŘE</vt:lpstr>
      <vt:lpstr>ITALSKÁ RENESANCE</vt:lpstr>
      <vt:lpstr>Francouzská renesance</vt:lpstr>
      <vt:lpstr>Dílo:</vt:lpstr>
      <vt:lpstr>Snímek 5</vt:lpstr>
      <vt:lpstr>BALADA ZÁVĚREČNÁ</vt:lpstr>
      <vt:lpstr>Francois Rabelais</vt:lpstr>
      <vt:lpstr>Gargantua a Pantagruel - ukázka</vt:lpstr>
      <vt:lpstr>ŠPANĚLSKÁ RENESANCE</vt:lpstr>
      <vt:lpstr>Miguel de Cervantes y Saavedra</vt:lpstr>
      <vt:lpstr>Důmyslný rytíř Don Quijote de la Mancha</vt:lpstr>
      <vt:lpstr>Snímek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RENESANCE V LITERATUŘE</dc:title>
  <dc:creator>Lenka Vránková</dc:creator>
  <cp:lastModifiedBy>Lenka Vránková</cp:lastModifiedBy>
  <cp:revision>42</cp:revision>
  <dcterms:created xsi:type="dcterms:W3CDTF">2014-02-17T16:00:39Z</dcterms:created>
  <dcterms:modified xsi:type="dcterms:W3CDTF">2015-01-19T20:15:53Z</dcterms:modified>
</cp:coreProperties>
</file>