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Tahoma" pitchFamily="34" charset="0"/>
      <p:regular r:id="rId27"/>
      <p:bold r:id="rId28"/>
    </p:embeddedFont>
    <p:embeddedFont>
      <p:font typeface="Trebuchet MS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9ef91a53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9ef91a53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2" name="Google Shape;22;p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7" name="Google Shape;37;p4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4937760" cy="402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1097280" y="2582335"/>
            <a:ext cx="4937760" cy="32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2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BECAD4"/>
          </a:solidFill>
          <a:ln>
            <a:noFill/>
          </a:ln>
        </p:spPr>
        <p:txBody>
          <a:bodyPr spcFirstLastPara="1" wrap="square" lIns="457200" tIns="457200" rIns="0" bIns="45700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scr.cz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zso.cz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skole.sk/pages/printpage.php?clanok=14966" TargetMode="External"/><Relationship Id="rId3" Type="http://schemas.openxmlformats.org/officeDocument/2006/relationships/hyperlink" Target="http://financni-analyza.webnode.cz/ukazatele-rentability/" TargetMode="External"/><Relationship Id="rId7" Type="http://schemas.openxmlformats.org/officeDocument/2006/relationships/hyperlink" Target="http://www.ius-wiki.eu/tnh/pfuk/tnh/zkouska/otazka-69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feraty10.com/referat/Ekonomie/6/tema-6-30-Ekonomie.php" TargetMode="External"/><Relationship Id="rId5" Type="http://schemas.openxmlformats.org/officeDocument/2006/relationships/hyperlink" Target="http://www.cojeco.cz/index.php?detail=1&amp;id_desc=388388&amp;s_lang" TargetMode="External"/><Relationship Id="rId4" Type="http://schemas.openxmlformats.org/officeDocument/2006/relationships/hyperlink" Target="http://www.inboox.cz/news/financni-analyza-a-vzorce-pro-humanitni-typy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cs-CZ" dirty="0"/>
              <a:t>Produktivita práce a rentabilita</a:t>
            </a:r>
            <a:endParaRPr dirty="0"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40"/>
              <a:buNone/>
            </a:pPr>
            <a:endParaRPr sz="114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Zvyšování produktivity práce</a:t>
            </a:r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425631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Vyšší ceny 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Vyšší tržby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Vyšší objem výroby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Vyšší výkony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161" name="Google Shape;161;p22"/>
          <p:cNvSpPr txBox="1"/>
          <p:nvPr/>
        </p:nvSpPr>
        <p:spPr>
          <a:xfrm>
            <a:off x="6732543" y="1690688"/>
            <a:ext cx="4185617" cy="39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9177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Nižší náklady na:</a:t>
            </a:r>
            <a:endParaRPr sz="1800"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cs-CZ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materiál</a:t>
            </a:r>
            <a:endParaRPr sz="1800"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rPr lang="cs-CZ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- energie</a:t>
            </a:r>
            <a:endParaRPr sz="1800"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rPr lang="cs-CZ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- mzdy</a:t>
            </a:r>
            <a:endParaRPr sz="1800"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rPr lang="cs-CZ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- služby</a:t>
            </a:r>
            <a:endParaRPr sz="1800"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rPr lang="cs-CZ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- skladován</a:t>
            </a:r>
            <a:r>
              <a:rPr lang="cs-CZ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Graf</a:t>
            </a:r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168" name="Google Shape;16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4899" y="1659478"/>
            <a:ext cx="8247701" cy="427495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 txBox="1"/>
          <p:nvPr/>
        </p:nvSpPr>
        <p:spPr>
          <a:xfrm>
            <a:off x="2268600" y="4895975"/>
            <a:ext cx="6862500" cy="23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D91"/>
              </a:buClr>
              <a:buSzPts val="1332"/>
              <a:buFont typeface="Noto Sans Symbols"/>
              <a:buChar char="▶"/>
            </a:pPr>
            <a:r>
              <a:rPr lang="cs-CZ" sz="1665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Zdroj: Zemědělský svaz ČR [online]. 2014 [cit. 2018-12-05]. Dostupné z: </a:t>
            </a:r>
            <a:r>
              <a:rPr lang="cs-CZ" sz="1665" u="sng">
                <a:solidFill>
                  <a:srgbClr val="6B9F25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http://www.zscr.cz/</a:t>
            </a:r>
            <a:endParaRPr sz="1665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Graf</a:t>
            </a:r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176" name="Google Shape;17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500" y="1737400"/>
            <a:ext cx="7964324" cy="4145450"/>
          </a:xfrm>
          <a:prstGeom prst="rect">
            <a:avLst/>
          </a:prstGeom>
          <a:noFill/>
          <a:ln w="127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95250" dir="10500000" sx="97000" sy="23000" kx="899842" algn="br" rotWithShape="0">
              <a:srgbClr val="000000">
                <a:alpha val="20000"/>
              </a:srgbClr>
            </a:outerShdw>
          </a:effectLst>
        </p:spPr>
      </p:pic>
      <p:sp>
        <p:nvSpPr>
          <p:cNvPr id="177" name="Google Shape;177;p24"/>
          <p:cNvSpPr txBox="1"/>
          <p:nvPr/>
        </p:nvSpPr>
        <p:spPr>
          <a:xfrm>
            <a:off x="2751925" y="4567650"/>
            <a:ext cx="6457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32D91"/>
              </a:buClr>
              <a:buSzPts val="1224"/>
              <a:buFont typeface="Noto Sans Symbols"/>
              <a:buChar char="▶"/>
            </a:pPr>
            <a:r>
              <a:rPr lang="cs-CZ" sz="153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Zdroj – Český statistický úřad, [online]. 2014 [cit. 2018-12-05]. Dostupné z: </a:t>
            </a:r>
            <a:r>
              <a:rPr lang="cs-CZ" sz="1530" u="sng">
                <a:solidFill>
                  <a:srgbClr val="6B9F25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http://www.czso.cz</a:t>
            </a:r>
            <a:r>
              <a:rPr lang="cs-CZ" sz="153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53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Příklad</a:t>
            </a:r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Pracovník počítačové firmy poskládá a nainstaluje za jeden pracovní den = 8 hodin - 4 počítačové soustavy. Vypočítejme jeho produktivitu práce.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Produktivitu jeho práce vypočítáme podle vzorce Pl = Q / T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Pl = 4/8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Pl = 0,5 ks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Jeho hodinová produktivita práce je 0,5ks. (To znamená, že pracovník za hodinu nenainstaluje jednu počítačovou soustavu.)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Rentabilita</a:t>
            </a:r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cs-CZ"/>
              <a:t>= VÝNOSNOST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- schopnost dosahovat výnosů respektive schopnost přeměňovat vynaložené prostředky na výnosy (zisk)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- rentabilita je klíčovým kritériem pro každého investora a podnikatele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- vyjadřuje poměr mezi finančními prostředky plynoucími z našich aktivit a mezi finančními prostředky do aktivit vložených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Faktory ovlivňující rentabilitu</a:t>
            </a:r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rentabilita se zjišťuje zpětně, ale také odhaduje předem, zejména při plánování investic, proto je třeba brát ohled na faktory, které rentabilitu ovlivňují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patří mezi ně:</a:t>
            </a:r>
            <a:endParaRPr/>
          </a:p>
          <a:p>
            <a:pPr marL="566928" lvl="2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Noto Sans Symbols"/>
              <a:buChar char="✓"/>
            </a:pPr>
            <a:r>
              <a:rPr lang="cs-CZ" sz="1600"/>
              <a:t>(očekávaný) objem prodeje</a:t>
            </a:r>
            <a:endParaRPr/>
          </a:p>
          <a:p>
            <a:pPr marL="566928" lvl="2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Noto Sans Symbols"/>
              <a:buChar char="✓"/>
            </a:pPr>
            <a:r>
              <a:rPr lang="cs-CZ" sz="1600"/>
              <a:t>míra konkurence</a:t>
            </a:r>
            <a:endParaRPr/>
          </a:p>
          <a:p>
            <a:pPr marL="566928" lvl="2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Noto Sans Symbols"/>
              <a:buChar char="✓"/>
            </a:pPr>
            <a:r>
              <a:rPr lang="cs-CZ" sz="1600"/>
              <a:t>nákladovost a její očekávaný vývoj</a:t>
            </a:r>
            <a:endParaRPr/>
          </a:p>
          <a:p>
            <a:pPr marL="566928" lvl="2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Noto Sans Symbols"/>
              <a:buChar char="✓"/>
            </a:pPr>
            <a:r>
              <a:rPr lang="cs-CZ" sz="1600"/>
              <a:t>míra zadlužení a úroková míra úvěrů</a:t>
            </a:r>
            <a:endParaRPr/>
          </a:p>
          <a:p>
            <a:pPr marL="566928" lvl="2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Noto Sans Symbols"/>
              <a:buChar char="✓"/>
            </a:pPr>
            <a:r>
              <a:rPr lang="cs-CZ" sz="1600"/>
              <a:t>daňové zatížení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Způsoby měření rentability</a:t>
            </a:r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484" t="-1513"/>
            </a:stretch>
          </a:blip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 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Ukazatele rentability</a:t>
            </a:r>
            <a:endParaRPr/>
          </a:p>
        </p:txBody>
      </p:sp>
      <p:sp>
        <p:nvSpPr>
          <p:cNvPr id="207" name="Google Shape;207;p29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9144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❖"/>
            </a:pPr>
            <a:r>
              <a:rPr lang="cs-CZ" sz="1400" u="sng"/>
              <a:t>Rentabilita aktiv (ROA -return on assets)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</a:pPr>
            <a:r>
              <a:rPr lang="cs-CZ" sz="1400"/>
              <a:t>     ukazuje nám, jak efektivně ve firmě vytváříme zisk bez ohledu na to, z jakých zdrojů tento zisk tvoříme 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</a:pPr>
            <a:r>
              <a:rPr lang="cs-CZ" sz="1400"/>
              <a:t>	       ROA = zisk před úroky a zdaněním / aktiva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</a:pPr>
            <a:endParaRPr sz="1400"/>
          </a:p>
          <a:p>
            <a:pPr marL="9144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Noto Sans Symbols"/>
              <a:buChar char="❖"/>
            </a:pPr>
            <a:r>
              <a:rPr lang="cs-CZ" sz="1400" u="sng"/>
              <a:t>Rentabilita vlastního kapitálu (ROE - return on equity)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</a:pPr>
            <a:r>
              <a:rPr lang="cs-CZ" sz="1400"/>
              <a:t>     ukazuje nám, jak efektivně ve firmě zhodnocujeme prostředky, které jsme do podnikání vložili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</a:pPr>
            <a:r>
              <a:rPr lang="cs-CZ" sz="1400"/>
              <a:t>               ROE = zisk po zdanění / vlastní kapitál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</a:pPr>
            <a:endParaRPr sz="1400"/>
          </a:p>
          <a:p>
            <a:pPr marL="9144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Noto Sans Symbols"/>
              <a:buChar char="❖"/>
            </a:pPr>
            <a:r>
              <a:rPr lang="cs-CZ" sz="1400" u="sng"/>
              <a:t>Rentabilita tržeb (ROS – return on sales)</a:t>
            </a:r>
            <a:br>
              <a:rPr lang="cs-CZ" sz="1400" u="sng"/>
            </a:br>
            <a:endParaRPr sz="1400" u="sng"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</a:pPr>
            <a:r>
              <a:rPr lang="cs-CZ" sz="1400"/>
              <a:t>     poskytuje nám informaci o tom, jak velké výnosy musíme ve firmě vytvořit, abychom dosáhli 1,-Kč zisku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</a:pPr>
            <a:r>
              <a:rPr lang="cs-CZ" sz="1400"/>
              <a:t>               ROS = čistý zisk / tržby</a:t>
            </a:r>
            <a:br>
              <a:rPr lang="cs-CZ" sz="1400"/>
            </a:br>
            <a:r>
              <a:rPr lang="cs-CZ" sz="1400"/>
              <a:t/>
            </a:r>
            <a:br>
              <a:rPr lang="cs-CZ" sz="1400"/>
            </a:br>
            <a:endParaRPr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1174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50"/>
              <a:buFont typeface="Noto Sans Symbols"/>
              <a:buChar char="❖"/>
            </a:pPr>
            <a:r>
              <a:rPr lang="cs-CZ" sz="1850" u="sng"/>
              <a:t>Rentabilita investic (ROI - r</a:t>
            </a:r>
            <a:r>
              <a:rPr lang="cs-CZ" sz="1850" i="1" u="sng"/>
              <a:t>eturn on invest)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r>
              <a:rPr lang="cs-CZ" sz="1850"/>
              <a:t>      používá se pro hodnocení jednotlivých investičních projektů, vyhodnocení investic, srovnání alternativ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r>
              <a:rPr lang="cs-CZ" sz="1850"/>
              <a:t>                    ROI = zisk po zdanění / vložené investice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endParaRPr sz="1850"/>
          </a:p>
          <a:p>
            <a:pPr marL="91440" lvl="0" indent="-117475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Font typeface="Noto Sans Symbols"/>
              <a:buChar char="❖"/>
            </a:pPr>
            <a:r>
              <a:rPr lang="cs-CZ" sz="1850" u="sng"/>
              <a:t>Rentabilita dlouhodob. zdrojů (ROCE - </a:t>
            </a:r>
            <a:r>
              <a:rPr lang="cs-CZ" sz="1850" u="sng">
                <a:solidFill>
                  <a:schemeClr val="dk1"/>
                </a:solidFill>
              </a:rPr>
              <a:t>return on capital employed)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r>
              <a:rPr lang="cs-CZ" sz="1850">
                <a:solidFill>
                  <a:schemeClr val="dk1"/>
                </a:solidFill>
              </a:rPr>
              <a:t>                    ROCE = </a:t>
            </a:r>
            <a:r>
              <a:rPr lang="cs-CZ" sz="1850"/>
              <a:t>čistý zisk + úroky / vlastní kapitál + dlouhodobé  </a:t>
            </a:r>
            <a:br>
              <a:rPr lang="cs-CZ" sz="1850"/>
            </a:br>
            <a:r>
              <a:rPr lang="cs-CZ" sz="1850"/>
              <a:t>                       závazky + dlouhodobé úvěry</a:t>
            </a:r>
            <a:endParaRPr sz="18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r>
              <a:rPr lang="cs-CZ" sz="1850"/>
              <a:t/>
            </a:r>
            <a:br>
              <a:rPr lang="cs-CZ" sz="1850"/>
            </a:br>
            <a:r>
              <a:rPr lang="cs-CZ" sz="1850"/>
              <a:t/>
            </a:r>
            <a:br>
              <a:rPr lang="cs-CZ" sz="1850"/>
            </a:br>
            <a:endParaRPr sz="1850"/>
          </a:p>
          <a:p>
            <a:pPr marL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endParaRPr sz="185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Příklady</a:t>
            </a:r>
            <a:endParaRPr/>
          </a:p>
        </p:txBody>
      </p:sp>
      <p:sp>
        <p:nvSpPr>
          <p:cNvPr id="218" name="Google Shape;218;p3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219" name="Google Shape;21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275" y="1737350"/>
            <a:ext cx="9307124" cy="43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Produktivita</a:t>
            </a:r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9842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550"/>
              <a:buChar char=" "/>
            </a:pPr>
            <a:r>
              <a:rPr lang="cs-CZ" sz="1550"/>
              <a:t>je jedním z nejvýznamnějších měřítek ekonomické výkonnosti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550"/>
              <a:buNone/>
            </a:pPr>
            <a:endParaRPr sz="1550"/>
          </a:p>
          <a:p>
            <a:pPr marL="91440" lvl="0" indent="-98425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550"/>
              <a:buChar char=" "/>
            </a:pPr>
            <a:r>
              <a:rPr lang="cs-CZ" sz="1550"/>
              <a:t>podstatou je </a:t>
            </a:r>
            <a:r>
              <a:rPr lang="cs-CZ" sz="1550" b="1"/>
              <a:t>měření výkonnosti některého z výrobních faktorů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550"/>
              <a:buNone/>
            </a:pPr>
            <a:endParaRPr sz="1550" b="1"/>
          </a:p>
          <a:p>
            <a:pPr marL="91440" lvl="0" indent="-98425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550"/>
              <a:buChar char=" "/>
            </a:pPr>
            <a:r>
              <a:rPr lang="cs-CZ" sz="1550"/>
              <a:t>znázorníme-li hospodářskou činnost jako fungování hospodářského systému, můžeme to udělat následujícím způsobem</a:t>
            </a:r>
            <a:endParaRPr/>
          </a:p>
          <a:p>
            <a:pPr marL="91440" lvl="0" indent="-98425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550"/>
              <a:buChar char=" "/>
            </a:pPr>
            <a:r>
              <a:rPr lang="cs-CZ" sz="1550" b="1"/>
              <a:t>E = představuje nějakou hospodářskou jednotku (spotřebitel, domácnost, firma..)  </a:t>
            </a:r>
            <a:endParaRPr/>
          </a:p>
          <a:p>
            <a:pPr marL="91440" lvl="0" indent="-98425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550"/>
              <a:buChar char=" "/>
            </a:pPr>
            <a:r>
              <a:rPr lang="cs-CZ" sz="1550" b="1"/>
              <a:t>Vstupy  -&gt;   E    -&gt; Výstupy  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550"/>
              <a:buNone/>
            </a:pPr>
            <a:endParaRPr sz="1550"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247"/>
              <a:buNone/>
            </a:pPr>
            <a:r>
              <a:rPr lang="cs-CZ" sz="2247" b="1"/>
              <a:t>Šipka směřující dovnitř</a:t>
            </a:r>
            <a:r>
              <a:rPr lang="cs-CZ" sz="1782"/>
              <a:t> představuje </a:t>
            </a:r>
            <a:r>
              <a:rPr lang="cs-CZ" sz="1782" b="1"/>
              <a:t>vynakládané prostředky</a:t>
            </a:r>
            <a:r>
              <a:rPr lang="cs-CZ" sz="1782"/>
              <a:t>, a nazývá se </a:t>
            </a:r>
            <a:r>
              <a:rPr lang="cs-CZ" sz="1782" b="1"/>
              <a:t>vstup (input)</a:t>
            </a:r>
            <a:endParaRPr sz="1782"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247"/>
              <a:buNone/>
            </a:pPr>
            <a:r>
              <a:rPr lang="cs-CZ" sz="2247" b="1"/>
              <a:t>Šipka směřující zevnitř </a:t>
            </a:r>
            <a:r>
              <a:rPr lang="cs-CZ" sz="1782"/>
              <a:t>představuje výsledky nebo dosažené cíle, které se nazývají</a:t>
            </a:r>
            <a:r>
              <a:rPr lang="cs-CZ" sz="1550"/>
              <a:t> </a:t>
            </a:r>
            <a:r>
              <a:rPr lang="cs-CZ" sz="1627" b="1"/>
              <a:t>výstupy (outputs)</a:t>
            </a:r>
            <a:endParaRPr sz="1627"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627"/>
              <a:buNone/>
            </a:pPr>
            <a:endParaRPr sz="1627"/>
          </a:p>
          <a:p>
            <a:pPr marL="9144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550"/>
              <a:buNone/>
            </a:pPr>
            <a:endParaRPr sz="155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>
            <a:spLocks noGrp="1"/>
          </p:cNvSpPr>
          <p:nvPr>
            <p:ph type="title"/>
          </p:nvPr>
        </p:nvSpPr>
        <p:spPr>
          <a:xfrm>
            <a:off x="1097280" y="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Zdroje</a:t>
            </a:r>
            <a:endParaRPr/>
          </a:p>
        </p:txBody>
      </p:sp>
      <p:sp>
        <p:nvSpPr>
          <p:cNvPr id="225" name="Google Shape;225;p3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50"/>
              <a:t>  Ukazatelé rentability. </a:t>
            </a:r>
            <a:r>
              <a:rPr lang="cs-CZ" sz="1650" i="1"/>
              <a:t>Finanční analýza</a:t>
            </a:r>
            <a:r>
              <a:rPr lang="cs-CZ" sz="1650"/>
              <a:t> [online]. 2011 [cit. 2018-12-05]. Dostupné z: </a:t>
            </a:r>
            <a:r>
              <a:rPr lang="cs-CZ" sz="1650" u="sng">
                <a:solidFill>
                  <a:schemeClr val="hlink"/>
                </a:solidFill>
                <a:hlinkClick r:id="rId3"/>
              </a:rPr>
              <a:t>http://financni-analyza.webnode.cz/ukazatele-rentability/</a:t>
            </a:r>
            <a:endParaRPr sz="1100"/>
          </a:p>
          <a:p>
            <a:pPr marL="91440" lvl="0" indent="-104775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650"/>
              <a:buChar char=" "/>
            </a:pPr>
            <a:r>
              <a:rPr lang="cs-CZ" sz="1650"/>
              <a:t>Finanční analýza a vzorce. </a:t>
            </a:r>
            <a:r>
              <a:rPr lang="cs-CZ" sz="1650" i="1"/>
              <a:t>INBOOX - analýzy, informace, průzkumy a knihy. A inbox cz</a:t>
            </a:r>
            <a:r>
              <a:rPr lang="cs-CZ" sz="1650"/>
              <a:t> [online]. 2012 [cit. 2018-12-05]. Dostupné z:</a:t>
            </a:r>
            <a:r>
              <a:rPr lang="cs-CZ" sz="1650" u="sng">
                <a:solidFill>
                  <a:schemeClr val="hlink"/>
                </a:solidFill>
                <a:hlinkClick r:id="rId4"/>
              </a:rPr>
              <a:t>http://www.inboox.cz/news/financni-analyza-a-vzorce-pro-humanitni-typy/</a:t>
            </a:r>
            <a:endParaRPr sz="1100"/>
          </a:p>
          <a:p>
            <a:pPr marL="91440" lvl="0" indent="-104775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650"/>
              <a:buChar char=" "/>
            </a:pPr>
            <a:r>
              <a:rPr lang="cs-CZ" sz="1650"/>
              <a:t>Produktivita práce, ekonomická veličina, která je ukazatelem účinnosti vynakládané práce - CoJeCo - Vaše encyklopedie. </a:t>
            </a:r>
            <a:r>
              <a:rPr lang="cs-CZ" sz="1650" i="1"/>
              <a:t>CoJeCo - Vaše encyklopedie</a:t>
            </a:r>
            <a:r>
              <a:rPr lang="cs-CZ" sz="1650"/>
              <a:t>[online]. 1999-2014 [cit. 2018-12-05]. Dostupné z: </a:t>
            </a:r>
            <a:r>
              <a:rPr lang="cs-CZ" sz="1650" u="sng">
                <a:solidFill>
                  <a:schemeClr val="hlink"/>
                </a:solidFill>
                <a:hlinkClick r:id="rId5"/>
              </a:rPr>
              <a:t>http://www.cojeco.cz/index.php?detail=1&amp;id_desc=388388&amp;s_lang </a:t>
            </a:r>
            <a:endParaRPr/>
          </a:p>
          <a:p>
            <a:pPr marL="91440" lvl="0" indent="-104775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650"/>
              <a:buChar char=" "/>
            </a:pPr>
            <a:r>
              <a:rPr lang="cs-CZ" sz="1650"/>
              <a:t>Produktivita práce. </a:t>
            </a:r>
            <a:r>
              <a:rPr lang="cs-CZ" sz="1650" i="1"/>
              <a:t>Referaty &amp; Téma - Student .::. referaty10.com</a:t>
            </a:r>
            <a:r>
              <a:rPr lang="cs-CZ" sz="1650"/>
              <a:t> [online]. [cit. 2018-12-205]. Dostupné z: </a:t>
            </a:r>
            <a:r>
              <a:rPr lang="cs-CZ" sz="1650" u="sng">
                <a:solidFill>
                  <a:schemeClr val="hlink"/>
                </a:solidFill>
                <a:hlinkClick r:id="rId6"/>
              </a:rPr>
              <a:t>http://www.referaty10.com/referat/Ekonomie/6/tema-6-30-Ekonomie.php</a:t>
            </a:r>
            <a:endParaRPr sz="1100"/>
          </a:p>
          <a:p>
            <a:pPr marL="91440" lvl="0" indent="-104775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650"/>
              <a:buChar char=" "/>
            </a:pPr>
            <a:r>
              <a:rPr lang="cs-CZ" sz="1650"/>
              <a:t>69. Produktivita práce a kapitálu a jejich faktory, politika nabídkové strany - Ius Wiki. </a:t>
            </a:r>
            <a:r>
              <a:rPr lang="cs-CZ" sz="1650" i="1"/>
              <a:t>Start - Ius Wiki</a:t>
            </a:r>
            <a:r>
              <a:rPr lang="cs-CZ" sz="1650"/>
              <a:t> [online]. 2014 [cit. 2018-12-05]. Dostupné z:</a:t>
            </a:r>
            <a:r>
              <a:rPr lang="cs-CZ" sz="1650" u="sng">
                <a:solidFill>
                  <a:schemeClr val="hlink"/>
                </a:solidFill>
                <a:hlinkClick r:id="rId7"/>
              </a:rPr>
              <a:t>http://www.ius-wiki.eu/tnh/pfuk/tnh/zkouska/otazka-69#produktivita_prace</a:t>
            </a:r>
            <a:endParaRPr sz="1100"/>
          </a:p>
          <a:p>
            <a:pPr marL="91440" lvl="0" indent="-104775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650"/>
              <a:buChar char=" "/>
            </a:pPr>
            <a:r>
              <a:rPr lang="cs-CZ" sz="1650"/>
              <a:t>Pracovná sila ako elementárny výrobný faktor. </a:t>
            </a:r>
            <a:r>
              <a:rPr lang="cs-CZ" sz="1650" i="1"/>
              <a:t>O škole</a:t>
            </a:r>
            <a:r>
              <a:rPr lang="cs-CZ" sz="1650"/>
              <a:t> [online]. 2008 - 2014 [cit. 2018-12-05]. Dostupné z: </a:t>
            </a:r>
            <a:r>
              <a:rPr lang="cs-CZ" sz="1650" u="sng">
                <a:solidFill>
                  <a:schemeClr val="hlink"/>
                </a:solidFill>
                <a:hlinkClick r:id="rId8"/>
              </a:rPr>
              <a:t>http://www.oskole.sk/pages/printpage.php?clanok=14966</a:t>
            </a:r>
            <a:endParaRPr sz="1100" u="sng"/>
          </a:p>
          <a:p>
            <a:pPr marL="91440" lvl="0" indent="-104775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650"/>
              <a:buChar char=" "/>
            </a:pPr>
            <a:r>
              <a:rPr lang="cs-CZ" sz="1650"/>
              <a:t>STEININGER, Michal. 7,8,9 ukazatele komplet: UKAZATELE EKONOMICKÉ EFEKTIVNOSTI</a:t>
            </a:r>
            <a:r>
              <a:rPr lang="cs-CZ" sz="1100"/>
              <a:t/>
            </a:r>
            <a:br>
              <a:rPr lang="cs-CZ" sz="1100"/>
            </a:br>
            <a:r>
              <a:rPr lang="cs-CZ" sz="1650"/>
              <a:t>ZEMĚDĚLSTVÍ. 27-42 [cit. 2018-12-05]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Typy produktivity</a:t>
            </a:r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9144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Char char=" "/>
            </a:pPr>
            <a:r>
              <a:rPr lang="cs-CZ" sz="1400" u="sng"/>
              <a:t>Technická</a:t>
            </a:r>
            <a:r>
              <a:rPr lang="cs-CZ" sz="1400"/>
              <a:t> - je vztahem výstupu a vstupu poměřovaných pouze v naturálních jednotkách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</a:pPr>
            <a:endParaRPr sz="1400"/>
          </a:p>
          <a:p>
            <a:pPr marL="9144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400"/>
              <a:buChar char=" "/>
            </a:pPr>
            <a:r>
              <a:rPr lang="cs-CZ" sz="1400" u="sng"/>
              <a:t>Technickoekonomická</a:t>
            </a:r>
            <a:r>
              <a:rPr lang="cs-CZ" sz="1400">
                <a:solidFill>
                  <a:srgbClr val="2E663E"/>
                </a:solidFill>
              </a:rPr>
              <a:t> </a:t>
            </a:r>
            <a:r>
              <a:rPr lang="cs-CZ" sz="1400"/>
              <a:t>- vztah výstupu a vstupu poměřovaných naturálními jednotkami v hodnotovém (peněžním) ocenění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</a:pPr>
            <a:endParaRPr sz="1400"/>
          </a:p>
          <a:p>
            <a:pPr marL="9144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400"/>
              <a:buChar char=" "/>
            </a:pPr>
            <a:r>
              <a:rPr lang="cs-CZ" sz="1400" u="sng"/>
              <a:t>Mikroekonomická</a:t>
            </a:r>
            <a:r>
              <a:rPr lang="cs-CZ" sz="1400"/>
              <a:t> - vztahuje se k určité konkrétní výrobě nebo podniku 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</a:pPr>
            <a:endParaRPr sz="1400"/>
          </a:p>
          <a:p>
            <a:pPr marL="9144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400"/>
              <a:buChar char=" "/>
            </a:pPr>
            <a:r>
              <a:rPr lang="cs-CZ" sz="1400" u="sng"/>
              <a:t>Makroekonomická</a:t>
            </a:r>
            <a:r>
              <a:rPr lang="cs-CZ" sz="1400"/>
              <a:t> - zjišťovaná (obvykle) za národní ekonomiku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</a:pPr>
            <a:endParaRPr sz="1400"/>
          </a:p>
          <a:p>
            <a:pPr marL="9144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400"/>
              <a:buChar char=" "/>
            </a:pPr>
            <a:r>
              <a:rPr lang="cs-CZ" sz="1400" u="sng"/>
              <a:t>Celková</a:t>
            </a:r>
            <a:r>
              <a:rPr lang="cs-CZ" sz="1400"/>
              <a:t> - s výstupem poměřovány všechny použité složky vstupu (všechny výrobní faktory)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</a:pPr>
            <a:endParaRPr sz="1400"/>
          </a:p>
          <a:p>
            <a:pPr marL="9144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400"/>
              <a:buChar char=" "/>
            </a:pPr>
            <a:r>
              <a:rPr lang="cs-CZ" sz="1400" u="sng"/>
              <a:t>Parciální</a:t>
            </a:r>
            <a:r>
              <a:rPr lang="cs-CZ" sz="1400" u="sng">
                <a:solidFill>
                  <a:srgbClr val="2E663E"/>
                </a:solidFill>
              </a:rPr>
              <a:t> </a:t>
            </a:r>
            <a:r>
              <a:rPr lang="cs-CZ" sz="1400"/>
              <a:t>- poměřuje vztah výstupu a určitého druhu užitého vstupu, produktivita určitého výrobního faktoru – práce, kapitálu, energie, materiálu </a:t>
            </a:r>
            <a:endParaRPr/>
          </a:p>
          <a:p>
            <a:pPr marL="91440" lvl="0" indent="-2539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Výpočet produktivity</a:t>
            </a:r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2726" t="-1666" b="-2878"/>
            </a:stretch>
          </a:blip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 </a:t>
            </a:r>
            <a:endParaRPr/>
          </a:p>
        </p:txBody>
      </p:sp>
      <p:cxnSp>
        <p:nvCxnSpPr>
          <p:cNvPr id="121" name="Google Shape;121;p16"/>
          <p:cNvCxnSpPr/>
          <p:nvPr/>
        </p:nvCxnSpPr>
        <p:spPr>
          <a:xfrm>
            <a:off x="1145893" y="3290104"/>
            <a:ext cx="300942" cy="27779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Produktivita práce</a:t>
            </a:r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11747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50"/>
              <a:buChar char=" "/>
            </a:pPr>
            <a:r>
              <a:rPr lang="cs-CZ" sz="1850"/>
              <a:t>- vyjadřuje, jakou měrou či jak dobře je využívána pracovní síla při vytváření produktů</a:t>
            </a:r>
            <a:endParaRPr/>
          </a:p>
          <a:p>
            <a:pPr marL="9144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endParaRPr sz="1850"/>
          </a:p>
          <a:p>
            <a:pPr marL="91440" lvl="0" indent="-117475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Char char=" "/>
            </a:pPr>
            <a:r>
              <a:rPr lang="cs-CZ" sz="1850"/>
              <a:t>- je přímo úměrně ovlivněna kvalitou pracovní síly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endParaRPr sz="1850"/>
          </a:p>
          <a:p>
            <a:pPr marL="91440" lvl="0" indent="-117475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Char char=" "/>
            </a:pPr>
            <a:r>
              <a:rPr lang="cs-CZ" sz="1850"/>
              <a:t>- roste, jestliže stejným množstvím práce je výrobce schopen vyprodukovat větší množství produkce, resp. s menším množstvím pracovní síly vyrobí stejné množství produkce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endParaRPr sz="1850"/>
          </a:p>
          <a:p>
            <a:pPr marL="91440" lvl="0" indent="-117475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Char char=" "/>
            </a:pPr>
            <a:r>
              <a:rPr lang="cs-CZ" sz="1850"/>
              <a:t>- růst produktivity patří k obecným zákonitostem rozvoje výroby a opírá se především o zdokonalování strojů, výrobních zařízení, technologií a organizace výroby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cs-CZ" sz="1850"/>
              <a:t>  - růst vede k úspoře vynakládané práce i úspoře mzdových nákladů</a:t>
            </a:r>
            <a:endParaRPr/>
          </a:p>
          <a:p>
            <a:pPr marL="9144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endParaRPr sz="18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Vyjádření faktoru práce</a:t>
            </a:r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</a:pPr>
            <a:endParaRPr sz="1850"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220"/>
              <a:buNone/>
            </a:pPr>
            <a:r>
              <a:rPr lang="cs-CZ" sz="2220" b="1"/>
              <a:t>		Počtem pracovníků</a:t>
            </a:r>
            <a:r>
              <a:rPr lang="cs-CZ" sz="2220"/>
              <a:t> (</a:t>
            </a:r>
            <a:r>
              <a:rPr lang="cs-CZ" sz="2220" i="1"/>
              <a:t>průměrným, k danému časovému okamžiku,                    		stálých pracovníků, všech evidenčních pracovníků, přepočtených na 		         	srovnatelnou základnu - FWU, AWU</a:t>
            </a:r>
            <a:endParaRPr sz="2220"/>
          </a:p>
          <a:p>
            <a:pPr marL="9144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endParaRPr sz="1850"/>
          </a:p>
          <a:p>
            <a:pPr marL="91440" lvl="0" indent="-117475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Char char=" "/>
            </a:pPr>
            <a:r>
              <a:rPr lang="cs-CZ" sz="1850"/>
              <a:t>                  </a:t>
            </a:r>
            <a:r>
              <a:rPr lang="cs-CZ" sz="1850" b="1"/>
              <a:t> </a:t>
            </a:r>
            <a:r>
              <a:rPr lang="cs-CZ" sz="2220" b="1"/>
              <a:t>Objemem vynaloženého času (</a:t>
            </a:r>
            <a:r>
              <a:rPr lang="cs-CZ" sz="2220"/>
              <a:t> v hodinách, ve dnech, v            			            normohodinách)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r>
              <a:rPr lang="cs-CZ" sz="1850"/>
              <a:t>                   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r>
              <a:rPr lang="cs-CZ" sz="1850"/>
              <a:t>                       </a:t>
            </a:r>
            <a:r>
              <a:rPr lang="cs-CZ" sz="2405" b="1"/>
              <a:t>Pracovní náklady (</a:t>
            </a:r>
            <a:r>
              <a:rPr lang="cs-CZ" sz="2405"/>
              <a:t>mzdové náklady + ostatní osobní náklady )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endParaRPr sz="1850"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r>
              <a:rPr lang="cs-CZ" sz="1850"/>
              <a:t> </a:t>
            </a:r>
            <a:endParaRPr/>
          </a:p>
        </p:txBody>
      </p:sp>
      <p:cxnSp>
        <p:nvCxnSpPr>
          <p:cNvPr id="134" name="Google Shape;134;p18"/>
          <p:cNvCxnSpPr/>
          <p:nvPr/>
        </p:nvCxnSpPr>
        <p:spPr>
          <a:xfrm rot="10800000" flipH="1">
            <a:off x="498541" y="2547269"/>
            <a:ext cx="1053300" cy="12039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5" name="Google Shape;135;p18"/>
          <p:cNvCxnSpPr/>
          <p:nvPr/>
        </p:nvCxnSpPr>
        <p:spPr>
          <a:xfrm>
            <a:off x="498591" y="4088864"/>
            <a:ext cx="12270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6" name="Google Shape;136;p18"/>
          <p:cNvCxnSpPr/>
          <p:nvPr/>
        </p:nvCxnSpPr>
        <p:spPr>
          <a:xfrm>
            <a:off x="498591" y="4561107"/>
            <a:ext cx="1227000" cy="6249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Výpočet produktivity práce</a:t>
            </a:r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787744" cy="4351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620"/>
            </a:stretch>
          </a:blip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 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Faktory ovlivňující produktivitu práce</a:t>
            </a:r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Kvalifikovanost pracovníků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Organizace řízení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Přírodní a klimatické podmínky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Motivace pracovníků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Technologie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WAU, AWU, FWU</a:t>
            </a:r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1905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000"/>
              <a:buChar char=" "/>
            </a:pPr>
            <a:r>
              <a:rPr lang="cs-CZ" sz="3000"/>
              <a:t>WAU </a:t>
            </a:r>
            <a:r>
              <a:rPr lang="cs-CZ" sz="1250"/>
              <a:t>= Work Annual Unit = </a:t>
            </a:r>
            <a:r>
              <a:rPr lang="cs-CZ" sz="1250" b="1" i="1"/>
              <a:t>roční pracovní jednotka </a:t>
            </a:r>
            <a:r>
              <a:rPr lang="cs-CZ" sz="1250"/>
              <a:t>– </a:t>
            </a:r>
            <a:r>
              <a:rPr lang="cs-CZ" sz="1250">
                <a:latin typeface="Tahoma"/>
                <a:ea typeface="Tahoma"/>
                <a:cs typeface="Tahoma"/>
                <a:sym typeface="Tahoma"/>
              </a:rPr>
              <a:t>přepočítává všechny pracovníky (trvale činné, sezónní, pomáhající) na srovnatelnou úroveň normativního pracovníka vzhledem k počtu odpracovaných hodin/dní</a:t>
            </a:r>
            <a:endParaRPr sz="1250"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250"/>
              <a:buNone/>
            </a:pPr>
            <a:endParaRPr sz="1250"/>
          </a:p>
          <a:p>
            <a:pPr marL="91440" lvl="0" indent="-19050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3000"/>
              <a:buChar char=" "/>
            </a:pPr>
            <a:r>
              <a:rPr lang="cs-CZ" sz="3000"/>
              <a:t>AWU</a:t>
            </a:r>
            <a:r>
              <a:rPr lang="cs-CZ" sz="1250"/>
              <a:t> = Agricultural Working Unit = </a:t>
            </a:r>
            <a:r>
              <a:rPr lang="cs-CZ" sz="1250" b="1" i="1"/>
              <a:t>přepočítaný pracovník podle metodiky FADN </a:t>
            </a:r>
            <a:r>
              <a:rPr lang="cs-CZ" sz="1250"/>
              <a:t>- 1 AWU        							   odpovídá cca 1800 h práce / rok </a:t>
            </a:r>
            <a:endParaRPr/>
          </a:p>
          <a:p>
            <a:pPr marL="91440" lvl="0" indent="-12064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250"/>
              <a:buNone/>
            </a:pPr>
            <a:endParaRPr sz="1250"/>
          </a:p>
          <a:p>
            <a:pPr marL="91440" lvl="0" indent="-19050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3000"/>
              <a:buChar char=" "/>
            </a:pPr>
            <a:r>
              <a:rPr lang="cs-CZ" sz="3000"/>
              <a:t>FWU</a:t>
            </a:r>
            <a:r>
              <a:rPr lang="cs-CZ" sz="3375" b="1"/>
              <a:t> </a:t>
            </a:r>
            <a:r>
              <a:rPr lang="cs-CZ" sz="1250" b="1"/>
              <a:t>= </a:t>
            </a:r>
            <a:r>
              <a:rPr lang="cs-CZ" sz="1250"/>
              <a:t>Family Work Unit = </a:t>
            </a:r>
            <a:r>
              <a:rPr lang="cs-CZ" sz="1250" b="1" i="1"/>
              <a:t>roční pracovní jednotka nenámezdní (rodinné) pracovní činnosti 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250"/>
              <a:buNone/>
            </a:pPr>
            <a:endParaRPr sz="1250"/>
          </a:p>
          <a:p>
            <a:pPr marL="9144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250"/>
              <a:buChar char=" "/>
            </a:pPr>
            <a:r>
              <a:rPr lang="cs-CZ" sz="1250"/>
              <a:t>aby bylo možné počítat s prací na částečný úvazek a sezónními pracemi, měří se práce v zemědělství a její změny v ročních pracovních jednotkách (AWU), 1 AWU odpovídá pracovnímu výkonu měřenému v pracovní době jednoho pracovníka, který je celoročně na plný úvazek zaměstnán v zemědělství v konkrétní zemědělské jednotce (podniku)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250"/>
              <a:buNone/>
            </a:pPr>
            <a:endParaRPr sz="1250"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250"/>
              <a:buNone/>
            </a:pPr>
            <a:r>
              <a:rPr lang="cs-CZ" sz="1250"/>
              <a:t>Rozlišuje se mezi AWU neplacených (FWU) a AWU placených pracovních sil, které tvoří dohromady celkový počet AWU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Application>Microsoft Office PowerPoint</Application>
  <PresentationFormat>Vlastní</PresentationFormat>
  <Paragraphs>162</Paragraphs>
  <Slides>20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Tahoma</vt:lpstr>
      <vt:lpstr>Trebuchet MS</vt:lpstr>
      <vt:lpstr>Noto Sans Symbols</vt:lpstr>
      <vt:lpstr>Retrospektiva</vt:lpstr>
      <vt:lpstr>Produktivita práce a rentabilita</vt:lpstr>
      <vt:lpstr>Produktivita</vt:lpstr>
      <vt:lpstr>Typy produktivity</vt:lpstr>
      <vt:lpstr>Výpočet produktivity</vt:lpstr>
      <vt:lpstr>Produktivita práce</vt:lpstr>
      <vt:lpstr>Vyjádření faktoru práce</vt:lpstr>
      <vt:lpstr>Výpočet produktivity práce</vt:lpstr>
      <vt:lpstr>Faktory ovlivňující produktivitu práce</vt:lpstr>
      <vt:lpstr>WAU, AWU, FWU</vt:lpstr>
      <vt:lpstr>Zvyšování produktivity práce</vt:lpstr>
      <vt:lpstr>Graf</vt:lpstr>
      <vt:lpstr>Graf</vt:lpstr>
      <vt:lpstr>Příklad</vt:lpstr>
      <vt:lpstr>Rentabilita</vt:lpstr>
      <vt:lpstr>Faktory ovlivňující rentabilitu</vt:lpstr>
      <vt:lpstr>Způsoby měření rentability</vt:lpstr>
      <vt:lpstr>Ukazatele rentability</vt:lpstr>
      <vt:lpstr>Snímek 18</vt:lpstr>
      <vt:lpstr>Příklady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Produktivita práce a rentabilita</dc:title>
  <cp:lastModifiedBy>Viktor NESTRAŠIL</cp:lastModifiedBy>
  <cp:revision>1</cp:revision>
  <dcterms:modified xsi:type="dcterms:W3CDTF">2019-01-21T13:04:16Z</dcterms:modified>
</cp:coreProperties>
</file>