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92fe5037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92fe5037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92fe5037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92fe5037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92fe5037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92fe5037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92fe5037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92fe5037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92fe5037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92fe5037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592fe5037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592fe5037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592fe5037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592fe5037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92fe5037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92fe503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92fe503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92fe503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92fe5037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92fe5037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92fe5037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92fe5037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92fe503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92fe503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92fe5037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92fe5037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2914648"/>
            <a:ext cx="9144000" cy="2229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0" y="2914649"/>
            <a:ext cx="914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61831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685800" y="2964778"/>
            <a:ext cx="7772400" cy="9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"/>
            <a:ext cx="9144000" cy="112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" name="Google Shape;17;p3"/>
          <p:cNvCxnSpPr/>
          <p:nvPr/>
        </p:nvCxnSpPr>
        <p:spPr>
          <a:xfrm>
            <a:off x="0" y="1127679"/>
            <a:ext cx="914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>
                <a:highlight>
                  <a:srgbClr val="FFFFFF"/>
                </a:highlight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0" y="1"/>
            <a:ext cx="9144000" cy="112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0" y="1127679"/>
            <a:ext cx="914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>
            <a:off x="0" y="1"/>
            <a:ext cx="9144000" cy="112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0" y="1127679"/>
            <a:ext cx="914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" name="Google Shape;31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0" y="4225082"/>
            <a:ext cx="9144000" cy="91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" name="Google Shape;35;p6"/>
          <p:cNvCxnSpPr/>
          <p:nvPr/>
        </p:nvCxnSpPr>
        <p:spPr>
          <a:xfrm>
            <a:off x="0" y="4225082"/>
            <a:ext cx="914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khaki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Trebuchet MS"/>
              <a:buChar char="●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Char char="○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Char char="■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Char char="●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Char char="○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Char char="■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Char char="●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Char char="○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Char char="■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1" Type="http://schemas.openxmlformats.org/officeDocument/2006/relationships/hyperlink" Target="http://cs.wikipedia.org/wiki/Sametov%C3%A1_revoluce#cite_note-rozhovor-9" TargetMode="External"/><Relationship Id="rId10" Type="http://schemas.openxmlformats.org/officeDocument/2006/relationships/hyperlink" Target="http://cs.wikipedia.org/wiki/Milan_K%C5%88a%C5%BEko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cs.wikipedia.org/wiki/%C4%8Cinohern%C3%AD_klub" TargetMode="External"/><Relationship Id="rId4" Type="http://schemas.openxmlformats.org/officeDocument/2006/relationships/hyperlink" Target="http://cs.wikipedia.org/wiki/Ob%C4%8Dansk%C3%A9_f%C3%B3rum" TargetMode="External"/><Relationship Id="rId9" Type="http://schemas.openxmlformats.org/officeDocument/2006/relationships/hyperlink" Target="http://cs.wikipedia.org/wiki/Verejnos%C5%A5_proti_n%C3%A1siliu" TargetMode="External"/><Relationship Id="rId5" Type="http://schemas.openxmlformats.org/officeDocument/2006/relationships/hyperlink" Target="http://cs.wikipedia.org/wiki/Ladislav_Adamec" TargetMode="External"/><Relationship Id="rId6" Type="http://schemas.openxmlformats.org/officeDocument/2006/relationships/hyperlink" Target="http://cs.wikipedia.org/wiki/Sametov%C3%A1_revoluce#cite_note-19totalita-33" TargetMode="External"/><Relationship Id="rId7" Type="http://schemas.openxmlformats.org/officeDocument/2006/relationships/hyperlink" Target="http://cs.wikipedia.org/wiki/Korupce" TargetMode="External"/><Relationship Id="rId8" Type="http://schemas.openxmlformats.org/officeDocument/2006/relationships/hyperlink" Target="http://cs.wikipedia.org/wiki/Gener%C3%A1ln%C3%AD_st%C3%A1vka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youtu.be/cC8uivO0f_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cs.wikipedia.org/wiki/%C4%8Ceskoslovensk%C3%A1_socialistick%C3%A1_republika" TargetMode="External"/><Relationship Id="rId4" Type="http://schemas.openxmlformats.org/officeDocument/2006/relationships/hyperlink" Target="http://cs.wikipedia.org/wiki/Komunistick%C3%BD_re%C5%BEim_v_%C4%8Ceskoslovensku" TargetMode="External"/><Relationship Id="rId5" Type="http://schemas.openxmlformats.org/officeDocument/2006/relationships/hyperlink" Target="http://cs.wikipedia.org/wiki/Demokracie" TargetMode="External"/><Relationship Id="rId6" Type="http://schemas.openxmlformats.org/officeDocument/2006/relationships/hyperlink" Target="http://cs.wikipedia.org/wiki/V%C3%BDchodn%C3%AD_blok" TargetMode="External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hyperlink" Target="http://cs.wikipedia.org/wiki/Ma%C4%8Farsko" TargetMode="External"/><Relationship Id="rId10" Type="http://schemas.openxmlformats.org/officeDocument/2006/relationships/hyperlink" Target="http://cs.wikipedia.org/wiki/Demokracie" TargetMode="External"/><Relationship Id="rId13" Type="http://schemas.openxmlformats.org/officeDocument/2006/relationships/hyperlink" Target="http://cs.wikipedia.org/wiki/%C4%8Ceskoslovensko" TargetMode="External"/><Relationship Id="rId12" Type="http://schemas.openxmlformats.org/officeDocument/2006/relationships/hyperlink" Target="http://cs.wikipedia.org/wiki/Polsko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cs.wikipedia.org/wiki/N%C4%9Bmeck%C3%A1_demokratick%C3%A1_republika" TargetMode="External"/><Relationship Id="rId4" Type="http://schemas.openxmlformats.org/officeDocument/2006/relationships/hyperlink" Target="http://cs.wikipedia.org/wiki/%C4%8Ceskoslovensko" TargetMode="External"/><Relationship Id="rId9" Type="http://schemas.openxmlformats.org/officeDocument/2006/relationships/hyperlink" Target="http://cs.wikipedia.org/wiki/Re%C5%BEim" TargetMode="External"/><Relationship Id="rId15" Type="http://schemas.openxmlformats.org/officeDocument/2006/relationships/hyperlink" Target="http://cs.wikipedia.org/wiki/9._listopad" TargetMode="External"/><Relationship Id="rId14" Type="http://schemas.openxmlformats.org/officeDocument/2006/relationships/hyperlink" Target="http://cs.wikipedia.org/wiki/N%C4%9Bmeck%C3%A1_demokratick%C3%A1_republika" TargetMode="External"/><Relationship Id="rId17" Type="http://schemas.openxmlformats.org/officeDocument/2006/relationships/hyperlink" Target="http://cs.wikipedia.org/wiki/17._listopad" TargetMode="External"/><Relationship Id="rId16" Type="http://schemas.openxmlformats.org/officeDocument/2006/relationships/hyperlink" Target="http://cs.wikipedia.org/wiki/Berl%C3%ADnsk%C3%A1_ze%C4%8F" TargetMode="External"/><Relationship Id="rId5" Type="http://schemas.openxmlformats.org/officeDocument/2006/relationships/hyperlink" Target="http://cs.wikipedia.org/wiki/Revoluce" TargetMode="External"/><Relationship Id="rId19" Type="http://schemas.openxmlformats.org/officeDocument/2006/relationships/hyperlink" Target="http://cs.wikipedia.org/wiki/Sametov%C3%A1_revoluce" TargetMode="External"/><Relationship Id="rId6" Type="http://schemas.openxmlformats.org/officeDocument/2006/relationships/hyperlink" Target="http://cs.wikipedia.org/wiki/1989" TargetMode="External"/><Relationship Id="rId18" Type="http://schemas.openxmlformats.org/officeDocument/2006/relationships/hyperlink" Target="http://cs.wikipedia.org/wiki/Demonstrace_(protest)" TargetMode="External"/><Relationship Id="rId7" Type="http://schemas.openxmlformats.org/officeDocument/2006/relationships/hyperlink" Target="http://cs.wikipedia.org/wiki/Komunismus" TargetMode="External"/><Relationship Id="rId8" Type="http://schemas.openxmlformats.org/officeDocument/2006/relationships/hyperlink" Target="http://cs.wikipedia.org/wiki/Totalitarismus" TargetMode="External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hyperlink" Target="http://cs.wikipedia.org/wiki/Sametov%C3%A1_revoluce#cite_note-17albertov-26" TargetMode="External"/><Relationship Id="rId10" Type="http://schemas.openxmlformats.org/officeDocument/2006/relationships/hyperlink" Target="http://cs.wikipedia.org/wiki/Sametov%C3%A1_revoluce#cite_note-17albertov-26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s.wikipedia.org/wiki/17._listopad" TargetMode="External"/><Relationship Id="rId4" Type="http://schemas.openxmlformats.org/officeDocument/2006/relationships/hyperlink" Target="http://cs.wikipedia.org/wiki/Albertov" TargetMode="External"/><Relationship Id="rId9" Type="http://schemas.openxmlformats.org/officeDocument/2006/relationships/hyperlink" Target="http://cs.wikipedia.org/wiki/Karel_Hynek_M%C3%A1cha" TargetMode="External"/><Relationship Id="rId5" Type="http://schemas.openxmlformats.org/officeDocument/2006/relationships/hyperlink" Target="http://cs.wikipedia.org/wiki/Albertov" TargetMode="External"/><Relationship Id="rId6" Type="http://schemas.openxmlformats.org/officeDocument/2006/relationships/hyperlink" Target="http://cs.wikipedia.org/wiki/Gaudeamus_igitur" TargetMode="External"/><Relationship Id="rId7" Type="http://schemas.openxmlformats.org/officeDocument/2006/relationships/hyperlink" Target="http://cs.wikipedia.org/w/index.php?title=Martin_Kl%C3%ADma&amp;action=edit&amp;redlink=1" TargetMode="External"/><Relationship Id="rId8" Type="http://schemas.openxmlformats.org/officeDocument/2006/relationships/hyperlink" Target="http://cs.wikipedia.org/wiki/Vy%C5%A1ehrad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totalita.cz/vysvetlivky/o_krylk.php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89.usd.cas.cz/cs/ovj2/794-volba-prezidenta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ctrTitle"/>
          </p:nvPr>
        </p:nvSpPr>
        <p:spPr>
          <a:xfrm>
            <a:off x="685800" y="161831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Sametová revoluce</a:t>
            </a:r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685800" y="2964778"/>
            <a:ext cx="7772400" cy="9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17.listopadu-29.prosince r.1989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fade thruBlk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459904-img-vaclav-havel-podpis-prezident.jpg" id="97" name="Google Shape;9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988" y="273975"/>
            <a:ext cx="7724025" cy="479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500">
        <p:fade thruBlk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1.občanské volby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272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 reakci na odpor, který ve společnosti vyvolal brutální zásah policejních jednotek se na popud Václava Havla sešli v pražském </a:t>
            </a:r>
            <a:r>
              <a:rPr lang="cs" sz="1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Činoherním klubu</a:t>
            </a: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představitelé různých skupin opozice, aby se dohodli na společném postupu. Ve večerních hodinách byla založena společná platforma, která dostala název </a:t>
            </a:r>
            <a:r>
              <a:rPr lang="cs" sz="1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Občanské fórum</a:t>
            </a: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Vedle toho v noci z 18. na 19. listopadu jednali zástupci iniciativy Most s premiérem </a:t>
            </a:r>
            <a:r>
              <a:rPr lang="cs" sz="1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Ladislavem Adamcem</a:t>
            </a: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aseline="30000" sz="1400">
              <a:solidFill>
                <a:srgbClr val="000000"/>
              </a:solidFill>
              <a:uFill>
                <a:noFill/>
              </a:uFill>
              <a:latin typeface="Arial"/>
              <a:ea typeface="Arial"/>
              <a:cs typeface="Arial"/>
              <a:sym typeface="Arial"/>
              <a:hlinkClick r:id="rId6"/>
            </a:endParaRPr>
          </a:p>
          <a:p>
            <a:pPr indent="0" lvl="0" marL="0" rtl="0" algn="l">
              <a:lnSpc>
                <a:spcPct val="15272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Občanské fórum vyjádřilo nespokojenost s vládnoucími strukturami státu, požadovalo odstoupení </a:t>
            </a:r>
            <a:r>
              <a:rPr lang="cs" sz="1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7"/>
              </a:rPr>
              <a:t>zkorumpovaných</a:t>
            </a: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politiků a propuštění politických vězňů. Současně vyjádřilo podporu plánované </a:t>
            </a:r>
            <a:r>
              <a:rPr lang="cs" sz="1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8"/>
              </a:rPr>
              <a:t>generální stávce</a:t>
            </a: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která měla proběhnout  27. listopadu. Na Slovensku v Bratislavě vznikla téhož dne </a:t>
            </a:r>
            <a:r>
              <a:rPr lang="cs" sz="1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9"/>
              </a:rPr>
              <a:t>Verejnosť proti násiliu</a:t>
            </a: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 čele s </a:t>
            </a:r>
            <a:r>
              <a:rPr lang="cs" sz="1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0"/>
              </a:rPr>
              <a:t>Milanem Kňažkem</a:t>
            </a:r>
            <a:r>
              <a:rPr lang="c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která se později nezapojovala do procesu přebírání státní moci jako Občanské fórum, čímž se dostala částečně do pozadí během revoluce.</a:t>
            </a:r>
            <a:endParaRPr baseline="30000" sz="1400">
              <a:solidFill>
                <a:srgbClr val="000000"/>
              </a:solidFill>
              <a:uFill>
                <a:noFill/>
              </a:uFill>
              <a:latin typeface="Arial"/>
              <a:ea typeface="Arial"/>
              <a:cs typeface="Arial"/>
              <a:sym typeface="Arial"/>
              <a:hlinkClick r:id="rId11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14:prism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Jan Potměšil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457200" y="1200150"/>
            <a:ext cx="8229600" cy="38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16212D"/>
                </a:solidFill>
                <a:highlight>
                  <a:srgbClr val="E9EFF4"/>
                </a:highlight>
                <a:latin typeface="Arial"/>
                <a:ea typeface="Arial"/>
                <a:cs typeface="Arial"/>
                <a:sym typeface="Arial"/>
              </a:rPr>
              <a:t>Na revoluční rok 1989 určitě nikdy nezapomene .Třiadvacetiletý úspěšný kluk tehdy navždy skončil na invalidním vozíku. Když přišla revoluce, byli to právě pražští herci, kteří jezdili do ostatních měst informovat o situaci v Praze. A Jan Potměšil byl mezi nimi. „Jel jsem tehdy s Janem Kačerem do Ostravy. Byl to pořad, kde vystupoval i Karel Kryl a točila ho televize,“ vzpomíná po dvaceti letech Honza. Jen co pořad skončil, řidič oba herce vezl domů do Prahy.„Kačer seděl vedle řidiče, já byl vzadu. Byl jsem hodně unavený a spal jsem,“ popisuje Jan situaci, která se mu v noci z 8. na 9. prosince 1989 stala osudnou. „Nic si od té doby nepamatuji. Probudil jsem se až v únoru v nemocnici na Karláku a zjistil, že se nemohu hýbat,“ vzpomíná.Co se tehdy stalo dodnes přesně nikdo neví. Jan Kačer poklimbával a matně si pouze vzpomíná, že se blížili ku Praze, protože viděl ceduli Říčany. Pak také usnul. „Dodnes je nejasné, proč jsem vypadl z auta. Snad nehodu způsobil mikrospánek řidiče,“ míní Honza.</a:t>
            </a:r>
            <a:endParaRPr sz="1800">
              <a:solidFill>
                <a:srgbClr val="16212D"/>
              </a:solidFill>
              <a:highlight>
                <a:srgbClr val="E9EFF4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16212D"/>
              </a:solidFill>
              <a:highlight>
                <a:srgbClr val="E9EFF4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500">
        <p:fade thruBlk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436764_jan-potmesil.jpg"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9275" y="37350"/>
            <a:ext cx="4046200" cy="506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500">
        <p14:prism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-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https://youtu.be/cC8uivO0f_0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/>
              <a:t>                                       Babečková Veronika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je to “Sametová revoluce” ?</a:t>
            </a:r>
            <a:endParaRPr/>
          </a:p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457200" y="1200150"/>
            <a:ext cx="8229600" cy="38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-je označení období revolučních změn v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Československu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,které vedly k pádu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komunistického režimu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přeměně politického zřízení na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demokratické princip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y, k urychlení změn přispěl rozpad bývalého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6"/>
              </a:rPr>
              <a:t>Východního bloku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narůstající nespokojenost obyvatelstva s ekonomickou a politickou situací v zemi.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24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Listopad 1989</a:t>
            </a:r>
            <a:endParaRPr/>
          </a:p>
        </p:txBody>
      </p:sp>
      <p:sp>
        <p:nvSpPr>
          <p:cNvPr id="57" name="Google Shape;57;p1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272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 v myslích více než 30 mil. obyvatel tehdy existujících států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NDR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Československa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zapsán jako období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revolučních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změn.V tomto měsíci roku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6"/>
              </a:rPr>
              <a:t>1989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 podstatné části střední Evropy vyvrcholil proces rozpadu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7"/>
              </a:rPr>
              <a:t>komunismu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272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Změny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8"/>
              </a:rPr>
              <a:t>totalitních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9"/>
              </a:rPr>
              <a:t>režimů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 počátkům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0"/>
              </a:rPr>
              <a:t>demokracie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tehdy již proběhlé v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1"/>
              </a:rPr>
              <a:t>Maďarsku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2"/>
              </a:rPr>
              <a:t>Polsku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zasáhly také tehdejší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3"/>
              </a:rPr>
              <a:t>Československo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4"/>
              </a:rPr>
              <a:t>NDR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(východní Německo). Dne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5"/>
              </a:rPr>
              <a:t>9. listopadu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padla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6"/>
              </a:rPr>
              <a:t>berlínská zeď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V Praze byla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7"/>
              </a:rPr>
              <a:t>17. listopadu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v den 50. výročí událostí listopadu 1939, policií brutálně zastavena studentská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8"/>
              </a:rPr>
              <a:t>demonstrace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tím byl započat proces označovaný jako „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19"/>
              </a:rPr>
              <a:t>sametová revoluce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“.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14:flip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57200" y="205976"/>
            <a:ext cx="8229600" cy="51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17.listopadu</a:t>
            </a:r>
            <a:endParaRPr/>
          </a:p>
        </p:txBody>
      </p:sp>
      <p:sp>
        <p:nvSpPr>
          <p:cNvPr id="63" name="Google Shape;63;p11"/>
          <p:cNvSpPr txBox="1"/>
          <p:nvPr>
            <p:ph idx="1" type="body"/>
          </p:nvPr>
        </p:nvSpPr>
        <p:spPr>
          <a:xfrm>
            <a:off x="457200" y="834425"/>
            <a:ext cx="8229600" cy="43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2727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 pátek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17.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11. se na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Albertově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sešli studenti pražských vysokých škol.V 15:40 se na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Albertově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nacházelo přibližně 600 lidí, ale jejich počet poměrně rychle narůstal nově příchozími. Manifestace začala v 16:00 zpěvem písně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6"/>
              </a:rPr>
              <a:t>Gaudeamus igitur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projevem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7"/>
              </a:rPr>
              <a:t>Martina Klímy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 uskupení </a:t>
            </a:r>
            <a:r>
              <a:rPr i="1"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Nezávislých studentů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V 16:40 byla tato část manifestace ukončena a pořadatelé vyzvali k pochodu na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8"/>
              </a:rPr>
              <a:t>Vyšehrad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ke hrobu </a:t>
            </a:r>
            <a:r>
              <a:rPr lang="cs" sz="18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9"/>
              </a:rPr>
              <a:t>Karla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H. Máchy.Část lidí chtěla ale směřovat na Václavské náměstí, kam měli původně demonstrující dojít, jak hlásal leták vytištěný k manifestaci.Na Vyšehrad postupně dorazil dav přibližně 10 000 lidí, kteří zcela zaplnili prostranství před kostelem. V 18:15 byla demonstrace oficiálně ukončena.</a:t>
            </a:r>
            <a:endParaRPr baseline="30000" sz="1800">
              <a:solidFill>
                <a:srgbClr val="000000"/>
              </a:solidFill>
              <a:uFill>
                <a:noFill/>
              </a:uFill>
              <a:latin typeface="Arial"/>
              <a:ea typeface="Arial"/>
              <a:cs typeface="Arial"/>
              <a:sym typeface="Arial"/>
              <a:hlinkClick r:id="rId10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aseline="30000" sz="1100">
              <a:solidFill>
                <a:srgbClr val="0B0080"/>
              </a:solidFill>
              <a:uFill>
                <a:noFill/>
              </a:uFill>
              <a:latin typeface="Arial"/>
              <a:ea typeface="Arial"/>
              <a:cs typeface="Arial"/>
              <a:sym typeface="Arial"/>
              <a:hlinkClick r:id="rId11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14:prism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20px-Albertov_deska_(01).jpg" id="68" name="Google Shape;68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4650" y="1120875"/>
            <a:ext cx="6304150" cy="402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4.prosince</a:t>
            </a:r>
            <a:endParaRPr/>
          </a:p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 půlnoci 4.12. mohli občané ČSSR vycestovat do Rakouska bez výjezdních doložek, celních prohlášení, devizových příslibů a víz. (týkalo se pouze Rakouska)</a:t>
            </a:r>
            <a:endParaRPr b="1"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 Václavském náměstí v Praze se sešly desetitisíce lidí, aby demonstrovaly proti složení nové vlády. Kritizováno bylo především zastoupení ministrů za KSČ, které neodpovídalo současné situaci. Na závěr demonstrace zazpíval hymnu Karel Gott společně s </a:t>
            </a:r>
            <a:r>
              <a:rPr lang="cs" sz="2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Karlem Krylem</a:t>
            </a:r>
            <a:r>
              <a:rPr lang="c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5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Václavské náměstí</a:t>
            </a:r>
            <a:endParaRPr/>
          </a:p>
        </p:txBody>
      </p:sp>
      <p:pic>
        <p:nvPicPr>
          <p:cNvPr descr="800px-Praha_1989,_Václavské_náměstí,_dav.jpg"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1075" y="1166663"/>
            <a:ext cx="6535800" cy="389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1.prezidentské volby</a:t>
            </a:r>
            <a:endParaRPr/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240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Komunisická strana Československa navrhla v roce 1989 přímou volbu prezidenta,a snažila se protlačit svého kandidáta Ladislava Adamce a zabránit zvolení Václava Havla. </a:t>
            </a:r>
            <a:r>
              <a:rPr lang="c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Spekulovalo se také o možné kandidatuře vůdce Pražského jara v roce 1968 Alexandra Dubčeka, ale několik málo jeho vystoupení na tribunách demonstrací v listopadu 1989 ukázalo, že jde o politika ze staré komunistické školy, který mluví prkenně a nudně, jak byl v minulosti zvyklý.</a:t>
            </a:r>
            <a:endParaRPr sz="2400">
              <a:solidFill>
                <a:srgbClr val="25252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500">
        <p:pus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57200" y="1200150"/>
            <a:ext cx="8229600" cy="39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Když už bylo o způsobu volby rozhodnuto, bylo ještě nutné, zajistit pro Václava Havla dostatek hlasů. Této akce se ujal první porevoluční premiér Marián Čalfa. Šlo o komunistu, který přeběhl "na druhý břeh" a s Václavem Havlem uzavřel dohodu - my, komunisté, vám předáme moc a vy nás za naše předchozí činy nebudete nijak trestat.Protože si ale Čalfa nebyl jistý, že jeho spolustraníci Václava Havla skutečně v tajné volbě zvolí, navrhnul, aby se hlasovalo veřejně, zdvižením ruky. Všichni přítomní poslanci Sněmovny lidu i obou komor Sněmovny národů poslušně vykonali, co Čalfa ve svém návrhu předložil. Předseda Federálního shromáždění Alexander Dubček tak mohl konstatovat: "Vzhledem k souhlasnému usnesení obou dvou sněmoven konstatuji, že pan Václav Havel byl zvolen za prezidenta Československé socialistické republiky." (</a:t>
            </a:r>
            <a:r>
              <a:rPr lang="c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http://www.89.usd.cas.cz/cs/ovj2/794-volba-prezidenta.html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)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500">
        <p14:flip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haki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