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1" r:id="rId8"/>
    <p:sldId id="264" r:id="rId9"/>
    <p:sldId id="265" r:id="rId10"/>
    <p:sldId id="266" r:id="rId11"/>
    <p:sldId id="268" r:id="rId12"/>
    <p:sldId id="270" r:id="rId13"/>
    <p:sldId id="280" r:id="rId14"/>
    <p:sldId id="274" r:id="rId15"/>
    <p:sldId id="275" r:id="rId16"/>
    <p:sldId id="276" r:id="rId17"/>
    <p:sldId id="267" r:id="rId18"/>
    <p:sldId id="287" r:id="rId19"/>
    <p:sldId id="277" r:id="rId20"/>
    <p:sldId id="281" r:id="rId21"/>
    <p:sldId id="282" r:id="rId22"/>
    <p:sldId id="285" r:id="rId23"/>
    <p:sldId id="283" r:id="rId24"/>
    <p:sldId id="278" r:id="rId25"/>
    <p:sldId id="279" r:id="rId26"/>
    <p:sldId id="271" r:id="rId27"/>
    <p:sldId id="272" r:id="rId28"/>
    <p:sldId id="273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8" autoAdjust="0"/>
    <p:restoredTop sz="86387" autoAdjust="0"/>
  </p:normalViewPr>
  <p:slideViewPr>
    <p:cSldViewPr>
      <p:cViewPr varScale="1">
        <p:scale>
          <a:sx n="73" d="100"/>
          <a:sy n="73" d="100"/>
        </p:scale>
        <p:origin x="-130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9D9F-DD0B-4FA6-A8CE-4719B75FA0E1}" type="datetimeFigureOut">
              <a:rPr lang="cs-CZ" smtClean="0"/>
              <a:pPr/>
              <a:t>24.12.2018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4BDF4F-E9FF-446A-ABC1-1FE63CBB942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9D9F-DD0B-4FA6-A8CE-4719B75FA0E1}" type="datetimeFigureOut">
              <a:rPr lang="cs-CZ" smtClean="0"/>
              <a:pPr/>
              <a:t>24.12.2018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DF4F-E9FF-446A-ABC1-1FE63CBB942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9D9F-DD0B-4FA6-A8CE-4719B75FA0E1}" type="datetimeFigureOut">
              <a:rPr lang="cs-CZ" smtClean="0"/>
              <a:pPr/>
              <a:t>24.12.2018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DF4F-E9FF-446A-ABC1-1FE63CBB942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9D9F-DD0B-4FA6-A8CE-4719B75FA0E1}" type="datetimeFigureOut">
              <a:rPr lang="cs-CZ" smtClean="0"/>
              <a:pPr/>
              <a:t>24.12.2018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DF4F-E9FF-446A-ABC1-1FE63CBB942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9D9F-DD0B-4FA6-A8CE-4719B75FA0E1}" type="datetimeFigureOut">
              <a:rPr lang="cs-CZ" smtClean="0"/>
              <a:pPr/>
              <a:t>24.12.2018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DF4F-E9FF-446A-ABC1-1FE63CBB942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9D9F-DD0B-4FA6-A8CE-4719B75FA0E1}" type="datetimeFigureOut">
              <a:rPr lang="cs-CZ" smtClean="0"/>
              <a:pPr/>
              <a:t>24.12.2018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DF4F-E9FF-446A-ABC1-1FE63CBB942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9D9F-DD0B-4FA6-A8CE-4719B75FA0E1}" type="datetimeFigureOut">
              <a:rPr lang="cs-CZ" smtClean="0"/>
              <a:pPr/>
              <a:t>24.12.2018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DF4F-E9FF-446A-ABC1-1FE63CBB942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9D9F-DD0B-4FA6-A8CE-4719B75FA0E1}" type="datetimeFigureOut">
              <a:rPr lang="cs-CZ" smtClean="0"/>
              <a:pPr/>
              <a:t>24.12.2018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DF4F-E9FF-446A-ABC1-1FE63CBB942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9D9F-DD0B-4FA6-A8CE-4719B75FA0E1}" type="datetimeFigureOut">
              <a:rPr lang="cs-CZ" smtClean="0"/>
              <a:pPr/>
              <a:t>24.12.2018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DF4F-E9FF-446A-ABC1-1FE63CBB942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9D9F-DD0B-4FA6-A8CE-4719B75FA0E1}" type="datetimeFigureOut">
              <a:rPr lang="cs-CZ" smtClean="0"/>
              <a:pPr/>
              <a:t>24.12.2018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DF4F-E9FF-446A-ABC1-1FE63CBB942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9D9F-DD0B-4FA6-A8CE-4719B75FA0E1}" type="datetimeFigureOut">
              <a:rPr lang="cs-CZ" smtClean="0"/>
              <a:pPr/>
              <a:t>24.12.2018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DF4F-E9FF-446A-ABC1-1FE63CBB942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5909D9F-DD0B-4FA6-A8CE-4719B75FA0E1}" type="datetimeFigureOut">
              <a:rPr lang="cs-CZ" smtClean="0"/>
              <a:pPr/>
              <a:t>24.12.2018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44BDF4F-E9FF-446A-ABC1-1FE63CBB942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6032" y="116632"/>
            <a:ext cx="7916416" cy="1656184"/>
          </a:xfrm>
        </p:spPr>
        <p:txBody>
          <a:bodyPr>
            <a:normAutofit/>
          </a:bodyPr>
          <a:lstStyle/>
          <a:p>
            <a:r>
              <a:rPr lang="cs-CZ" sz="9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Indie</a:t>
            </a:r>
            <a:endParaRPr lang="cs-CZ" sz="9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7522" y="1772815"/>
            <a:ext cx="6660717" cy="4291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4512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5"/>
          </a:xfrm>
        </p:spPr>
        <p:txBody>
          <a:bodyPr/>
          <a:lstStyle/>
          <a:p>
            <a:r>
              <a:rPr lang="cs-CZ" sz="8000" b="1" dirty="0" smtClean="0">
                <a:solidFill>
                  <a:schemeClr val="bg2">
                    <a:lumMod val="25000"/>
                  </a:schemeClr>
                </a:solidFill>
              </a:rPr>
              <a:t>Obrázky</a:t>
            </a:r>
            <a:endParaRPr lang="cs-CZ" sz="8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22131"/>
            <a:ext cx="843528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Vlajka státu                            Státní znak</a:t>
            </a:r>
          </a:p>
          <a:p>
            <a:pPr marL="0" indent="0">
              <a:buNone/>
            </a:pPr>
            <a:endParaRPr lang="cs-CZ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Měna</a:t>
            </a:r>
          </a:p>
          <a:p>
            <a:pPr marL="0" indent="0">
              <a:buNone/>
            </a:pPr>
            <a:endParaRPr lang="cs-CZ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340768"/>
            <a:ext cx="3744416" cy="25019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484784"/>
            <a:ext cx="2472556" cy="38284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983" y="4836029"/>
            <a:ext cx="44577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290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1177"/>
            <a:ext cx="8291264" cy="763488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Nové Dillí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1" y="692696"/>
            <a:ext cx="4762500" cy="316230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140" y="3144857"/>
            <a:ext cx="5572648" cy="37131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980728"/>
            <a:ext cx="7674471" cy="509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871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0608"/>
            <a:ext cx="8291264" cy="835496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Bombaj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0728"/>
            <a:ext cx="5781328" cy="300629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41683"/>
            <a:ext cx="5880112" cy="351042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800329"/>
            <a:ext cx="3841982" cy="25573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3023023"/>
            <a:ext cx="5786198" cy="384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507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0116"/>
            <a:ext cx="8291264" cy="979512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Město </a:t>
            </a:r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</a:rPr>
              <a:t>Váránsí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8720"/>
            <a:ext cx="6716936" cy="447795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1556792"/>
            <a:ext cx="5953125" cy="44672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2492896"/>
            <a:ext cx="7092280" cy="398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000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5949"/>
            <a:ext cx="8291264" cy="907504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Řeka Ganga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96752"/>
            <a:ext cx="3673545" cy="546477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8841" y="2860108"/>
            <a:ext cx="7073493" cy="39788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5834" y="1052736"/>
            <a:ext cx="62865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252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502"/>
            <a:ext cx="8291264" cy="907504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Hora K2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8720"/>
            <a:ext cx="6084168" cy="4056112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0" y="2286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03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907504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Poušť </a:t>
            </a:r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</a:rPr>
              <a:t>Thár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764704"/>
            <a:ext cx="6228184" cy="4152123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2571750"/>
            <a:ext cx="5715000" cy="4286250"/>
          </a:xfrm>
        </p:spPr>
      </p:pic>
    </p:spTree>
    <p:extLst>
      <p:ext uri="{BB962C8B-B14F-4D97-AF65-F5344CB8AC3E}">
        <p14:creationId xmlns:p14="http://schemas.microsoft.com/office/powerpoint/2010/main" xmlns="" val="183294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033"/>
            <a:ext cx="8219256" cy="1051520"/>
          </a:xfrm>
        </p:spPr>
        <p:txBody>
          <a:bodyPr/>
          <a:lstStyle/>
          <a:p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</a:rPr>
              <a:t>Tádž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</a:rPr>
              <a:t>Mahal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222574"/>
            <a:ext cx="6445791" cy="376004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564904"/>
            <a:ext cx="5652120" cy="40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670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600200"/>
          </a:xfrm>
        </p:spPr>
        <p:txBody>
          <a:bodyPr/>
          <a:lstStyle/>
          <a:p>
            <a:r>
              <a:rPr lang="cs-CZ" dirty="0" smtClean="0">
                <a:effectLst/>
              </a:rPr>
              <a:t/>
            </a:r>
            <a:br>
              <a:rPr lang="cs-CZ" dirty="0" smtClean="0">
                <a:effectLst/>
              </a:rPr>
            </a:br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Hari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Mandir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Sáhib</a:t>
            </a:r>
            <a:b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(Zlatý chrám)</a:t>
            </a:r>
            <a:b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08" y="1556792"/>
            <a:ext cx="3763896" cy="34922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1628800"/>
            <a:ext cx="5101511" cy="33988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3639087"/>
            <a:ext cx="4912885" cy="324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892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Červená pevnost v Novém Dillí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20846"/>
            <a:ext cx="5470375" cy="352839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1572" y="1628800"/>
            <a:ext cx="4286250" cy="2857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01008"/>
            <a:ext cx="5085148" cy="33569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1" y="3215816"/>
            <a:ext cx="4990899" cy="374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615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147248" cy="1079051"/>
          </a:xfrm>
        </p:spPr>
        <p:txBody>
          <a:bodyPr>
            <a:normAutofit/>
          </a:bodyPr>
          <a:lstStyle/>
          <a:p>
            <a:r>
              <a:rPr lang="cs-CZ" sz="8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údaje</a:t>
            </a:r>
            <a:endParaRPr lang="cs-CZ" sz="8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4773367"/>
            <a:ext cx="3275856" cy="208463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68760"/>
            <a:ext cx="8604448" cy="4896544"/>
          </a:xfrm>
        </p:spPr>
        <p:txBody>
          <a:bodyPr>
            <a:normAutofit lnSpcReduction="10000"/>
          </a:bodyPr>
          <a:lstStyle/>
          <a:p>
            <a:r>
              <a:rPr lang="cs-CZ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město: 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Nové Dillí </a:t>
            </a:r>
          </a:p>
          <a:p>
            <a:r>
              <a:rPr lang="cs-CZ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Rozloha: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3 287 590 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km² </a:t>
            </a:r>
            <a:endParaRPr lang="cs-CZ" sz="28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 obyvatel: </a:t>
            </a:r>
            <a:r>
              <a:rPr lang="cs-CZ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1 281 935 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911</a:t>
            </a:r>
          </a:p>
          <a:p>
            <a:r>
              <a:rPr lang="cs-CZ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Jazyk:</a:t>
            </a:r>
            <a:r>
              <a:rPr lang="cs-CZ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angličtina, hindština</a:t>
            </a:r>
          </a:p>
          <a:p>
            <a:r>
              <a:rPr lang="cs-CZ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Náboženství: 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hinduismus</a:t>
            </a:r>
            <a:r>
              <a:rPr lang="cs-CZ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islám, buddhismus, sikhové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cs-CZ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džinismus,</a:t>
            </a:r>
            <a:r>
              <a:rPr lang="cs-CZ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křesťanství</a:t>
            </a:r>
          </a:p>
          <a:p>
            <a:r>
              <a:rPr lang="cs-CZ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</a:t>
            </a:r>
            <a:r>
              <a:rPr lang="cs-CZ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zřízení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federativní parlamentní 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republika</a:t>
            </a:r>
          </a:p>
          <a:p>
            <a:r>
              <a:rPr lang="cs-CZ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Prezident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Rám </a:t>
            </a:r>
            <a:r>
              <a:rPr lang="cs-CZ" sz="28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Náth</a:t>
            </a:r>
            <a:r>
              <a:rPr lang="cs-CZ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Kóvind</a:t>
            </a:r>
            <a:endParaRPr lang="cs-CZ" sz="280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Měna: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indická rupie</a:t>
            </a:r>
            <a:endParaRPr lang="cs-CZ" sz="28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8290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979512"/>
          </a:xfrm>
        </p:spPr>
        <p:txBody>
          <a:bodyPr/>
          <a:lstStyle/>
          <a:p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</a:rPr>
              <a:t>Kutub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</a:rPr>
              <a:t>Minar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14" y="836712"/>
            <a:ext cx="5202979" cy="346018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8885" y="2921456"/>
            <a:ext cx="5868144" cy="39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579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11560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Amber </a:t>
            </a:r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</a:rPr>
              <a:t>Fort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(Jantarová pevnost)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84784"/>
            <a:ext cx="4737723" cy="316835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012" y="1988840"/>
            <a:ext cx="4512501" cy="33843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27500"/>
            <a:ext cx="4998875" cy="33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70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7729"/>
            <a:ext cx="8219256" cy="835496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Indická brána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4704"/>
            <a:ext cx="5436096" cy="353912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3233476"/>
            <a:ext cx="5436096" cy="362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869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0045" y="836712"/>
            <a:ext cx="4963956" cy="388843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979512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Město </a:t>
            </a:r>
            <a:r>
              <a:rPr lang="cs-CZ" b="1" dirty="0" err="1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</a:rPr>
              <a:t>unnar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23" y="3340959"/>
            <a:ext cx="6732240" cy="353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27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2995"/>
            <a:ext cx="8291264" cy="979512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Národní park </a:t>
            </a:r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</a:rPr>
              <a:t>Periyar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0728"/>
            <a:ext cx="5774422" cy="401562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161" y="3914775"/>
            <a:ext cx="6200775" cy="29432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554" y="1628800"/>
            <a:ext cx="5211604" cy="325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648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907504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Pláže v </a:t>
            </a:r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</a:rPr>
              <a:t>Goa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31903"/>
            <a:ext cx="5400675" cy="33718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2367596"/>
            <a:ext cx="6732240" cy="44904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844824"/>
            <a:ext cx="7000943" cy="393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040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907504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Posvátné krávy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03" y="836712"/>
            <a:ext cx="5174928" cy="380902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5678" y="1484784"/>
            <a:ext cx="5603776" cy="42028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468" y="3009975"/>
            <a:ext cx="6850079" cy="38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460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91264" cy="907504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Indické ženy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0728"/>
            <a:ext cx="5343505" cy="333523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908720"/>
            <a:ext cx="3362973" cy="50425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73" y="2548955"/>
            <a:ext cx="4274840" cy="427484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2595611"/>
            <a:ext cx="5796135" cy="42623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623" y="2510283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222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19256" cy="907504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Indické jídlo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764704"/>
            <a:ext cx="5621951" cy="396703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1925" y="1124744"/>
            <a:ext cx="6000750" cy="37052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023" y="2754909"/>
            <a:ext cx="6156176" cy="410309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7065" y="1772816"/>
            <a:ext cx="60960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57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215"/>
            <a:ext cx="9144000" cy="1224136"/>
          </a:xfrm>
        </p:spPr>
        <p:txBody>
          <a:bodyPr/>
          <a:lstStyle/>
          <a:p>
            <a:r>
              <a:rPr lang="cs-CZ" sz="6600" b="1" dirty="0" smtClean="0">
                <a:solidFill>
                  <a:schemeClr val="bg2">
                    <a:lumMod val="25000"/>
                  </a:schemeClr>
                </a:solidFill>
              </a:rPr>
              <a:t>POLOHA A POVRCH</a:t>
            </a:r>
            <a:endParaRPr lang="cs-CZ" sz="6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8517632" cy="501317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Indie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zabírající velkou část indického subkontinentu, se rozkládá na jihu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Asie. Na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severu je od svých sousedů dělena 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Himálajským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pohořím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indický subkontinent, který směrem na jih probíhá do špičky, je obklopen Indickým oceánem: na západě Arabským mořem, na východě Bengálským zálivem. Indií protékají tři velké řeky 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Ganga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 Brahmaputra.</a:t>
            </a: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západě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</a:t>
            </a:r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Indoganžské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nížiny leží stepní a pouštní oblast </a:t>
            </a:r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Thár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vyplněná koryty občasných toků a písečnými přesypy. Na severovýchodě a severu státu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nacházejí mohutné velehorské masivy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Himálaje a </a:t>
            </a:r>
            <a:r>
              <a:rPr lang="cs-CZ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Karákoramu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pokryté horskými 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ledovci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Právě v pohoří </a:t>
            </a:r>
            <a:r>
              <a:rPr lang="cs-CZ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Karákoram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nachází nejvyšší hora Indie a druhá nejvyšší hora světa K2, měřící 8611 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 m. Tyto velehory vznikly tektonickým vyzdvižením povrchu, kdy se podsunula Indická litosférická deska pod Asijskou.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967" y="1988840"/>
            <a:ext cx="6189047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511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3" grpId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195536"/>
          </a:xfrm>
        </p:spPr>
        <p:txBody>
          <a:bodyPr/>
          <a:lstStyle/>
          <a:p>
            <a:r>
              <a:rPr lang="cs-CZ" sz="8000" b="1" dirty="0" smtClean="0">
                <a:solidFill>
                  <a:schemeClr val="bg2">
                    <a:lumMod val="25000"/>
                  </a:schemeClr>
                </a:solidFill>
              </a:rPr>
              <a:t>Zemědělství</a:t>
            </a:r>
            <a:endParaRPr lang="cs-CZ" sz="8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544616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Indie má velké přírodní bohatství. Díky úrodné půdě a příhodnému klimatu má dobré podmínky pro pěstování velkého množství zemědělských plodin, produkce potravin a dalších surovin. Přesto se země potýká se značnou částí obyvatel žijících v chudobě, včetně velkého množství podvyživených dětí. Občasné přírodní katastrofy jako krutá sucha, zemětřesení a 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povodně situaci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dále zhoršují. Mezi hlavní problémy zemědělství patří 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eroze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půdy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rapidní snižování úrovní spodních vod a nadměrné vyčerpávání živin půdy intenzifikovaným zemědělstvím s přílišným používáním chemikálií.</a:t>
            </a:r>
          </a:p>
          <a:p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ejvíce se pěstuje rýže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bavlna, 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juta, čajovník,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moruše, obilniny (hlavně pšenice a proso), subtropické a tropické ovoce (banány, citrusy, mango). Dále se pěstují fazole, ořechy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kaučuk, kávovník,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sezamová semínka a betelové ořechy. </a:t>
            </a:r>
            <a:endParaRPr lang="cs-CZ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Chov zvířat: skot, buvoly, kozy, ovce, ojediněle prasata</a:t>
            </a: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62 % obyvatelstva se živí zemědělstvím. Indická vláda se snaží o rozvoj zaostalých oblastí země tak, že přenáší továrny do méně obydlených oblastí Indie s úmyslem podpořit tam podnikatelskou infrastrukturu a zvýšit počet pracovních míst.</a:t>
            </a:r>
          </a:p>
          <a:p>
            <a:pPr marL="0" indent="0">
              <a:buNone/>
            </a:pPr>
            <a:endParaRPr lang="cs-CZ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4923" y="3068960"/>
            <a:ext cx="6820852" cy="3677163"/>
          </a:xfrm>
          <a:prstGeom prst="rect">
            <a:avLst/>
          </a:prstGeom>
        </p:spPr>
      </p:pic>
      <p:pic>
        <p:nvPicPr>
          <p:cNvPr id="6" name="Obrázek 5" descr="Výřez obrazovk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60" y="1268760"/>
            <a:ext cx="4229691" cy="290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221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267544"/>
          </a:xfrm>
        </p:spPr>
        <p:txBody>
          <a:bodyPr/>
          <a:lstStyle/>
          <a:p>
            <a:r>
              <a:rPr lang="cs-CZ" sz="8000" b="1" dirty="0" smtClean="0">
                <a:solidFill>
                  <a:schemeClr val="bg2">
                    <a:lumMod val="25000"/>
                  </a:schemeClr>
                </a:solidFill>
              </a:rPr>
              <a:t>Průmysl</a:t>
            </a:r>
            <a:endParaRPr lang="cs-CZ" sz="8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28800"/>
            <a:ext cx="8507288" cy="5517232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Indie vlastní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jaderný a kosmický výzkum. Mezi nejvýznamnější průmyslová odvětví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patří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průmysl potravinářský, textilní,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hutnický, strojírenský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chemický, kožedělní. </a:t>
            </a:r>
            <a:endParaRPr lang="cs-CZ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Indie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řadí mezi nejrychleji se rozvíjející ekonomiky světa a společně s Čínou je považována za budoucí novou ekonomickou velmoc. </a:t>
            </a:r>
            <a:endParaRPr lang="cs-CZ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0" y="2171700"/>
            <a:ext cx="46434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/>
            </a:r>
            <a:br>
              <a:rPr kumimoji="0" lang="cs-CZ" altLang="cs-CZ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</a:b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9769" y="3945002"/>
            <a:ext cx="3563888" cy="2912998"/>
          </a:xfrm>
          <a:prstGeom prst="rect">
            <a:avLst/>
          </a:prstGeo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533" y="4339957"/>
            <a:ext cx="3000359" cy="249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075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95536"/>
          </a:xfrm>
        </p:spPr>
        <p:txBody>
          <a:bodyPr/>
          <a:lstStyle/>
          <a:p>
            <a:r>
              <a:rPr lang="cs-CZ" sz="8000" b="1" dirty="0" smtClean="0">
                <a:solidFill>
                  <a:schemeClr val="bg2">
                    <a:lumMod val="25000"/>
                  </a:schemeClr>
                </a:solidFill>
              </a:rPr>
              <a:t>Nerostné bohatství</a:t>
            </a:r>
            <a:endParaRPr lang="cs-CZ" sz="8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nerostných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surovin se v Indii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těží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černé uhlí, ropa a zemní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plyn, rudy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mědi, železa a manganu, zinek,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bauxit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diamanty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slída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5212" y="3068960"/>
            <a:ext cx="3924848" cy="3610479"/>
          </a:xfrm>
          <a:prstGeom prst="rect">
            <a:avLst/>
          </a:prstGeo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881992"/>
            <a:ext cx="3982008" cy="28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867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033"/>
            <a:ext cx="8219256" cy="1123528"/>
          </a:xfrm>
        </p:spPr>
        <p:txBody>
          <a:bodyPr/>
          <a:lstStyle/>
          <a:p>
            <a:r>
              <a:rPr lang="cs-CZ" sz="8000" b="1" dirty="0" smtClean="0">
                <a:solidFill>
                  <a:schemeClr val="bg2">
                    <a:lumMod val="25000"/>
                  </a:schemeClr>
                </a:solidFill>
              </a:rPr>
              <a:t>Zajímavosti</a:t>
            </a:r>
            <a:endParaRPr lang="cs-CZ" sz="8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85392"/>
            <a:ext cx="9144000" cy="5472608"/>
          </a:xfrm>
        </p:spPr>
        <p:txBody>
          <a:bodyPr>
            <a:noAutofit/>
          </a:bodyPr>
          <a:lstStyle/>
          <a:p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Finanční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tíseň a dluhy dohnaly překvapivě velké množství indických zemědělců až k sebevraždě – odhaduje se, že mezi lety 1997 a 2008 si jich vzalo život kolem 200 tisíc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Více než milion Indů jsou milionáři.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Většina však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žije za méně než dva dolary denně. Odhaduje se, že 35 procent obyvatel Indie žije pod hranicí chudoby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Tradičně Indové považovali toaletní papír za špinavý a dávali přednost očistě levou rukou. Kvůli tomu je v Indii levá ruka považována za nečistou a nikdy se nepoužívá k jídlu. </a:t>
            </a:r>
            <a:endParaRPr lang="cs-CZ" sz="20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Krávy můžete v Indii najít volně na ulici. Jsou považovány za posvátné a často nosí </a:t>
            </a:r>
            <a:r>
              <a:rPr lang="cs-CZ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tilak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hinduistický symbol štěstí. Krávy jsou považovány za jednu ze sedmi matek lidstva, protože nabízejí mléko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Úředními jazyky Indie jsou hindština a angličtina. Indická vláda uznává ještě dalších 17 jazyků. Kromě nich se v zemi používá ještě zhruba 1652 dialektů.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endParaRPr lang="cs-CZ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748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24736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150 tisíci poštami má Indie největší poštovní síť na světě. I přesto se stává, že doručení dopisu do 50 kilometrů vzdáleného města trvá přes dva týdny. </a:t>
            </a:r>
            <a:endParaRPr lang="cs-CZ" sz="20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Indie má největší filmový průmysl na světě. Sídlí ve městě Bombaj - odtud název </a:t>
            </a:r>
            <a:r>
              <a:rPr lang="cs-CZ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Bollywood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Bombaj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největší město Indie. Má 15 milionů obyvatel. V roce 1661 vytvořili britští inženýři cestu, která spojila všech původních sedm ostrovů Bombaje do jediné zemské půdy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 zabránili znečišťování prvků (oheň, voda, země, vzduch), nepohřbívají potomci </a:t>
            </a:r>
            <a:r>
              <a:rPr lang="cs-CZ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zorostrianismu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Indii své mrtvé. Místo toho nechávají těla mrtvých v budovách nazývaných "Věže mlčení", kde se jich zhostí supi. Poté, co kosti mrtvých vyschnou, jsou pohřbeny do centrální hrobky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Řeky hrají v populární kultuře a folklóru Indie zásadní roli. Byly uctívány jako bohyně, protože přinášejí vodu do jinak suché země. Koupání v řece Ganga smyje z člověka jeho hříchy. Není ani neobvyklé pohřbívání mrtvých do Gangy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pohřeb se v Indii nosí tradičně bílé oblečení. Bílou nosí i vdovy během smutku.</a:t>
            </a:r>
          </a:p>
          <a:p>
            <a:endParaRPr lang="cs-CZ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0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259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72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Indie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každoročně prožívá šest období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jaro,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léto, podzim, zimu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letní monzun a zimní monzun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Indie je největším světovým výrobcem čaje a čaj (</a:t>
            </a:r>
            <a:r>
              <a:rPr lang="cs-CZ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je tam nejoblíbenějším nápojem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rodukuje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procent světového koření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Indie je domovem největší rodiny na světě. Muž jménem </a:t>
            </a:r>
            <a:r>
              <a:rPr lang="cs-CZ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Ziona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Chana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má 39 žen, 94 dětí a 33 vnoučat. Všichni žijí společně v jednom domě se 100 pokoji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Indii je nejnižší spotřeba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 na osobu na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světě. </a:t>
            </a:r>
            <a:r>
              <a:rPr lang="cs-CZ" sz="20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Vetšina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lidí jsou vegetariáni.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Novém Dillí je nejznečištěnější vzduch na světě.</a:t>
            </a:r>
            <a:b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dirty="0"/>
              <a:t> </a:t>
            </a:r>
            <a:endParaRPr lang="cs-CZ" sz="2000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234906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6567</TotalTime>
  <Words>377</Words>
  <Application>Microsoft Office PowerPoint</Application>
  <PresentationFormat>Předvádění na obrazovce (4:3)</PresentationFormat>
  <Paragraphs>70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Exekutivní</vt:lpstr>
      <vt:lpstr>Indie</vt:lpstr>
      <vt:lpstr>Základní údaje</vt:lpstr>
      <vt:lpstr>POLOHA A POVRCH</vt:lpstr>
      <vt:lpstr>Zemědělství</vt:lpstr>
      <vt:lpstr>Průmysl</vt:lpstr>
      <vt:lpstr>Nerostné bohatství</vt:lpstr>
      <vt:lpstr>Zajímavosti</vt:lpstr>
      <vt:lpstr>Snímek 8</vt:lpstr>
      <vt:lpstr>Snímek 9</vt:lpstr>
      <vt:lpstr>Obrázky</vt:lpstr>
      <vt:lpstr>Nové Dillí</vt:lpstr>
      <vt:lpstr>Bombaj</vt:lpstr>
      <vt:lpstr>Město Váránsí</vt:lpstr>
      <vt:lpstr>Řeka Ganga</vt:lpstr>
      <vt:lpstr>Hora K2</vt:lpstr>
      <vt:lpstr>Poušť Thár</vt:lpstr>
      <vt:lpstr>Tádž Mahal</vt:lpstr>
      <vt:lpstr> Hari Mandir Sáhib (Zlatý chrám) </vt:lpstr>
      <vt:lpstr>Červená pevnost v Novém Dillí</vt:lpstr>
      <vt:lpstr>Kutub Minar</vt:lpstr>
      <vt:lpstr>Amber Fort (Jantarová pevnost)</vt:lpstr>
      <vt:lpstr>Indická brána</vt:lpstr>
      <vt:lpstr>Město Munnar</vt:lpstr>
      <vt:lpstr>Národní park Periyar</vt:lpstr>
      <vt:lpstr>Pláže v Goa</vt:lpstr>
      <vt:lpstr>Posvátné krávy</vt:lpstr>
      <vt:lpstr>Indické ženy</vt:lpstr>
      <vt:lpstr>Indické jídlo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Indie</dc:title>
  <dc:creator>Anežka Henzlová</dc:creator>
  <cp:lastModifiedBy>HP</cp:lastModifiedBy>
  <cp:revision>53</cp:revision>
  <dcterms:created xsi:type="dcterms:W3CDTF">2017-11-15T11:46:26Z</dcterms:created>
  <dcterms:modified xsi:type="dcterms:W3CDTF">2018-12-24T15:13:15Z</dcterms:modified>
</cp:coreProperties>
</file>