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8"/>
  </p:notesMasterIdLst>
  <p:handoutMasterIdLst>
    <p:handoutMasterId r:id="rId19"/>
  </p:handoutMasterIdLst>
  <p:sldIdLst>
    <p:sldId id="267" r:id="rId5"/>
    <p:sldId id="278" r:id="rId6"/>
    <p:sldId id="285" r:id="rId7"/>
    <p:sldId id="283" r:id="rId8"/>
    <p:sldId id="280" r:id="rId9"/>
    <p:sldId id="284" r:id="rId10"/>
    <p:sldId id="281" r:id="rId11"/>
    <p:sldId id="269" r:id="rId12"/>
    <p:sldId id="271" r:id="rId13"/>
    <p:sldId id="272" r:id="rId14"/>
    <p:sldId id="273" r:id="rId15"/>
    <p:sldId id="282" r:id="rId16"/>
    <p:sldId id="277" r:id="rId17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6C6A671-5CA1-4180-ACE6-3FC6194F0EA5}" type="datetime1">
              <a:rPr lang="cs-CZ" smtClean="0"/>
              <a:t>05.11.2018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1114579-D02A-4B51-B5DF-8EC449F77AC7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47AEFC-173E-426F-8D4C-BCA4A2F1AEB5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6074690-7256-4BB9-AC0F-97AEAE8CDEC2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78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08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70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63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59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44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11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63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75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6074690-7256-4BB9-AC0F-97AEAE8CDEC2}" type="slidenum">
              <a:rPr lang="cs-CZ" smtClean="0"/>
              <a:pPr algn="r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12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14B79FB4-7C01-46BA-BAB7-439113EA0853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0D0876-0A77-4092-9A03-336E4A952021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lvl="0"/>
            <a:r>
              <a:rPr lang="cs-CZ" smtClean="0"/>
              <a:t>Kliknutím lze upravit styl.</a:t>
            </a:r>
            <a:endParaRPr lang="cs-CZ" dirty="0" smtClean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smtClean="0"/>
              <a:t>Upravte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6ADDB3-C74F-4789-8CE7-481CD2DA22CA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2DE63F-35C4-45A7-B3E9-B9874064FD9A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21765C-1CF0-4B4C-9CEA-079237FB4328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36812" y="3475736"/>
            <a:ext cx="7299944" cy="54864"/>
            <a:chOff x="1828085" y="2588441"/>
            <a:chExt cx="5476385" cy="41148"/>
          </a:xfrm>
        </p:grpSpPr>
        <p:sp>
          <p:nvSpPr>
            <p:cNvPr id="14" name="Elipsa 13"/>
            <p:cNvSpPr/>
            <p:nvPr/>
          </p:nvSpPr>
          <p:spPr>
            <a:xfrm>
              <a:off x="7258750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82808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942415" y="2594391"/>
              <a:ext cx="5259171" cy="29249"/>
              <a:chOff x="1929509" y="3458731"/>
              <a:chExt cx="5259171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1929509" y="3458731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1929509" y="3497729"/>
                <a:ext cx="5259171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20BCE3-7170-4FF0-ADAF-80BAA2F3B580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9BA865-9D8D-458D-BDE0-FAD2420C3B66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9DA893-7442-4B54-BE56-17F6BEF58EE5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E0BA-91B0-47A8-A082-6CA0F34209B5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18FD22-0AC6-4B81-9221-2CAC7656190F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F28FB93-0A08-4E7D-8E63-9EFA29F1E09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925A6-F508-43E9-A874-A2750152046C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/>
                </a:solidFill>
              </a:defRPr>
            </a:lvl1pPr>
          </a:lstStyle>
          <a:p>
            <a:fld id="{158DE54F-34F5-42D5-945C-F1886741C8A5}" type="datetime1">
              <a:rPr lang="cs-CZ" smtClean="0"/>
              <a:pPr/>
              <a:t>05.11.2018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algn="r"/>
            <a:fld id="{DF28FB93-0A08-4E7D-8E63-9EFA29F1E093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Tomáš Garrigue Masaryk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,,PREZIDENT OSVOBODITEL“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nadpis snímku –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nadpis snímku –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nadpis snímku – 5</a:t>
            </a:r>
            <a:endParaRPr lang="cs-CZ" dirty="0"/>
          </a:p>
        </p:txBody>
      </p:sp>
      <p:sp>
        <p:nvSpPr>
          <p:cNvPr id="5" name="Zástupný symbol obrázku 4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>
              <a:buFontTx/>
              <a:buChar char="-"/>
            </a:pPr>
            <a:r>
              <a:rPr lang="cs-CZ" sz="2200" dirty="0" err="1" smtClean="0"/>
              <a:t>Státník,politik</a:t>
            </a:r>
            <a:r>
              <a:rPr lang="cs-CZ" sz="2200" dirty="0" smtClean="0"/>
              <a:t>, filozof, pedagog a 1. prezident Československé republiky</a:t>
            </a:r>
          </a:p>
          <a:p>
            <a:pPr rtl="0">
              <a:buFontTx/>
              <a:buChar char="-"/>
            </a:pPr>
            <a:r>
              <a:rPr lang="cs-CZ" dirty="0" smtClean="0"/>
              <a:t>Celkem sedmnáctkrát byl navržen na Nobelovu cenu míru</a:t>
            </a:r>
          </a:p>
          <a:p>
            <a:pPr rtl="0">
              <a:buFontTx/>
              <a:buChar char="-"/>
            </a:pPr>
            <a:r>
              <a:rPr lang="cs-CZ" dirty="0" smtClean="0"/>
              <a:t>Narozen 7. března 1850 v Hodoníně</a:t>
            </a:r>
          </a:p>
          <a:p>
            <a:pPr rtl="0">
              <a:buFontTx/>
              <a:buChar char="-"/>
            </a:pPr>
            <a:r>
              <a:rPr lang="cs-CZ" dirty="0" smtClean="0"/>
              <a:t>Od 15 let se živil </a:t>
            </a:r>
            <a:r>
              <a:rPr lang="cs-CZ" dirty="0"/>
              <a:t>s</a:t>
            </a:r>
            <a:r>
              <a:rPr lang="cs-CZ" dirty="0" smtClean="0"/>
              <a:t>ám jako domácí učitel dětí bohatých rodičů</a:t>
            </a:r>
          </a:p>
          <a:p>
            <a:pPr rtl="0">
              <a:buFontTx/>
              <a:buChar char="-"/>
            </a:pPr>
            <a:r>
              <a:rPr lang="cs-CZ" dirty="0" smtClean="0"/>
              <a:t>Na gymnáziu v Brně byl podporován jednou rodinou, </a:t>
            </a:r>
          </a:p>
          <a:p>
            <a:pPr marL="0" indent="0" rtl="0">
              <a:buNone/>
            </a:pPr>
            <a:r>
              <a:rPr lang="cs-CZ" dirty="0" smtClean="0"/>
              <a:t>se kterou odešel do Vídně</a:t>
            </a:r>
          </a:p>
          <a:p>
            <a:pPr rtl="0">
              <a:buFontTx/>
              <a:buChar char="-"/>
            </a:pPr>
            <a:r>
              <a:rPr lang="cs-CZ" dirty="0" smtClean="0"/>
              <a:t>Po maturitě začal studovat filosofickou fakultu</a:t>
            </a:r>
          </a:p>
          <a:p>
            <a:pPr rtl="0">
              <a:buFontTx/>
              <a:buChar char="-"/>
            </a:pPr>
            <a:r>
              <a:rPr lang="cs-CZ" dirty="0" smtClean="0"/>
              <a:t>1822- po vzniku české univerzity v Praze byl jmenován profesorem filosofie (prof. </a:t>
            </a:r>
            <a:r>
              <a:rPr lang="cs-CZ" dirty="0" err="1" smtClean="0"/>
              <a:t>Ph.Dr</a:t>
            </a:r>
            <a:r>
              <a:rPr lang="cs-CZ" dirty="0" smtClean="0"/>
              <a:t>.)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07" y="2132856"/>
            <a:ext cx="289846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 O RUKOPIS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Čeští obrozenci měli problém, neexistoval totiž žádný text dokazující minulost Čechů a českého jazyka</a:t>
            </a:r>
          </a:p>
          <a:p>
            <a:r>
              <a:rPr lang="cs-CZ" dirty="0" smtClean="0"/>
              <a:t>V roce 1817 přichází Václav Hanka s Rukopisem královedvorským a rok na to s Rukopisem zelenohorským</a:t>
            </a:r>
          </a:p>
          <a:p>
            <a:r>
              <a:rPr lang="cs-CZ" b="1" dirty="0" smtClean="0"/>
              <a:t>Rukopis královedvorský</a:t>
            </a:r>
          </a:p>
          <a:p>
            <a:r>
              <a:rPr lang="cs-CZ" dirty="0" smtClean="0"/>
              <a:t>-údajně ze 13.st., byl soubor 14 básní oslavující naši hrdinskou historii</a:t>
            </a:r>
          </a:p>
          <a:p>
            <a:r>
              <a:rPr lang="cs-CZ" b="1" dirty="0" smtClean="0"/>
              <a:t>Rukopis zelenohorský </a:t>
            </a:r>
          </a:p>
          <a:p>
            <a:r>
              <a:rPr lang="cs-CZ" b="1" dirty="0" smtClean="0"/>
              <a:t>- </a:t>
            </a:r>
            <a:r>
              <a:rPr lang="cs-CZ" dirty="0" smtClean="0"/>
              <a:t>píseň, příběh kněžny Libuše</a:t>
            </a:r>
          </a:p>
          <a:p>
            <a:r>
              <a:rPr lang="cs-CZ" dirty="0" smtClean="0"/>
              <a:t>Rukopisy se také staly inspirací těm nejlepším umělcům, např. Mikoláš Aleš, J.V. </a:t>
            </a:r>
            <a:r>
              <a:rPr lang="cs-CZ" dirty="0" err="1" smtClean="0"/>
              <a:t>Myslbek</a:t>
            </a:r>
            <a:r>
              <a:rPr lang="cs-CZ" dirty="0"/>
              <a:t> </a:t>
            </a:r>
            <a:r>
              <a:rPr lang="cs-CZ" dirty="0" smtClean="0"/>
              <a:t>nebo třeba Bedřich Smetana</a:t>
            </a:r>
          </a:p>
          <a:p>
            <a:r>
              <a:rPr lang="cs-CZ" dirty="0" smtClean="0"/>
              <a:t>Josef Dobrovský ale měl už od začátku pochybnosti, že rukopisy nejsou pravé </a:t>
            </a:r>
          </a:p>
          <a:p>
            <a:r>
              <a:rPr lang="cs-CZ" dirty="0" smtClean="0"/>
              <a:t>A proti Rukopisům se postavil i T.G. Masaryk, ale česká společnost nechtěla tento názor přijmout</a:t>
            </a:r>
          </a:p>
          <a:p>
            <a:r>
              <a:rPr lang="cs-CZ" dirty="0" smtClean="0"/>
              <a:t>Nakonec prokázal nepravost rukopisů</a:t>
            </a:r>
          </a:p>
        </p:txBody>
      </p:sp>
    </p:spTree>
    <p:extLst>
      <p:ext uri="{BB962C8B-B14F-4D97-AF65-F5344CB8AC3E}">
        <p14:creationId xmlns:p14="http://schemas.microsoft.com/office/powerpoint/2010/main" val="269922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Roku 1890 vstoupil do mladočeské strany a v dalším roce byl zvolen poslancem říšské rady</a:t>
            </a:r>
          </a:p>
          <a:p>
            <a:r>
              <a:rPr lang="cs-CZ" dirty="0" smtClean="0"/>
              <a:t>Chtěl větší autonomii českých zemí</a:t>
            </a:r>
          </a:p>
          <a:p>
            <a:r>
              <a:rPr lang="cs-CZ" dirty="0" smtClean="0"/>
              <a:t>Působil ve Vídeňském parlamentu</a:t>
            </a:r>
          </a:p>
          <a:p>
            <a:r>
              <a:rPr lang="cs-CZ" dirty="0" smtClean="0"/>
              <a:t>1914- odjel do zahraničí, kde vyjednával s představiteli západních států, které byli ve válce s Rakouskem- Uherskem, o možnosti obnovení české samostatnosti</a:t>
            </a:r>
          </a:p>
          <a:p>
            <a:r>
              <a:rPr lang="cs-CZ" dirty="0" smtClean="0"/>
              <a:t>1914- poslanec za Českou stranu pokrokovou</a:t>
            </a:r>
          </a:p>
          <a:p>
            <a:r>
              <a:rPr lang="cs-CZ" dirty="0" smtClean="0"/>
              <a:t>1915- nemohl se vrátit zpět, protože na něj byl vydán zatykač</a:t>
            </a:r>
          </a:p>
          <a:p>
            <a:r>
              <a:rPr lang="cs-CZ" dirty="0" smtClean="0"/>
              <a:t>V červnu 1915 v Ženevě poprvé veřejně prohlásil požadavek samostatného státu</a:t>
            </a:r>
          </a:p>
          <a:p>
            <a:r>
              <a:rPr lang="cs-CZ" dirty="0" smtClean="0"/>
              <a:t>1916- M.R. Štefánik připravil přijetí u francouzského premiéra, kde vznikla také Československá národní rada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1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HILSNERIÁDA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803400"/>
            <a:ext cx="2197100" cy="3454400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Žid Leopold </a:t>
            </a:r>
            <a:r>
              <a:rPr lang="cs-CZ" dirty="0" err="1" smtClean="0"/>
              <a:t>Hilsner</a:t>
            </a:r>
            <a:r>
              <a:rPr lang="cs-CZ" dirty="0" smtClean="0"/>
              <a:t> byl obviněn z vraždy dívky. Tvrdilo se, že její krev potřeboval k náboženským účelům</a:t>
            </a:r>
          </a:p>
          <a:p>
            <a:r>
              <a:rPr lang="cs-CZ" dirty="0" smtClean="0"/>
              <a:t>Případ rozpoutal řadu protižidovské nenávisti</a:t>
            </a:r>
          </a:p>
          <a:p>
            <a:r>
              <a:rPr lang="cs-CZ" dirty="0" smtClean="0"/>
              <a:t>Masaryk tyto středověké pověry a nenávist proti židům považoval za nedůstojné</a:t>
            </a:r>
          </a:p>
          <a:p>
            <a:r>
              <a:rPr lang="cs-CZ" dirty="0" smtClean="0"/>
              <a:t>Nakonec Masaryk docílil obnovení soudního procesu s </a:t>
            </a:r>
            <a:r>
              <a:rPr lang="cs-CZ" dirty="0" err="1" smtClean="0"/>
              <a:t>Hilsnerem</a:t>
            </a:r>
            <a:r>
              <a:rPr lang="cs-CZ" dirty="0" smtClean="0"/>
              <a:t> a dokázal jeho nevinnu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60" y="1798349"/>
            <a:ext cx="2298700" cy="34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Světová válka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Žil v cizině- v Itálii, Švýcarsku, Francii a Anglii</a:t>
            </a:r>
          </a:p>
          <a:p>
            <a:r>
              <a:rPr lang="cs-CZ" dirty="0" smtClean="0"/>
              <a:t>1917- velmoci uznaly tehdejší požadavek samostatného státu</a:t>
            </a:r>
          </a:p>
          <a:p>
            <a:r>
              <a:rPr lang="cs-CZ" dirty="0" smtClean="0"/>
              <a:t>18.10 1918 vydal prohlášení čs. Nezávislosti- Washingtonskou deklaraci</a:t>
            </a:r>
          </a:p>
          <a:p>
            <a:r>
              <a:rPr lang="cs-CZ" dirty="0" smtClean="0"/>
              <a:t>Masaryk odjel do Ruska shromažďovat vojska</a:t>
            </a:r>
          </a:p>
          <a:p>
            <a:r>
              <a:rPr lang="cs-CZ" dirty="0" smtClean="0"/>
              <a:t>Československé legie měly postupně i 50 tisíc mužů</a:t>
            </a:r>
          </a:p>
          <a:p>
            <a:r>
              <a:rPr lang="cs-CZ" dirty="0" smtClean="0"/>
              <a:t>V roce 1918  Masaryk odplul do USA setkat se s prezidentem Wilsonem </a:t>
            </a:r>
          </a:p>
          <a:p>
            <a:r>
              <a:rPr lang="cs-CZ" dirty="0" smtClean="0"/>
              <a:t>Masaryk se snažil získat důvěru </a:t>
            </a:r>
            <a:r>
              <a:rPr lang="cs-CZ" dirty="0"/>
              <a:t>A</a:t>
            </a:r>
            <a:r>
              <a:rPr lang="cs-CZ" dirty="0" smtClean="0"/>
              <a:t>meričanů v autonomní stát</a:t>
            </a:r>
          </a:p>
          <a:p>
            <a:r>
              <a:rPr lang="cs-CZ" dirty="0" smtClean="0"/>
              <a:t>Až ke konci války se dočkal podpory i od prezidenta Wilsona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75" y="1803400"/>
            <a:ext cx="3504887" cy="4267200"/>
          </a:xfrm>
        </p:spPr>
      </p:pic>
    </p:spTree>
    <p:extLst>
      <p:ext uri="{BB962C8B-B14F-4D97-AF65-F5344CB8AC3E}">
        <p14:creationId xmlns:p14="http://schemas.microsoft.com/office/powerpoint/2010/main" val="343666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PO 1. SVĚTOVÉ VÁLCE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 smtClean="0"/>
              <a:t>O revoluci v Praze a vzniku Československa dne 28.10.1918 se Masaryk dozvěděl, ještě v Americe, stejně jako o jeho zvolení prezidentem 14.11.1918</a:t>
            </a:r>
          </a:p>
          <a:p>
            <a:pPr rtl="0"/>
            <a:r>
              <a:rPr lang="cs-CZ" dirty="0" smtClean="0"/>
              <a:t>21.prosince 1918 byl uvítán v Praze</a:t>
            </a:r>
          </a:p>
          <a:p>
            <a:pPr marL="0" indent="0" rtl="0">
              <a:buNone/>
            </a:pPr>
            <a:endParaRPr lang="cs-CZ" dirty="0" smtClean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1634547"/>
            <a:ext cx="2880320" cy="195186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4" y="3789040"/>
            <a:ext cx="3024336" cy="19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422030" y="548681"/>
            <a:ext cx="9344765" cy="1224135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 smtClean="0"/>
              <a:t>RUKOPISY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06" y="1484784"/>
            <a:ext cx="4743450" cy="35283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56" y="1484784"/>
            <a:ext cx="50768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nadpis snímku – 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79_TF02801059_TF02801059.potx" id="{5467B639-F32D-45AC-9204-C73EE8721140}" vid="{91D78186-3BBE-4507-8D5D-DBE9317777C1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purl.org/dc/terms/"/>
    <ds:schemaRef ds:uri="http://schemas.openxmlformats.org/package/2006/metadata/core-properties"/>
    <ds:schemaRef ds:uri="4873beb7-5857-4685-be1f-d57550cc96cc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Klasická knižní vzdělávací prezentace (širokoúhlý formát)</Template>
  <TotalTime>400</TotalTime>
  <Words>478</Words>
  <Application>Microsoft Office PowerPoint</Application>
  <PresentationFormat>Vlastní</PresentationFormat>
  <Paragraphs>62</Paragraphs>
  <Slides>13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Constantia</vt:lpstr>
      <vt:lpstr>Klasické knihy (16:9)</vt:lpstr>
      <vt:lpstr>Tomáš Garrigue Masaryk </vt:lpstr>
      <vt:lpstr> </vt:lpstr>
      <vt:lpstr>SPOR O RUKOPIS</vt:lpstr>
      <vt:lpstr>Prezentace aplikace PowerPoint</vt:lpstr>
      <vt:lpstr>HILSNERIÁDA </vt:lpstr>
      <vt:lpstr>1. Světová válka </vt:lpstr>
      <vt:lpstr>PO 1. SVĚTOVÉ VÁLCE</vt:lpstr>
      <vt:lpstr>RUKOPISY </vt:lpstr>
      <vt:lpstr>Přidejte nadpis snímku – 2</vt:lpstr>
      <vt:lpstr>Přidejte nadpis snímku – 3</vt:lpstr>
      <vt:lpstr>Prezentace aplikace PowerPoint</vt:lpstr>
      <vt:lpstr>Přidejte nadpis snímku – 4</vt:lpstr>
      <vt:lpstr>Přidejte nadpis snímku – 5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Tomáš Garrigue Masaryk</dc:title>
  <dc:creator>Eliška Říhová</dc:creator>
  <cp:lastModifiedBy>Eliška Říhová</cp:lastModifiedBy>
  <cp:revision>27</cp:revision>
  <dcterms:created xsi:type="dcterms:W3CDTF">2018-09-30T11:35:48Z</dcterms:created>
  <dcterms:modified xsi:type="dcterms:W3CDTF">2018-11-05T19:33:34Z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