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2" r:id="rId16"/>
    <p:sldId id="271" r:id="rId17"/>
    <p:sldId id="270" r:id="rId18"/>
    <p:sldId id="273" r:id="rId19"/>
    <p:sldId id="274" r:id="rId20"/>
    <p:sldId id="277" r:id="rId21"/>
    <p:sldId id="278" r:id="rId22"/>
    <p:sldId id="279" r:id="rId23"/>
    <p:sldId id="281" r:id="rId24"/>
    <p:sldId id="275" r:id="rId25"/>
    <p:sldId id="268" r:id="rId26"/>
    <p:sldId id="276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584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63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98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354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29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717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5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6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87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49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07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97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92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16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633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938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89CAA0-4DA7-4043-82B1-D3B86DE61CAE}" type="datetimeFigureOut">
              <a:rPr lang="cs-CZ" smtClean="0"/>
              <a:t>24. 1. 2018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98CE1D-2ACA-4D2F-878D-EC78DF120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29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rohnova_nemoc" TargetMode="External"/><Relationship Id="rId7" Type="http://schemas.openxmlformats.org/officeDocument/2006/relationships/hyperlink" Target="http://www.seminarky.cz/Crohnova-nemoc-diagnostika-lecba-a-osetrovatelska-pece-2-5-22941" TargetMode="External"/><Relationship Id="rId2" Type="http://schemas.openxmlformats.org/officeDocument/2006/relationships/hyperlink" Target="http://www.zbynekmlcoch.cz/informace/images/stories/medicina/ostatni_obory/crohnova-choroba-ulcerozni-kolitida-poradna-otazky-a-odpovedi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amneza.cz/nemoc/Colitis-ulcerosa-167" TargetMode="External"/><Relationship Id="rId5" Type="http://schemas.openxmlformats.org/officeDocument/2006/relationships/hyperlink" Target="https://cs.wikipedia.org/wiki/Ulcer%C3%B3zn%C3%AD_kolitida" TargetMode="External"/><Relationship Id="rId4" Type="http://schemas.openxmlformats.org/officeDocument/2006/relationships/hyperlink" Target="https://www.wikiskripta.eu/w/Crohnova_chorob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Crohnova choroba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Eliška Havlová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992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patogeneze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Imunitní </a:t>
            </a:r>
            <a:r>
              <a:rPr lang="cs-CZ" sz="2800" b="1" dirty="0" smtClean="0"/>
              <a:t>systém: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abnormální projevy imunitního systému</a:t>
            </a:r>
          </a:p>
          <a:p>
            <a:r>
              <a:rPr lang="cs-CZ" sz="2800" b="1" dirty="0" smtClean="0"/>
              <a:t>Vlivy </a:t>
            </a:r>
            <a:r>
              <a:rPr lang="cs-CZ" sz="2800" b="1" dirty="0" smtClean="0"/>
              <a:t>prostředí: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tučná jídla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kouření</a:t>
            </a:r>
          </a:p>
          <a:p>
            <a:pPr marL="0" indent="0">
              <a:buNone/>
            </a:pPr>
            <a:r>
              <a:rPr lang="cs-CZ" sz="2800" dirty="0" smtClean="0"/>
              <a:t>	Hormonální antikoncepce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5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terapie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08728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Protizánětlivé </a:t>
            </a:r>
            <a:r>
              <a:rPr lang="cs-CZ" sz="2800" b="1" dirty="0" smtClean="0"/>
              <a:t>léky - </a:t>
            </a:r>
            <a:r>
              <a:rPr lang="cs-CZ" sz="2800" dirty="0" err="1" smtClean="0"/>
              <a:t>aminosalicyláty</a:t>
            </a:r>
            <a:r>
              <a:rPr lang="cs-CZ" sz="2800" dirty="0" smtClean="0"/>
              <a:t>, </a:t>
            </a:r>
            <a:r>
              <a:rPr lang="cs-CZ" sz="2800" dirty="0" err="1" smtClean="0"/>
              <a:t>imunosupresiva</a:t>
            </a:r>
            <a:r>
              <a:rPr lang="cs-CZ" sz="2800" dirty="0" smtClean="0"/>
              <a:t>, kortikosteroidy</a:t>
            </a:r>
          </a:p>
          <a:p>
            <a:r>
              <a:rPr lang="cs-CZ" sz="2800" dirty="0" smtClean="0"/>
              <a:t>V případě srůstů, abscesů či </a:t>
            </a:r>
            <a:r>
              <a:rPr lang="cs-CZ" sz="2800" dirty="0" smtClean="0"/>
              <a:t>píštělí - </a:t>
            </a:r>
            <a:r>
              <a:rPr lang="cs-CZ" sz="2800" dirty="0" err="1" smtClean="0"/>
              <a:t>chir</a:t>
            </a:r>
            <a:r>
              <a:rPr lang="cs-CZ" sz="2800" dirty="0" smtClean="0"/>
              <a:t>. Zákrok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7269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terapie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98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LÉKY:</a:t>
            </a:r>
            <a:endParaRPr lang="cs-CZ" sz="2000" dirty="0" smtClean="0"/>
          </a:p>
          <a:p>
            <a:r>
              <a:rPr lang="cs-CZ" sz="2000" dirty="0" err="1" smtClean="0"/>
              <a:t>Aminosalicyláty</a:t>
            </a:r>
            <a:r>
              <a:rPr lang="cs-CZ" sz="2000" dirty="0" smtClean="0"/>
              <a:t>- </a:t>
            </a:r>
            <a:r>
              <a:rPr lang="cs-CZ" sz="2000" dirty="0" err="1" smtClean="0"/>
              <a:t>mesalazin</a:t>
            </a:r>
            <a:endParaRPr lang="cs-CZ" sz="2000" dirty="0" smtClean="0"/>
          </a:p>
          <a:p>
            <a:r>
              <a:rPr lang="cs-CZ" sz="2000" dirty="0" smtClean="0"/>
              <a:t>Kortikosteroidy- </a:t>
            </a:r>
            <a:r>
              <a:rPr lang="cs-CZ" sz="2000" dirty="0" err="1" smtClean="0"/>
              <a:t>prednison</a:t>
            </a:r>
            <a:endParaRPr lang="cs-CZ" sz="2000" dirty="0" smtClean="0"/>
          </a:p>
          <a:p>
            <a:r>
              <a:rPr lang="cs-CZ" sz="2000" dirty="0" err="1" smtClean="0"/>
              <a:t>Imunosupresiva</a:t>
            </a:r>
            <a:r>
              <a:rPr lang="cs-CZ" sz="2000" dirty="0" smtClean="0"/>
              <a:t>- azathioprin</a:t>
            </a:r>
          </a:p>
          <a:p>
            <a:r>
              <a:rPr lang="cs-CZ" sz="2000" dirty="0" smtClean="0"/>
              <a:t>Antibiotikum-</a:t>
            </a:r>
            <a:r>
              <a:rPr lang="cs-CZ" sz="2000" dirty="0" err="1" smtClean="0"/>
              <a:t>metronidazol</a:t>
            </a:r>
            <a:endParaRPr lang="cs-CZ" sz="2000" dirty="0" smtClean="0"/>
          </a:p>
          <a:p>
            <a:r>
              <a:rPr lang="cs-CZ" sz="2000" dirty="0" smtClean="0"/>
              <a:t>Biologická léčba- </a:t>
            </a:r>
            <a:r>
              <a:rPr lang="cs-CZ" sz="2000" dirty="0" err="1" smtClean="0"/>
              <a:t>infiximab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CIRURGICKÁ TERAPIE:</a:t>
            </a:r>
          </a:p>
          <a:p>
            <a:r>
              <a:rPr lang="cs-CZ" sz="2000" dirty="0" smtClean="0"/>
              <a:t>V komplikovaných případech (např.: fistule, ileus, rakovina tlustého, nebo tenkého střeva)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3535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KOmplikace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3810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Neprůchodnost střeva</a:t>
            </a:r>
          </a:p>
          <a:p>
            <a:r>
              <a:rPr lang="cs-CZ" sz="2800" dirty="0" smtClean="0"/>
              <a:t>Píštěle</a:t>
            </a:r>
          </a:p>
          <a:p>
            <a:r>
              <a:rPr lang="cs-CZ" sz="2800" dirty="0" smtClean="0"/>
              <a:t>Abscesy</a:t>
            </a:r>
          </a:p>
          <a:p>
            <a:r>
              <a:rPr lang="cs-CZ" sz="2800" dirty="0" smtClean="0"/>
              <a:t>Rakovina</a:t>
            </a:r>
          </a:p>
          <a:p>
            <a:r>
              <a:rPr lang="cs-CZ" sz="2800" dirty="0" smtClean="0"/>
              <a:t>Malnutrice</a:t>
            </a:r>
          </a:p>
          <a:p>
            <a:r>
              <a:rPr lang="cs-CZ" sz="2800" dirty="0" smtClean="0"/>
              <a:t>Další: trhlinky a podráždění v řitní oblasti, ledvinové kameny, osteoporóza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30448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62399" y="2327124"/>
            <a:ext cx="7197726" cy="242146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 smtClean="0"/>
              <a:t>Ulcerózní </a:t>
            </a:r>
            <a:r>
              <a:rPr lang="cs-CZ" sz="6000" dirty="0" smtClean="0"/>
              <a:t>kolitida</a:t>
            </a:r>
          </a:p>
          <a:p>
            <a:pPr algn="ctr"/>
            <a:r>
              <a:rPr lang="cs-CZ" sz="2400" dirty="0"/>
              <a:t>(</a:t>
            </a:r>
            <a:r>
              <a:rPr lang="cs-CZ" sz="2400" dirty="0" err="1" smtClean="0"/>
              <a:t>Colitis</a:t>
            </a:r>
            <a:r>
              <a:rPr lang="cs-CZ" sz="2400" dirty="0" smtClean="0"/>
              <a:t> </a:t>
            </a:r>
            <a:r>
              <a:rPr lang="cs-CZ" sz="2400" dirty="0" err="1" smtClean="0"/>
              <a:t>ulcerosa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637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to je?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Chronické onemocnění střevní sliznice</a:t>
            </a:r>
          </a:p>
          <a:p>
            <a:r>
              <a:rPr lang="cs-CZ" sz="2800" dirty="0" smtClean="0"/>
              <a:t>Začíná onemocněním konečníku a následně tlustého střeva</a:t>
            </a:r>
          </a:p>
          <a:p>
            <a:r>
              <a:rPr lang="cs-CZ" sz="2800" dirty="0" smtClean="0"/>
              <a:t>Poškozuje sliznici a vytváří vředy</a:t>
            </a:r>
          </a:p>
          <a:p>
            <a:r>
              <a:rPr lang="cs-CZ" sz="2800" dirty="0" smtClean="0"/>
              <a:t>Klidná období/ aktivní příznaky nemoci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284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Výskyt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45 lidí/100 000 obyvatel</a:t>
            </a:r>
          </a:p>
          <a:p>
            <a:r>
              <a:rPr lang="cs-CZ" sz="2800" dirty="0" smtClean="0"/>
              <a:t>Nejčastěji pacienti ve věku 20-40 let</a:t>
            </a:r>
          </a:p>
          <a:p>
            <a:r>
              <a:rPr lang="cs-CZ" sz="2800" dirty="0" smtClean="0"/>
              <a:t>Častěji ženy</a:t>
            </a:r>
          </a:p>
          <a:p>
            <a:r>
              <a:rPr lang="cs-CZ" sz="2800" dirty="0" smtClean="0"/>
              <a:t>Chudé země= nižší výskyt</a:t>
            </a:r>
          </a:p>
        </p:txBody>
      </p:sp>
    </p:spTree>
    <p:extLst>
      <p:ext uri="{BB962C8B-B14F-4D97-AF65-F5344CB8AC3E}">
        <p14:creationId xmlns:p14="http://schemas.microsoft.com/office/powerpoint/2010/main" val="61889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symptomy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93195"/>
            <a:ext cx="10131425" cy="4194220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bolesti břicha</a:t>
            </a:r>
          </a:p>
          <a:p>
            <a:r>
              <a:rPr lang="cs-CZ" sz="2800" dirty="0"/>
              <a:t>průjem</a:t>
            </a:r>
          </a:p>
          <a:p>
            <a:r>
              <a:rPr lang="cs-CZ" sz="2800" dirty="0"/>
              <a:t>krvácení z konečníku</a:t>
            </a:r>
          </a:p>
          <a:p>
            <a:r>
              <a:rPr lang="cs-CZ" sz="2800" dirty="0"/>
              <a:t>bolestivé křeče břišního svalstva</a:t>
            </a:r>
          </a:p>
          <a:p>
            <a:r>
              <a:rPr lang="cs-CZ" sz="2800" dirty="0"/>
              <a:t>ztráta chuti k jídlu</a:t>
            </a:r>
          </a:p>
          <a:p>
            <a:r>
              <a:rPr lang="cs-CZ" sz="2800" dirty="0"/>
              <a:t>horečka</a:t>
            </a:r>
          </a:p>
          <a:p>
            <a:r>
              <a:rPr lang="cs-CZ" sz="2800" dirty="0"/>
              <a:t>nevolnost</a:t>
            </a:r>
          </a:p>
          <a:p>
            <a:r>
              <a:rPr lang="cs-CZ" sz="2800" dirty="0" err="1"/>
              <a:t>mimostřevní</a:t>
            </a:r>
            <a:r>
              <a:rPr lang="cs-CZ" sz="2800" dirty="0"/>
              <a:t> </a:t>
            </a:r>
            <a:r>
              <a:rPr lang="cs-CZ" sz="2800" dirty="0" smtClean="0"/>
              <a:t>projevy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1098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příčiny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2970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Není jasná příčina</a:t>
            </a:r>
          </a:p>
          <a:p>
            <a:r>
              <a:rPr lang="cs-CZ" sz="2800" dirty="0" smtClean="0"/>
              <a:t>Uvažuje se o vlivech následujících faktorů: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hormonální antikoncepce</a:t>
            </a:r>
          </a:p>
          <a:p>
            <a:pPr marL="0" indent="0">
              <a:buNone/>
            </a:pPr>
            <a:r>
              <a:rPr lang="cs-CZ" sz="2800" dirty="0" smtClean="0"/>
              <a:t>	kouření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dědičnost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infekční onemocnění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psych. Faktory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strava</a:t>
            </a:r>
          </a:p>
        </p:txBody>
      </p:sp>
    </p:spTree>
    <p:extLst>
      <p:ext uri="{BB962C8B-B14F-4D97-AF65-F5344CB8AC3E}">
        <p14:creationId xmlns:p14="http://schemas.microsoft.com/office/powerpoint/2010/main" val="441034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4245"/>
            <a:ext cx="10131425" cy="1456267"/>
          </a:xfrm>
        </p:spPr>
        <p:txBody>
          <a:bodyPr>
            <a:normAutofit/>
          </a:bodyPr>
          <a:lstStyle/>
          <a:p>
            <a:r>
              <a:rPr lang="cs-CZ" sz="4000" dirty="0" smtClean="0"/>
              <a:t>Klinický průběh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481328"/>
            <a:ext cx="10131425" cy="4937760"/>
          </a:xfrm>
        </p:spPr>
        <p:txBody>
          <a:bodyPr>
            <a:normAutofit fontScale="92500" lnSpcReduction="20000"/>
          </a:bodyPr>
          <a:lstStyle/>
          <a:p>
            <a:r>
              <a:rPr lang="cs-CZ" sz="3000" b="1" dirty="0" smtClean="0"/>
              <a:t>První ataka:</a:t>
            </a:r>
            <a:r>
              <a:rPr lang="cs-CZ" sz="3000" dirty="0" smtClean="0"/>
              <a:t>   nenápadný průjem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dirty="0" smtClean="0"/>
              <a:t>				příměs krve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dirty="0" smtClean="0"/>
              <a:t>				postupné zhoršování</a:t>
            </a:r>
          </a:p>
          <a:p>
            <a:r>
              <a:rPr lang="cs-CZ" sz="3000" b="1" dirty="0" smtClean="0"/>
              <a:t>Remise:</a:t>
            </a:r>
            <a:r>
              <a:rPr lang="cs-CZ" sz="3000" dirty="0" smtClean="0"/>
              <a:t> příznaky vymizí, pacient bez obtíží</a:t>
            </a:r>
          </a:p>
          <a:p>
            <a:r>
              <a:rPr lang="cs-CZ" sz="3000" b="1" dirty="0" smtClean="0"/>
              <a:t>Relaps:</a:t>
            </a:r>
            <a:r>
              <a:rPr lang="cs-CZ" sz="3000" dirty="0" smtClean="0"/>
              <a:t> zánět se znovu vrátí</a:t>
            </a:r>
          </a:p>
          <a:p>
            <a:pPr marL="0" indent="0">
              <a:buNone/>
            </a:pPr>
            <a:r>
              <a:rPr lang="cs-CZ" sz="3000" b="1" dirty="0"/>
              <a:t>	</a:t>
            </a:r>
            <a:r>
              <a:rPr lang="cs-CZ" sz="3000" b="1" dirty="0" smtClean="0"/>
              <a:t>		</a:t>
            </a:r>
            <a:r>
              <a:rPr lang="cs-CZ" sz="3000" b="1" u="sng" dirty="0" smtClean="0"/>
              <a:t>1. remitující - </a:t>
            </a:r>
            <a:r>
              <a:rPr lang="cs-CZ" sz="3000" dirty="0" smtClean="0"/>
              <a:t>častěji než jednou ročně</a:t>
            </a:r>
            <a:endParaRPr lang="cs-CZ" sz="3000" b="1" dirty="0" smtClean="0"/>
          </a:p>
          <a:p>
            <a:pPr marL="0" indent="0">
              <a:buNone/>
            </a:pPr>
            <a:r>
              <a:rPr lang="cs-CZ" sz="3000" b="1" dirty="0"/>
              <a:t>	</a:t>
            </a:r>
            <a:r>
              <a:rPr lang="cs-CZ" sz="3000" b="1" dirty="0" smtClean="0"/>
              <a:t>		</a:t>
            </a:r>
            <a:r>
              <a:rPr lang="cs-CZ" sz="3000" b="1" u="sng" dirty="0" smtClean="0"/>
              <a:t>2. intermitující - </a:t>
            </a:r>
            <a:r>
              <a:rPr lang="cs-CZ" sz="3000" dirty="0" smtClean="0"/>
              <a:t>mezi relapsy doba delší než 1 rok</a:t>
            </a:r>
          </a:p>
          <a:p>
            <a:r>
              <a:rPr lang="cs-CZ" sz="3000" b="1" dirty="0" smtClean="0"/>
              <a:t>Reaktivace: </a:t>
            </a:r>
            <a:r>
              <a:rPr lang="cs-CZ" sz="3000" dirty="0" smtClean="0"/>
              <a:t>zánět se vrátí na místo kde již byl</a:t>
            </a:r>
          </a:p>
          <a:p>
            <a:r>
              <a:rPr lang="cs-CZ" sz="3000" b="1" dirty="0" smtClean="0"/>
              <a:t>Recidiva: </a:t>
            </a:r>
            <a:r>
              <a:rPr lang="cs-CZ" sz="3000" dirty="0" smtClean="0"/>
              <a:t>je onemocnění střeva, která zánětem dosud nebyla postižena</a:t>
            </a:r>
            <a:endParaRPr lang="cs-CZ" sz="2600" b="1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72857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3545" y="573024"/>
            <a:ext cx="3191255" cy="145626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anatomie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21808" y="128016"/>
            <a:ext cx="4937760" cy="6473951"/>
          </a:xfrm>
          <a:solidFill>
            <a:schemeClr val="tx1"/>
          </a:solidFill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Soubor:Digestive system diagram cs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098" y="423375"/>
            <a:ext cx="4363179" cy="617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999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vyšetření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929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Vyš. stolice</a:t>
            </a:r>
          </a:p>
          <a:p>
            <a:r>
              <a:rPr lang="cs-CZ" sz="2800" dirty="0" smtClean="0"/>
              <a:t>Test na okultní krvácení</a:t>
            </a:r>
          </a:p>
          <a:p>
            <a:r>
              <a:rPr lang="cs-CZ" sz="2800" dirty="0" smtClean="0"/>
              <a:t>Vyšetření krve: KO, bílkoviny, sedimentace erytrocytů, protilátky (rozlišení Crohnovy choroby od ulcerózní kolitidy)</a:t>
            </a:r>
          </a:p>
          <a:p>
            <a:r>
              <a:rPr lang="cs-CZ" sz="2800" dirty="0" smtClean="0"/>
              <a:t>Kolonoskopie</a:t>
            </a:r>
          </a:p>
          <a:p>
            <a:r>
              <a:rPr lang="cs-CZ" sz="2800" dirty="0" smtClean="0"/>
              <a:t>RTG</a:t>
            </a:r>
          </a:p>
          <a:p>
            <a:r>
              <a:rPr lang="cs-CZ" sz="2800" dirty="0" smtClean="0"/>
              <a:t>CT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52749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léčba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Záleží na fázi onemocnění</a:t>
            </a:r>
          </a:p>
          <a:p>
            <a:r>
              <a:rPr lang="cs-CZ" sz="2800" dirty="0" smtClean="0"/>
              <a:t>Protizánětlivé léky</a:t>
            </a:r>
          </a:p>
          <a:p>
            <a:r>
              <a:rPr lang="cs-CZ" sz="2800" dirty="0" smtClean="0"/>
              <a:t>Vhodná dieta</a:t>
            </a:r>
          </a:p>
          <a:p>
            <a:r>
              <a:rPr lang="cs-CZ" sz="2800" dirty="0" err="1" smtClean="0"/>
              <a:t>Aminosalicyláty</a:t>
            </a:r>
            <a:r>
              <a:rPr lang="cs-CZ" sz="2800" dirty="0" smtClean="0"/>
              <a:t>, kortikosteroidy, biologická léčba, antihistaminika, vitamín D</a:t>
            </a:r>
          </a:p>
          <a:p>
            <a:r>
              <a:rPr lang="cs-CZ" sz="2800" dirty="0" smtClean="0"/>
              <a:t>Chirurgická léčba</a:t>
            </a:r>
          </a:p>
          <a:p>
            <a:r>
              <a:rPr lang="cs-CZ" sz="2800" dirty="0" err="1" smtClean="0"/>
              <a:t>Helmintická</a:t>
            </a:r>
            <a:r>
              <a:rPr lang="cs-CZ" sz="2800" dirty="0" smtClean="0"/>
              <a:t> terapie</a:t>
            </a:r>
          </a:p>
        </p:txBody>
      </p:sp>
    </p:spTree>
    <p:extLst>
      <p:ext uri="{BB962C8B-B14F-4D97-AF65-F5344CB8AC3E}">
        <p14:creationId xmlns:p14="http://schemas.microsoft.com/office/powerpoint/2010/main" val="118033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/>
              <a:t>Oše</a:t>
            </a:r>
            <a:r>
              <a:rPr lang="cs-CZ" sz="4000" dirty="0" smtClean="0"/>
              <a:t> péče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222157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Problém: </a:t>
            </a:r>
            <a:r>
              <a:rPr lang="cs-CZ" sz="3000" dirty="0" smtClean="0"/>
              <a:t>bolest břicha, dehydratace, malnutrice, úzkost, strach</a:t>
            </a:r>
          </a:p>
          <a:p>
            <a:r>
              <a:rPr lang="cs-CZ" sz="3000" b="1" dirty="0" smtClean="0"/>
              <a:t>Cíl:  </a:t>
            </a:r>
            <a:r>
              <a:rPr lang="cs-CZ" sz="3000" dirty="0" smtClean="0"/>
              <a:t>kladný účinek analgetik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dirty="0" smtClean="0"/>
              <a:t>	neomezování v běžných denních aktivitách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dirty="0" smtClean="0"/>
              <a:t>	dostatečný spánek</a:t>
            </a:r>
          </a:p>
          <a:p>
            <a:pPr marL="0" indent="0">
              <a:buNone/>
            </a:pPr>
            <a:r>
              <a:rPr lang="cs-CZ" sz="3000" dirty="0"/>
              <a:t>	</a:t>
            </a:r>
            <a:r>
              <a:rPr lang="cs-CZ" sz="3000" dirty="0" smtClean="0"/>
              <a:t>	dostatečný příjem potravy a tekutin, aby nedocházelo k úbytku hmotnosti</a:t>
            </a:r>
          </a:p>
        </p:txBody>
      </p:sp>
    </p:spTree>
    <p:extLst>
      <p:ext uri="{BB962C8B-B14F-4D97-AF65-F5344CB8AC3E}">
        <p14:creationId xmlns:p14="http://schemas.microsoft.com/office/powerpoint/2010/main" val="316995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285447"/>
            <a:ext cx="10131425" cy="1456267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Oše</a:t>
            </a:r>
            <a:r>
              <a:rPr lang="cs-CZ" sz="4000" dirty="0" smtClean="0"/>
              <a:t> péče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741714"/>
            <a:ext cx="10131425" cy="4604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700" b="1" dirty="0" smtClean="0"/>
              <a:t>POLOHA</a:t>
            </a:r>
          </a:p>
          <a:p>
            <a:pPr marL="0" indent="0">
              <a:buNone/>
            </a:pPr>
            <a:r>
              <a:rPr lang="cs-CZ" sz="2700" b="1" dirty="0" smtClean="0"/>
              <a:t>SLEDUJEME:</a:t>
            </a:r>
          </a:p>
          <a:p>
            <a:r>
              <a:rPr lang="cs-CZ" sz="2700" dirty="0" smtClean="0"/>
              <a:t>FF, celkový stav nevolnost, bolest, </a:t>
            </a:r>
            <a:r>
              <a:rPr lang="cs-CZ" sz="2700" dirty="0"/>
              <a:t>P+V, </a:t>
            </a:r>
            <a:endParaRPr lang="cs-CZ" sz="2700" dirty="0" smtClean="0"/>
          </a:p>
          <a:p>
            <a:pPr marL="0" indent="0">
              <a:buNone/>
            </a:pPr>
            <a:r>
              <a:rPr lang="cs-CZ" sz="2700" b="1" dirty="0" smtClean="0"/>
              <a:t>HYGIENICKÁ PÉČE:</a:t>
            </a:r>
          </a:p>
          <a:p>
            <a:r>
              <a:rPr lang="cs-CZ" sz="2700" dirty="0" smtClean="0"/>
              <a:t>Důkladné omytí a následné ošetření kůže (krém)</a:t>
            </a:r>
          </a:p>
          <a:p>
            <a:pPr marL="0" indent="0">
              <a:buNone/>
            </a:pPr>
            <a:r>
              <a:rPr lang="cs-CZ" sz="2700" b="1" dirty="0" smtClean="0"/>
              <a:t>VÝŽIVA:</a:t>
            </a:r>
          </a:p>
          <a:p>
            <a:r>
              <a:rPr lang="cs-CZ" sz="2700" dirty="0" smtClean="0"/>
              <a:t>Pravidelnost!, nenadýmavé, nekořeněné</a:t>
            </a:r>
          </a:p>
          <a:p>
            <a:pPr marL="0" indent="0">
              <a:buNone/>
            </a:pPr>
            <a:r>
              <a:rPr lang="cs-CZ" sz="2700" b="1" dirty="0" smtClean="0"/>
              <a:t>VYPRAZDŇOVÁNÍ: </a:t>
            </a:r>
            <a:r>
              <a:rPr lang="cs-CZ" sz="2700" dirty="0"/>
              <a:t>Dle pacienta</a:t>
            </a:r>
          </a:p>
          <a:p>
            <a:pPr marL="0" indent="0">
              <a:buNone/>
            </a:pPr>
            <a:r>
              <a:rPr lang="cs-CZ" sz="2700" b="1" dirty="0" smtClean="0"/>
              <a:t>SPÁNEK A ODPOČINEK</a:t>
            </a:r>
          </a:p>
        </p:txBody>
      </p:sp>
    </p:spTree>
    <p:extLst>
      <p:ext uri="{BB962C8B-B14F-4D97-AF65-F5344CB8AC3E}">
        <p14:creationId xmlns:p14="http://schemas.microsoft.com/office/powerpoint/2010/main" val="1627058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crohnova choro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928" y="540913"/>
            <a:ext cx="8722728" cy="573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23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557316"/>
              </p:ext>
            </p:extLst>
          </p:nvPr>
        </p:nvGraphicFramePr>
        <p:xfrm>
          <a:off x="-1" y="-7"/>
          <a:ext cx="12192000" cy="6858006"/>
        </p:xfrm>
        <a:graphic>
          <a:graphicData uri="http://schemas.openxmlformats.org/drawingml/2006/table">
            <a:tbl>
              <a:tblPr/>
              <a:tblGrid>
                <a:gridCol w="4064000"/>
                <a:gridCol w="4064000"/>
                <a:gridCol w="4064000"/>
              </a:tblGrid>
              <a:tr h="391886">
                <a:tc gridSpan="3"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Srovnání různých faktorů sledovaných v případě Crohnovy nemoci a </a:t>
                      </a:r>
                      <a:r>
                        <a:rPr lang="cs-CZ" sz="1800" b="1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colitis</a:t>
                      </a:r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cs-CZ" sz="1800" b="1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ulcerosa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52138" marR="52138" marT="26069" marB="26069" anchor="ctr"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endParaRPr lang="cs-CZ" sz="10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Crohnova nemoc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Colitis</a:t>
                      </a:r>
                      <a:r>
                        <a:rPr lang="cs-CZ" sz="16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cs-CZ" sz="1600" b="1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ulcerosa</a:t>
                      </a:r>
                      <a:endParaRPr lang="cs-CZ" sz="16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Postižení </a:t>
                      </a:r>
                      <a:r>
                        <a:rPr lang="cs-CZ" sz="1800" b="1" dirty="0" err="1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terminalního</a:t>
                      </a:r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cs-CZ" sz="1800" b="1" u="none" strike="noStrike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ilea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běžně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zřídka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Postižení tlustého střeva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obvykle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vždy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Postižení </a:t>
                      </a:r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konečníku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zřídka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obvykle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Postižení </a:t>
                      </a:r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řitního otvoru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běžně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zřídka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Postižení </a:t>
                      </a:r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žlučovodů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Nižší míra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Vyšší míra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85801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Rozsah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Nestejnorodý, skvrnitý výskyt zánětu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Souvislé plochy zánětu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Endoskopický obraz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Lineární a plazivé </a:t>
                      </a:r>
                      <a:r>
                        <a:rPr lang="cs-CZ" sz="1600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vředy</a:t>
                      </a:r>
                      <a:endParaRPr lang="cs-CZ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Souvislé </a:t>
                      </a:r>
                      <a:r>
                        <a:rPr lang="cs-CZ" sz="1600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vředy</a:t>
                      </a:r>
                      <a:endParaRPr lang="cs-CZ" sz="16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Hloubka zánětu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Může zasahovat hluboko do tkáně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Mělký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Vznikání </a:t>
                      </a:r>
                      <a:r>
                        <a:rPr lang="cs-CZ" sz="1800" b="1" u="none" strike="noStrike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fistulí</a:t>
                      </a:r>
                      <a:r>
                        <a:rPr lang="cs-CZ" sz="1800" b="1" u="none" strike="noStrike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cs-CZ" sz="18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 </a:t>
                      </a:r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srůstů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běžně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zřídka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Stenóza</a:t>
                      </a:r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střev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běžně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zřídka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Typ </a:t>
                      </a:r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imunitní reakce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Spojována s Th1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Neurčitě spojována s Th2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Přítomnost </a:t>
                      </a:r>
                      <a:r>
                        <a:rPr lang="cs-CZ" sz="1800" b="1" u="none" strike="noStrike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granulomu</a:t>
                      </a:r>
                      <a:endParaRPr lang="cs-CZ" sz="18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Může být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Není běžná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685801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Účinnost operačního zákroku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 po odebrání napadené tkáně se nemoc často vrací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Obvykle dojde po operaci k uzdravení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Zvýšené riziko pro kuřáky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Ano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Ne</a:t>
                      </a:r>
                    </a:p>
                  </a:txBody>
                  <a:tcPr marL="52138" marR="52138" marT="26069" marB="26069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3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www.zbynekmlcoch.cz/informace/images/stories/medicina/ostatni_obory/crohnova-choroba-ulcerozni-kolitida-poradna-otazky-a-odpovedi.jpg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cs.wikipedia.org/wiki/Crohnova_nemoc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www.wikiskripta.eu/w/Crohnova_choroba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cs.wikipedia.org/wiki/Ulcer%C3%B3zn%C3%AD_kolitida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www.anamneza.cz/nemoc/Colitis-ulcerosa-167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www.seminarky.cz/Crohnova-nemoc-diagnostika-lecba-a-osetrovatelska-pece-2-5-22941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74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to je?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49640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Vzácný typ zánětu trávicí trubice </a:t>
            </a:r>
            <a:endParaRPr lang="cs-CZ" sz="2800" dirty="0" smtClean="0"/>
          </a:p>
          <a:p>
            <a:r>
              <a:rPr lang="cs-CZ" sz="2800" dirty="0"/>
              <a:t>Chronicky nespecifický zánět, postihující celou tloušťku stěny </a:t>
            </a:r>
            <a:r>
              <a:rPr lang="cs-CZ" sz="2800" dirty="0" smtClean="0"/>
              <a:t>střeva</a:t>
            </a:r>
            <a:endParaRPr lang="cs-CZ" sz="2800" dirty="0" smtClean="0"/>
          </a:p>
          <a:p>
            <a:r>
              <a:rPr lang="cs-CZ" sz="2800" dirty="0" smtClean="0"/>
              <a:t>postihuje cca 10lidí/100 </a:t>
            </a:r>
            <a:r>
              <a:rPr lang="cs-CZ" sz="2800" dirty="0" smtClean="0"/>
              <a:t>000obyvatel</a:t>
            </a:r>
          </a:p>
          <a:p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POSTIHUJE:</a:t>
            </a:r>
            <a:endParaRPr lang="cs-CZ" sz="2800" dirty="0" smtClean="0"/>
          </a:p>
          <a:p>
            <a:r>
              <a:rPr lang="cs-CZ" sz="2800" dirty="0" smtClean="0"/>
              <a:t>Kteroukoliv část trávicí trubice</a:t>
            </a:r>
          </a:p>
          <a:p>
            <a:r>
              <a:rPr lang="cs-CZ" sz="2800" dirty="0" smtClean="0"/>
              <a:t>Nejčastěji - </a:t>
            </a:r>
            <a:r>
              <a:rPr lang="cs-CZ" sz="2800" dirty="0" smtClean="0"/>
              <a:t>konec tenkého střeva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7158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Klinické projevy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Příznaky se objevují řadu let před stanovením diagnózy</a:t>
            </a:r>
          </a:p>
          <a:p>
            <a:pPr marL="0" indent="0">
              <a:buNone/>
            </a:pPr>
            <a:r>
              <a:rPr lang="cs-CZ" sz="2800" dirty="0" smtClean="0"/>
              <a:t>FORMY </a:t>
            </a:r>
            <a:r>
              <a:rPr lang="cs-CZ" sz="2800" dirty="0" smtClean="0"/>
              <a:t>NEMOCI:</a:t>
            </a: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err="1" smtClean="0"/>
              <a:t>Stenozující</a:t>
            </a:r>
            <a:r>
              <a:rPr lang="cs-CZ" sz="2800" dirty="0" smtClean="0"/>
              <a:t>- zesílení stěny a zúžení průsvitu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/>
              <a:t>Fistulující</a:t>
            </a:r>
            <a:r>
              <a:rPr lang="cs-CZ" sz="2800" dirty="0" smtClean="0"/>
              <a:t>- zánět proniká celou tloušťkou stěny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 smtClean="0"/>
              <a:t>Zánět omezený na stěnu, bez vzniku zúžení či píštělí</a:t>
            </a:r>
          </a:p>
        </p:txBody>
      </p:sp>
    </p:spTree>
    <p:extLst>
      <p:ext uri="{BB962C8B-B14F-4D97-AF65-F5344CB8AC3E}">
        <p14:creationId xmlns:p14="http://schemas.microsoft.com/office/powerpoint/2010/main" val="3645629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Lokalizace v rámci trávicího ústrojí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Ileitida -</a:t>
            </a:r>
            <a:r>
              <a:rPr lang="cs-CZ" sz="2800" dirty="0" smtClean="0"/>
              <a:t> </a:t>
            </a:r>
            <a:r>
              <a:rPr lang="cs-CZ" sz="2800" dirty="0" smtClean="0"/>
              <a:t>napadá ileum, konečnou část tenkého střeva</a:t>
            </a:r>
          </a:p>
          <a:p>
            <a:r>
              <a:rPr lang="cs-CZ" sz="2800" b="1" dirty="0" smtClean="0"/>
              <a:t>Kolitida -</a:t>
            </a:r>
            <a:r>
              <a:rPr lang="cs-CZ" sz="2800" dirty="0" smtClean="0"/>
              <a:t> </a:t>
            </a:r>
            <a:r>
              <a:rPr lang="cs-CZ" sz="2800" dirty="0" smtClean="0"/>
              <a:t>postižení tlustého střeva</a:t>
            </a:r>
          </a:p>
          <a:p>
            <a:r>
              <a:rPr lang="cs-CZ" sz="2800" b="1" dirty="0" err="1" smtClean="0"/>
              <a:t>Ileokolitická</a:t>
            </a:r>
            <a:r>
              <a:rPr lang="cs-CZ" sz="2800" b="1" dirty="0" smtClean="0"/>
              <a:t> </a:t>
            </a:r>
            <a:r>
              <a:rPr lang="cs-CZ" sz="2800" b="1" dirty="0" smtClean="0"/>
              <a:t>forma - </a:t>
            </a:r>
            <a:r>
              <a:rPr lang="cs-CZ" sz="2800" dirty="0" smtClean="0"/>
              <a:t>postiženo tenké i tlusté střevo</a:t>
            </a:r>
          </a:p>
          <a:p>
            <a:r>
              <a:rPr lang="cs-CZ" sz="2800" b="1" dirty="0" err="1" smtClean="0"/>
              <a:t>Perianální</a:t>
            </a:r>
            <a:r>
              <a:rPr lang="cs-CZ" sz="2800" b="1" dirty="0" smtClean="0"/>
              <a:t> -</a:t>
            </a:r>
            <a:r>
              <a:rPr lang="cs-CZ" sz="2800" dirty="0" smtClean="0"/>
              <a:t> </a:t>
            </a:r>
            <a:r>
              <a:rPr lang="cs-CZ" sz="2800" dirty="0" smtClean="0"/>
              <a:t>postižena oblast konečníku a řitního otvoru, tvorba píštělí či abscesů</a:t>
            </a:r>
          </a:p>
          <a:p>
            <a:r>
              <a:rPr lang="cs-CZ" sz="2800" b="1" dirty="0" smtClean="0"/>
              <a:t>Ostatní - </a:t>
            </a:r>
            <a:r>
              <a:rPr lang="cs-CZ" sz="2800" dirty="0" smtClean="0"/>
              <a:t>postihuje </a:t>
            </a:r>
            <a:r>
              <a:rPr lang="cs-CZ" sz="2800" dirty="0" smtClean="0"/>
              <a:t>jakoukoliv jinou část trávicího traktu</a:t>
            </a:r>
            <a:endParaRPr lang="cs-CZ" sz="2800" b="1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7883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Projevy v trávicí soustavě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Křečovité bolesti v oblasti břicha</a:t>
            </a:r>
          </a:p>
          <a:p>
            <a:r>
              <a:rPr lang="cs-CZ" sz="2800" dirty="0" smtClean="0"/>
              <a:t>Průjmy</a:t>
            </a:r>
          </a:p>
          <a:p>
            <a:r>
              <a:rPr lang="cs-CZ" sz="2800" dirty="0" smtClean="0"/>
              <a:t>Krev ve stolici</a:t>
            </a:r>
          </a:p>
          <a:p>
            <a:r>
              <a:rPr lang="cs-CZ" sz="2800" dirty="0" err="1" smtClean="0"/>
              <a:t>Perianální</a:t>
            </a:r>
            <a:r>
              <a:rPr lang="cs-CZ" sz="2800" dirty="0" smtClean="0"/>
              <a:t> projevy ( svědění či bolest)</a:t>
            </a:r>
          </a:p>
          <a:p>
            <a:r>
              <a:rPr lang="cs-CZ" sz="2800" dirty="0" smtClean="0"/>
              <a:t>Postižení žaludku (bolest při polykání, břicha a zvracení)</a:t>
            </a:r>
          </a:p>
          <a:p>
            <a:r>
              <a:rPr lang="cs-CZ" sz="2800" dirty="0" smtClean="0"/>
              <a:t>Nadýmání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3249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Postižení očí</a:t>
            </a:r>
          </a:p>
          <a:p>
            <a:r>
              <a:rPr lang="cs-CZ" sz="2800" dirty="0" smtClean="0"/>
              <a:t>Postižení pohybového aparátu ( artritida, </a:t>
            </a:r>
            <a:r>
              <a:rPr lang="cs-CZ" sz="2800" dirty="0" err="1" smtClean="0"/>
              <a:t>Bechtěrevova</a:t>
            </a:r>
            <a:r>
              <a:rPr lang="cs-CZ" sz="2800" dirty="0" smtClean="0"/>
              <a:t> nemoc, osteoporóza</a:t>
            </a:r>
          </a:p>
          <a:p>
            <a:r>
              <a:rPr lang="cs-CZ" sz="2800" dirty="0" smtClean="0"/>
              <a:t>Kožní projevy </a:t>
            </a:r>
          </a:p>
          <a:p>
            <a:r>
              <a:rPr lang="cs-CZ" sz="2800" dirty="0" smtClean="0"/>
              <a:t>Hematologické projevy (trombóza, plicní embolie, autoimunitní hemolytická anémie)</a:t>
            </a:r>
            <a:endParaRPr lang="cs-CZ" sz="2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Projevy mimo trávicí soustavu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8171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Teplota</a:t>
            </a:r>
          </a:p>
          <a:p>
            <a:r>
              <a:rPr lang="cs-CZ" sz="2800" dirty="0" smtClean="0"/>
              <a:t>Ztráta hmotnosti</a:t>
            </a:r>
          </a:p>
          <a:p>
            <a:r>
              <a:rPr lang="cs-CZ" sz="2800" dirty="0" smtClean="0"/>
              <a:t>Poruchy růstu</a:t>
            </a:r>
            <a:endParaRPr lang="cs-CZ" sz="2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Projevy na celkovém stavu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80911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6"/>
            <a:ext cx="10131425" cy="3988277"/>
          </a:xfrm>
        </p:spPr>
        <p:txBody>
          <a:bodyPr>
            <a:noAutofit/>
          </a:bodyPr>
          <a:lstStyle/>
          <a:p>
            <a:r>
              <a:rPr lang="cs-CZ" sz="2400" dirty="0" smtClean="0"/>
              <a:t>BIOCHEMICKÉ VYŠETŘENÍ:	</a:t>
            </a:r>
            <a:r>
              <a:rPr lang="cs-CZ" sz="2800" dirty="0"/>
              <a:t>KO</a:t>
            </a:r>
          </a:p>
          <a:p>
            <a:pPr marL="1828800" lvl="4" indent="0">
              <a:buNone/>
            </a:pPr>
            <a:r>
              <a:rPr lang="cs-CZ" sz="2400" dirty="0"/>
              <a:t>				</a:t>
            </a:r>
            <a:r>
              <a:rPr lang="cs-CZ" sz="2800" dirty="0"/>
              <a:t>vitamín B12</a:t>
            </a:r>
          </a:p>
          <a:p>
            <a:pPr marL="1828800" lvl="4" indent="0">
              <a:buNone/>
            </a:pPr>
            <a:r>
              <a:rPr lang="cs-CZ" sz="2800" dirty="0"/>
              <a:t>				CRP a sedimentace</a:t>
            </a:r>
          </a:p>
          <a:p>
            <a:r>
              <a:rPr lang="cs-CZ" sz="2800" dirty="0" smtClean="0"/>
              <a:t>Kolonoskopie </a:t>
            </a:r>
          </a:p>
          <a:p>
            <a:r>
              <a:rPr lang="cs-CZ" sz="2800" dirty="0" smtClean="0"/>
              <a:t>Vyš. Tenkého střeva</a:t>
            </a:r>
          </a:p>
          <a:p>
            <a:r>
              <a:rPr lang="cs-CZ" sz="2800" dirty="0" smtClean="0"/>
              <a:t>Magnetická resonance</a:t>
            </a:r>
          </a:p>
          <a:p>
            <a:r>
              <a:rPr lang="cs-CZ" sz="2800" dirty="0" smtClean="0"/>
              <a:t>Kapslová endoskopie</a:t>
            </a:r>
          </a:p>
          <a:p>
            <a:r>
              <a:rPr lang="cs-CZ" sz="2800" dirty="0" err="1" smtClean="0"/>
              <a:t>irigografie</a:t>
            </a:r>
            <a:endParaRPr lang="cs-CZ" sz="2800" dirty="0" smtClean="0"/>
          </a:p>
          <a:p>
            <a:pPr marL="1828800" lvl="4" indent="0">
              <a:buNone/>
            </a:pPr>
            <a:endParaRPr lang="cs-CZ" sz="2400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85801" y="545206"/>
            <a:ext cx="10131425" cy="1456267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diagnostika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2957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332</TotalTime>
  <Words>592</Words>
  <Application>Microsoft Office PowerPoint</Application>
  <PresentationFormat>Širokoúhlá obrazovka</PresentationFormat>
  <Paragraphs>197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Nebe</vt:lpstr>
      <vt:lpstr>Crohnova choroba</vt:lpstr>
      <vt:lpstr>anatomie</vt:lpstr>
      <vt:lpstr>Co to je?</vt:lpstr>
      <vt:lpstr>Klinické projevy</vt:lpstr>
      <vt:lpstr>Lokalizace v rámci trávicího ústrojí</vt:lpstr>
      <vt:lpstr>Projevy v trávicí soustavě</vt:lpstr>
      <vt:lpstr>Projevy mimo trávicí soustavu</vt:lpstr>
      <vt:lpstr>Projevy na celkovém stavu</vt:lpstr>
      <vt:lpstr>diagnostika</vt:lpstr>
      <vt:lpstr>patogeneze</vt:lpstr>
      <vt:lpstr>terapie</vt:lpstr>
      <vt:lpstr>terapie</vt:lpstr>
      <vt:lpstr>KOmplikace</vt:lpstr>
      <vt:lpstr>Prezentace aplikace PowerPoint</vt:lpstr>
      <vt:lpstr>Co to je?</vt:lpstr>
      <vt:lpstr>Výskyt</vt:lpstr>
      <vt:lpstr>symptomy</vt:lpstr>
      <vt:lpstr>příčiny</vt:lpstr>
      <vt:lpstr>Klinický průběh</vt:lpstr>
      <vt:lpstr>vyšetření</vt:lpstr>
      <vt:lpstr>léčba</vt:lpstr>
      <vt:lpstr>Oše péče</vt:lpstr>
      <vt:lpstr>Oše péče</vt:lpstr>
      <vt:lpstr>Prezentace aplikace PowerPoint</vt:lpstr>
      <vt:lpstr>Prezentace aplikace PowerPoint</vt:lpstr>
      <vt:lpstr>odkazy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Crohnova choroba</dc:title>
  <dc:creator>Eliska</dc:creator>
  <cp:lastModifiedBy>Eliska</cp:lastModifiedBy>
  <cp:revision>24</cp:revision>
  <dcterms:created xsi:type="dcterms:W3CDTF">2018-01-22T17:35:24Z</dcterms:created>
  <dcterms:modified xsi:type="dcterms:W3CDTF">2018-01-24T21:03:22Z</dcterms:modified>
</cp:coreProperties>
</file>