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2" r:id="rId5"/>
    <p:sldId id="263" r:id="rId6"/>
    <p:sldId id="264" r:id="rId7"/>
    <p:sldId id="265" r:id="rId8"/>
    <p:sldId id="266" r:id="rId9"/>
    <p:sldId id="267" r:id="rId10"/>
    <p:sldId id="268" r:id="rId11"/>
    <p:sldId id="269" r:id="rId12"/>
    <p:sldId id="270" r:id="rId13"/>
    <p:sldId id="271" r:id="rId14"/>
    <p:sldId id="272" r:id="rId15"/>
    <p:sldId id="259" r:id="rId16"/>
    <p:sldId id="260" r:id="rId17"/>
    <p:sldId id="261" r:id="rId18"/>
    <p:sldId id="273" r:id="rId19"/>
    <p:sldId id="274" r:id="rId20"/>
    <p:sldId id="275" r:id="rId21"/>
    <p:sldId id="276" r:id="rId22"/>
    <p:sldId id="277" r:id="rId23"/>
    <p:sldId id="278" r:id="rId24"/>
    <p:sldId id="280" r:id="rId25"/>
    <p:sldId id="279"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194475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F8D1BF4-A55B-43DB-A7EE-092EB33B40CD}" type="datetimeFigureOut">
              <a:rPr lang="en-US" smtClean="0"/>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006162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562886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51351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621406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5862631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76441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14233924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40095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205957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8D1BF4-A55B-43DB-A7EE-092EB33B40CD}" type="datetimeFigureOut">
              <a:rPr lang="en-US" smtClean="0"/>
              <a:t>6/12/2018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145660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F8D1BF4-A55B-43DB-A7EE-092EB33B40CD}" type="datetimeFigureOut">
              <a:rPr lang="en-US" smtClean="0"/>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428581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F8D1BF4-A55B-43DB-A7EE-092EB33B40CD}" type="datetimeFigureOut">
              <a:rPr lang="en-US" smtClean="0"/>
              <a:t>6/12/2018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1893685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3F8D1BF4-A55B-43DB-A7EE-092EB33B40CD}" type="datetimeFigureOut">
              <a:rPr lang="en-US" smtClean="0"/>
              <a:t>6/12/2018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22009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D1BF4-A55B-43DB-A7EE-092EB33B40CD}" type="datetimeFigureOut">
              <a:rPr lang="en-US" smtClean="0"/>
              <a:t>6/12/2018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260605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F8D1BF4-A55B-43DB-A7EE-092EB33B40CD}" type="datetimeFigureOut">
              <a:rPr lang="en-US" smtClean="0"/>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229466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F8D1BF4-A55B-43DB-A7EE-092EB33B40CD}" type="datetimeFigureOut">
              <a:rPr lang="en-US" smtClean="0"/>
              <a:t>6/12/2018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F0A2A-47B4-4400-8C33-1067228117B7}" type="slidenum">
              <a:rPr lang="en-US" smtClean="0"/>
              <a:t>‹#›</a:t>
            </a:fld>
            <a:endParaRPr lang="en-US"/>
          </a:p>
        </p:txBody>
      </p:sp>
    </p:spTree>
    <p:extLst>
      <p:ext uri="{BB962C8B-B14F-4D97-AF65-F5344CB8AC3E}">
        <p14:creationId xmlns:p14="http://schemas.microsoft.com/office/powerpoint/2010/main" val="365405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F8D1BF4-A55B-43DB-A7EE-092EB33B40CD}" type="datetimeFigureOut">
              <a:rPr lang="en-US" smtClean="0"/>
              <a:t>6/12/2018</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54F0A2A-47B4-4400-8C33-1067228117B7}" type="slidenum">
              <a:rPr lang="en-US" smtClean="0"/>
              <a:t>‹#›</a:t>
            </a:fld>
            <a:endParaRPr lang="en-US"/>
          </a:p>
        </p:txBody>
      </p:sp>
    </p:spTree>
    <p:extLst>
      <p:ext uri="{BB962C8B-B14F-4D97-AF65-F5344CB8AC3E}">
        <p14:creationId xmlns:p14="http://schemas.microsoft.com/office/powerpoint/2010/main" val="10661710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Zdravý životní styl</a:t>
            </a:r>
          </a:p>
        </p:txBody>
      </p:sp>
      <p:sp>
        <p:nvSpPr>
          <p:cNvPr id="3" name="Podnadpis 2"/>
          <p:cNvSpPr>
            <a:spLocks noGrp="1"/>
          </p:cNvSpPr>
          <p:nvPr>
            <p:ph type="subTitle" idx="1"/>
          </p:nvPr>
        </p:nvSpPr>
        <p:spPr/>
        <p:txBody>
          <a:bodyPr/>
          <a:lstStyle/>
          <a:p>
            <a:r>
              <a:rPr lang="en-US" dirty="0"/>
              <a:t>Autor : Martin Jiřinec</a:t>
            </a:r>
          </a:p>
        </p:txBody>
      </p:sp>
    </p:spTree>
    <p:extLst>
      <p:ext uri="{BB962C8B-B14F-4D97-AF65-F5344CB8AC3E}">
        <p14:creationId xmlns:p14="http://schemas.microsoft.com/office/powerpoint/2010/main" val="3718026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normAutofit fontScale="92500" lnSpcReduction="10000"/>
          </a:bodyPr>
          <a:lstStyle/>
          <a:p>
            <a:pPr fontAlgn="base"/>
            <a:r>
              <a:rPr lang="cs-CZ" b="1" dirty="0"/>
              <a:t>Aktivní životní styl</a:t>
            </a:r>
          </a:p>
          <a:p>
            <a:pPr fontAlgn="base"/>
            <a:r>
              <a:rPr lang="cs-CZ" dirty="0"/>
              <a:t>Měli byste zahrnout fitness do svého života. Fyzická zdatnost a kondice udržuje vaši váhu pod kontrolou, pomůže vám lépe v noci spát, chrání před infarkty a mozkovými příhodami a dalšími zdravotními problémy, a celkově prodlužuje život. Bez tělu a duši prospěšných aktivit je nemožné žít plnohodnotný život.</a:t>
            </a:r>
          </a:p>
          <a:p>
            <a:pPr fontAlgn="base"/>
            <a:r>
              <a:rPr lang="cs-CZ" i="1" dirty="0"/>
              <a:t>Ti, kteří si myslí, že nemají čas na tělesné cvičení, si dříve či později musejí najít čas pro nemoc.</a:t>
            </a:r>
            <a:br>
              <a:rPr lang="cs-CZ" dirty="0"/>
            </a:br>
            <a:r>
              <a:rPr lang="cs-CZ" dirty="0"/>
              <a:t>Edward Stanley</a:t>
            </a:r>
          </a:p>
          <a:p>
            <a:endParaRPr lang="cs-CZ" dirty="0"/>
          </a:p>
        </p:txBody>
      </p:sp>
    </p:spTree>
    <p:extLst>
      <p:ext uri="{BB962C8B-B14F-4D97-AF65-F5344CB8AC3E}">
        <p14:creationId xmlns:p14="http://schemas.microsoft.com/office/powerpoint/2010/main" val="837336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normAutofit lnSpcReduction="10000"/>
          </a:bodyPr>
          <a:lstStyle/>
          <a:p>
            <a:pPr fontAlgn="base"/>
            <a:r>
              <a:rPr lang="cs-CZ" b="1" dirty="0"/>
              <a:t>Zvládání stresu</a:t>
            </a:r>
          </a:p>
          <a:p>
            <a:pPr fontAlgn="base"/>
            <a:r>
              <a:rPr lang="cs-CZ" dirty="0"/>
              <a:t>Emocionální stres hraje důležitou roli u mnoha nemocí, a to jak přímo, tak nepřímo. Když jsou lidé ve stresu, mají také větší tendenci ke kouření, přejídání se, pití, workoholismu, hádání se s ostatními a tak dále. Proto je zvládání stresu, tzv. stress management, důležitou součástí zdravého životního stylu, a meditační a relaxační techniky jsou jeho klíčovou součástí.</a:t>
            </a:r>
          </a:p>
          <a:p>
            <a:r>
              <a:rPr lang="cs-CZ" i="1" dirty="0"/>
              <a:t>Nemoci duše jsou nebezpečnější a četnější než nemoci těla.</a:t>
            </a:r>
            <a:br>
              <a:rPr lang="cs-CZ" dirty="0"/>
            </a:br>
            <a:r>
              <a:rPr lang="cs-CZ" dirty="0"/>
              <a:t>Marcus </a:t>
            </a:r>
            <a:r>
              <a:rPr lang="cs-CZ" dirty="0" err="1"/>
              <a:t>Tullius</a:t>
            </a:r>
            <a:r>
              <a:rPr lang="cs-CZ" dirty="0"/>
              <a:t> Cicero</a:t>
            </a:r>
          </a:p>
        </p:txBody>
      </p:sp>
    </p:spTree>
    <p:extLst>
      <p:ext uri="{BB962C8B-B14F-4D97-AF65-F5344CB8AC3E}">
        <p14:creationId xmlns:p14="http://schemas.microsoft.com/office/powerpoint/2010/main" val="793227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normAutofit lnSpcReduction="10000"/>
          </a:bodyPr>
          <a:lstStyle/>
          <a:p>
            <a:pPr fontAlgn="base"/>
            <a:r>
              <a:rPr lang="cs-CZ" b="1" dirty="0"/>
              <a:t>Vztah k sobě samému</a:t>
            </a:r>
          </a:p>
          <a:p>
            <a:pPr fontAlgn="base"/>
            <a:r>
              <a:rPr lang="cs-CZ" dirty="0"/>
              <a:t>Spřátelte se sami se sebou. Milovat sám sebe je klíčem ke zdravému šťastnému životnímu stylu. Sebeúcta je o tom, jak moc lidé cení sami sebe; jakou pýchu v sobě cítí a jak jim stojí za to se ctít. Sebeúcta je důležitá, protože dobrý pocit ze sebe sama může ovlivnit i naše chování.</a:t>
            </a:r>
          </a:p>
          <a:p>
            <a:pPr fontAlgn="base"/>
            <a:r>
              <a:rPr lang="cs-CZ" i="1" dirty="0"/>
              <a:t>Síla lásky má vliv na změny těla. Láska pohybuje tělem a to pomáhá zpracovat vše kolem… Jemná láskyplná péče je cenný prvek v uzdravení.</a:t>
            </a:r>
            <a:br>
              <a:rPr lang="cs-CZ" dirty="0"/>
            </a:br>
            <a:r>
              <a:rPr lang="cs-CZ" dirty="0" err="1"/>
              <a:t>Larry</a:t>
            </a:r>
            <a:r>
              <a:rPr lang="cs-CZ" dirty="0"/>
              <a:t> </a:t>
            </a:r>
            <a:r>
              <a:rPr lang="cs-CZ" dirty="0" err="1"/>
              <a:t>Dossey</a:t>
            </a:r>
            <a:r>
              <a:rPr lang="cs-CZ" dirty="0"/>
              <a:t> </a:t>
            </a:r>
          </a:p>
          <a:p>
            <a:endParaRPr lang="cs-CZ" dirty="0"/>
          </a:p>
        </p:txBody>
      </p:sp>
    </p:spTree>
    <p:extLst>
      <p:ext uri="{BB962C8B-B14F-4D97-AF65-F5344CB8AC3E}">
        <p14:creationId xmlns:p14="http://schemas.microsoft.com/office/powerpoint/2010/main" val="1497432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normAutofit lnSpcReduction="10000"/>
          </a:bodyPr>
          <a:lstStyle/>
          <a:p>
            <a:pPr fontAlgn="base"/>
            <a:r>
              <a:rPr lang="cs-CZ" b="1" dirty="0"/>
              <a:t>Síla mysli a těla</a:t>
            </a:r>
          </a:p>
          <a:p>
            <a:pPr fontAlgn="base"/>
            <a:r>
              <a:rPr lang="cs-CZ" dirty="0"/>
              <a:t>Naprogramujte svou mysl na úspěch. Vytvořte si vizi přesvědčivé budoucnosti, která vás vzrušuje a inspiruje, a zaměřte se na ni každý den. Nenechte se ničím srazit nebo zastavit, nezpochybňujte své rozhodnutí. Tím, že převezmete kontrolu nad svými myšlenkami, zlepšíte svůj život.</a:t>
            </a:r>
          </a:p>
          <a:p>
            <a:r>
              <a:rPr lang="cs-CZ" i="1" dirty="0"/>
              <a:t>V myslích napěchovaných myšlenkami, orgánech ucpaných toxiny, a těle vyztuženém zanedbáváním, není již místo pro nic jiného.</a:t>
            </a:r>
            <a:br>
              <a:rPr lang="cs-CZ" i="1" dirty="0"/>
            </a:br>
            <a:r>
              <a:rPr lang="cs-CZ" dirty="0"/>
              <a:t>Alison Rose </a:t>
            </a:r>
            <a:r>
              <a:rPr lang="cs-CZ" dirty="0" err="1"/>
              <a:t>Levy</a:t>
            </a:r>
            <a:r>
              <a:rPr lang="cs-CZ" dirty="0"/>
              <a:t>, novinář</a:t>
            </a:r>
          </a:p>
        </p:txBody>
      </p:sp>
    </p:spTree>
    <p:extLst>
      <p:ext uri="{BB962C8B-B14F-4D97-AF65-F5344CB8AC3E}">
        <p14:creationId xmlns:p14="http://schemas.microsoft.com/office/powerpoint/2010/main" val="3891601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normAutofit fontScale="85000" lnSpcReduction="20000"/>
          </a:bodyPr>
          <a:lstStyle/>
          <a:p>
            <a:pPr fontAlgn="base"/>
            <a:r>
              <a:rPr lang="cs-CZ" b="1" dirty="0"/>
              <a:t>Životní rovnováha</a:t>
            </a:r>
          </a:p>
          <a:p>
            <a:pPr fontAlgn="base"/>
            <a:r>
              <a:rPr lang="cs-CZ" dirty="0"/>
              <a:t>Chcete-li dosáhnout zdravého životního stylu, musíte podniknout kroky s cílem zajistit si určitou míru rovnováhy … duchovně, fyzicky, emočně, sociálně, psychicky i finančně. Musíte sladit práci, rodinu a všechny ostatní oblasti vašeho života, aniž byste zapomínali sami na sebe nebo měli pocit viny, když děláte pouze jednu věc, a myslíte, že byste měli dělat něco jiného. Všechny klíčové oblasti našeho života se musejí překrývat a propojovat, vzájemně se ovlivňovat. Pokud nejsme sami se sebou spokojeni ve všech oblastech našeho života, nemohou být naše sny nikdy skutečně splněny ani nemůžeme mít šťastný a spokojený zdravý život.</a:t>
            </a:r>
          </a:p>
          <a:p>
            <a:pPr fontAlgn="base"/>
            <a:r>
              <a:rPr lang="cs-CZ" i="1" dirty="0"/>
              <a:t>Žádný úspěch ve veřejném životě nemůže kompenzovat selhání v domácnosti.</a:t>
            </a:r>
            <a:br>
              <a:rPr lang="cs-CZ" dirty="0"/>
            </a:br>
            <a:r>
              <a:rPr lang="cs-CZ" dirty="0"/>
              <a:t>Benjamin </a:t>
            </a:r>
            <a:r>
              <a:rPr lang="cs-CZ" dirty="0" err="1"/>
              <a:t>Disraeli</a:t>
            </a:r>
            <a:r>
              <a:rPr lang="cs-CZ" dirty="0"/>
              <a:t> </a:t>
            </a:r>
          </a:p>
          <a:p>
            <a:endParaRPr lang="cs-CZ" dirty="0"/>
          </a:p>
        </p:txBody>
      </p:sp>
    </p:spTree>
    <p:extLst>
      <p:ext uri="{BB962C8B-B14F-4D97-AF65-F5344CB8AC3E}">
        <p14:creationId xmlns:p14="http://schemas.microsoft.com/office/powerpoint/2010/main" val="2831338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přistupovat</a:t>
            </a:r>
            <a:r>
              <a:rPr lang="en-GB" dirty="0"/>
              <a:t> k </a:t>
            </a:r>
            <a:r>
              <a:rPr lang="en-GB" dirty="0" err="1"/>
              <a:t>zdravému</a:t>
            </a:r>
            <a:r>
              <a:rPr lang="en-GB" dirty="0"/>
              <a:t> </a:t>
            </a:r>
            <a:r>
              <a:rPr lang="en-GB" dirty="0" err="1"/>
              <a:t>životu</a:t>
            </a:r>
            <a:r>
              <a:rPr lang="en-GB" dirty="0"/>
              <a:t>? </a:t>
            </a:r>
            <a:endParaRPr lang="cs-CZ" dirty="0"/>
          </a:p>
        </p:txBody>
      </p:sp>
      <p:sp>
        <p:nvSpPr>
          <p:cNvPr id="3" name="Zástupný symbol pro obsah 2"/>
          <p:cNvSpPr>
            <a:spLocks noGrp="1"/>
          </p:cNvSpPr>
          <p:nvPr>
            <p:ph idx="1"/>
          </p:nvPr>
        </p:nvSpPr>
        <p:spPr/>
        <p:txBody>
          <a:bodyPr/>
          <a:lstStyle/>
          <a:p>
            <a:pPr fontAlgn="base"/>
            <a:r>
              <a:rPr lang="cs-CZ" b="1" dirty="0"/>
              <a:t>Ve fyzické rovině (pro tělo)</a:t>
            </a:r>
          </a:p>
          <a:p>
            <a:pPr fontAlgn="base"/>
            <a:r>
              <a:rPr lang="cs-CZ" dirty="0"/>
              <a:t>správná výživa, správná strava</a:t>
            </a:r>
          </a:p>
          <a:p>
            <a:pPr fontAlgn="base"/>
            <a:r>
              <a:rPr lang="cs-CZ" dirty="0"/>
              <a:t>držet se fyzicky fit, vykonávat prospěšná cvičení</a:t>
            </a:r>
          </a:p>
          <a:p>
            <a:pPr fontAlgn="base"/>
            <a:r>
              <a:rPr lang="cs-CZ" dirty="0"/>
              <a:t>dostatečný odpočinek</a:t>
            </a:r>
          </a:p>
          <a:p>
            <a:pPr fontAlgn="base"/>
            <a:r>
              <a:rPr lang="cs-CZ" dirty="0"/>
              <a:t>správné zvládání stresu</a:t>
            </a:r>
          </a:p>
          <a:p>
            <a:endParaRPr lang="cs-CZ" dirty="0"/>
          </a:p>
        </p:txBody>
      </p:sp>
    </p:spTree>
    <p:extLst>
      <p:ext uri="{BB962C8B-B14F-4D97-AF65-F5344CB8AC3E}">
        <p14:creationId xmlns:p14="http://schemas.microsoft.com/office/powerpoint/2010/main" val="1264248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přistupovat</a:t>
            </a:r>
            <a:r>
              <a:rPr lang="en-GB" dirty="0"/>
              <a:t> k </a:t>
            </a:r>
            <a:r>
              <a:rPr lang="en-GB" dirty="0" err="1"/>
              <a:t>zdravému</a:t>
            </a:r>
            <a:r>
              <a:rPr lang="en-GB" dirty="0"/>
              <a:t> </a:t>
            </a:r>
            <a:r>
              <a:rPr lang="en-GB" dirty="0" err="1"/>
              <a:t>životu</a:t>
            </a:r>
            <a:r>
              <a:rPr lang="en-GB" dirty="0"/>
              <a:t>? </a:t>
            </a:r>
            <a:endParaRPr lang="cs-CZ" dirty="0"/>
          </a:p>
        </p:txBody>
      </p:sp>
      <p:sp>
        <p:nvSpPr>
          <p:cNvPr id="3" name="Zástupný symbol pro obsah 2"/>
          <p:cNvSpPr>
            <a:spLocks noGrp="1"/>
          </p:cNvSpPr>
          <p:nvPr>
            <p:ph idx="1"/>
          </p:nvPr>
        </p:nvSpPr>
        <p:spPr/>
        <p:txBody>
          <a:bodyPr>
            <a:normAutofit fontScale="85000" lnSpcReduction="20000"/>
          </a:bodyPr>
          <a:lstStyle/>
          <a:p>
            <a:pPr fontAlgn="base"/>
            <a:r>
              <a:rPr lang="cs-CZ" b="1" dirty="0"/>
              <a:t>V rovině emocionální (pro mysl)</a:t>
            </a:r>
          </a:p>
          <a:p>
            <a:pPr fontAlgn="base"/>
            <a:r>
              <a:rPr lang="cs-CZ" dirty="0"/>
              <a:t>samostatné podpůrné postoje</a:t>
            </a:r>
          </a:p>
          <a:p>
            <a:pPr fontAlgn="base"/>
            <a:r>
              <a:rPr lang="cs-CZ" dirty="0"/>
              <a:t>pozitivní myšlenky a stanoviska</a:t>
            </a:r>
          </a:p>
          <a:p>
            <a:pPr fontAlgn="base"/>
            <a:r>
              <a:rPr lang="cs-CZ" dirty="0"/>
              <a:t>pozitivní vnímání sebe sama</a:t>
            </a:r>
          </a:p>
          <a:p>
            <a:pPr fontAlgn="base"/>
            <a:r>
              <a:rPr lang="cs-CZ" b="1" dirty="0"/>
              <a:t>Duchovní (pro duši)</a:t>
            </a:r>
          </a:p>
          <a:p>
            <a:pPr fontAlgn="base"/>
            <a:r>
              <a:rPr lang="cs-CZ" dirty="0"/>
              <a:t>vnitřní klid</a:t>
            </a:r>
          </a:p>
          <a:p>
            <a:pPr fontAlgn="base"/>
            <a:r>
              <a:rPr lang="cs-CZ" dirty="0"/>
              <a:t>otevřenost vlastní kreativitě</a:t>
            </a:r>
          </a:p>
          <a:p>
            <a:pPr fontAlgn="base"/>
            <a:r>
              <a:rPr lang="cs-CZ" dirty="0"/>
              <a:t>důvěra ve vlastní vnitřní poznání</a:t>
            </a:r>
          </a:p>
          <a:p>
            <a:endParaRPr lang="cs-CZ" dirty="0"/>
          </a:p>
        </p:txBody>
      </p:sp>
    </p:spTree>
    <p:extLst>
      <p:ext uri="{BB962C8B-B14F-4D97-AF65-F5344CB8AC3E}">
        <p14:creationId xmlns:p14="http://schemas.microsoft.com/office/powerpoint/2010/main" val="2142918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přistupovat</a:t>
            </a:r>
            <a:r>
              <a:rPr lang="en-GB" dirty="0"/>
              <a:t> k </a:t>
            </a:r>
            <a:r>
              <a:rPr lang="en-GB" dirty="0" err="1"/>
              <a:t>zdravému</a:t>
            </a:r>
            <a:r>
              <a:rPr lang="en-GB" dirty="0"/>
              <a:t> </a:t>
            </a:r>
            <a:r>
              <a:rPr lang="en-GB" dirty="0" err="1"/>
              <a:t>životu</a:t>
            </a:r>
            <a:r>
              <a:rPr lang="en-GB" dirty="0"/>
              <a:t>? </a:t>
            </a:r>
            <a:endParaRPr lang="cs-CZ" dirty="0"/>
          </a:p>
        </p:txBody>
      </p:sp>
      <p:sp>
        <p:nvSpPr>
          <p:cNvPr id="3" name="Zástupný symbol pro obsah 2"/>
          <p:cNvSpPr>
            <a:spLocks noGrp="1"/>
          </p:cNvSpPr>
          <p:nvPr>
            <p:ph idx="1"/>
          </p:nvPr>
        </p:nvSpPr>
        <p:spPr/>
        <p:txBody>
          <a:bodyPr/>
          <a:lstStyle/>
          <a:p>
            <a:pPr fontAlgn="base"/>
            <a:r>
              <a:rPr lang="cs-CZ" b="1" dirty="0"/>
              <a:t>Také je potřeba</a:t>
            </a:r>
          </a:p>
          <a:p>
            <a:pPr fontAlgn="base"/>
            <a:r>
              <a:rPr lang="cs-CZ" dirty="0"/>
              <a:t>dávat a přijímat odpuštění, lásku a soucit</a:t>
            </a:r>
          </a:p>
          <a:p>
            <a:pPr fontAlgn="base"/>
            <a:r>
              <a:rPr lang="cs-CZ" dirty="0"/>
              <a:t>potřeba smát se a zažívat štěstí</a:t>
            </a:r>
          </a:p>
          <a:p>
            <a:pPr fontAlgn="base"/>
            <a:r>
              <a:rPr lang="cs-CZ" dirty="0"/>
              <a:t>potřeba radostných vztahů se sebou i ostatními</a:t>
            </a:r>
            <a:endParaRPr lang="en-GB" dirty="0"/>
          </a:p>
          <a:p>
            <a:pPr marL="0" indent="0">
              <a:buNone/>
            </a:pPr>
            <a:endParaRPr lang="cs-CZ" dirty="0"/>
          </a:p>
        </p:txBody>
      </p:sp>
    </p:spTree>
    <p:extLst>
      <p:ext uri="{BB962C8B-B14F-4D97-AF65-F5344CB8AC3E}">
        <p14:creationId xmlns:p14="http://schemas.microsoft.com/office/powerpoint/2010/main" val="2560998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na</a:t>
            </a:r>
            <a:r>
              <a:rPr lang="en-GB" dirty="0"/>
              <a:t> </a:t>
            </a:r>
            <a:r>
              <a:rPr lang="en-GB" dirty="0" err="1"/>
              <a:t>zdravý</a:t>
            </a:r>
            <a:r>
              <a:rPr lang="en-GB" dirty="0"/>
              <a:t> </a:t>
            </a:r>
            <a:r>
              <a:rPr lang="en-GB" dirty="0" err="1"/>
              <a:t>životní</a:t>
            </a:r>
            <a:r>
              <a:rPr lang="en-GB" dirty="0"/>
              <a:t> </a:t>
            </a:r>
            <a:r>
              <a:rPr lang="en-GB" dirty="0" err="1"/>
              <a:t>styl</a:t>
            </a:r>
            <a:r>
              <a:rPr lang="en-GB" dirty="0"/>
              <a: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Udržuj si přiměřenou hmotnost</a:t>
            </a:r>
            <a:endParaRPr lang="en-GB" dirty="0"/>
          </a:p>
          <a:p>
            <a:r>
              <a:rPr lang="cs-CZ" dirty="0"/>
              <a:t>Měj pestrou stravu</a:t>
            </a:r>
            <a:endParaRPr lang="en-GB" dirty="0"/>
          </a:p>
          <a:p>
            <a:r>
              <a:rPr lang="pt-BR" dirty="0"/>
              <a:t>Zařadit do jídelníčku více ovoce a zeleniny</a:t>
            </a:r>
          </a:p>
          <a:p>
            <a:r>
              <a:rPr lang="cs-CZ" dirty="0"/>
              <a:t>Zařaď do jídelníčku ryby: Ve zdravém jídelníčku by ryby měly být zastoupeny 2 - 3x týdně.</a:t>
            </a:r>
            <a:endParaRPr lang="en-GB" dirty="0"/>
          </a:p>
          <a:p>
            <a:r>
              <a:rPr lang="cs-CZ" dirty="0"/>
              <a:t>Vyhni se smaženým jídlům</a:t>
            </a:r>
            <a:endParaRPr lang="en-GB" dirty="0"/>
          </a:p>
          <a:p>
            <a:r>
              <a:rPr lang="pl-PL" dirty="0"/>
              <a:t>Studuj informace na obalu potravin</a:t>
            </a:r>
            <a:endParaRPr lang="cs-CZ" dirty="0"/>
          </a:p>
        </p:txBody>
      </p:sp>
    </p:spTree>
    <p:extLst>
      <p:ext uri="{BB962C8B-B14F-4D97-AF65-F5344CB8AC3E}">
        <p14:creationId xmlns:p14="http://schemas.microsoft.com/office/powerpoint/2010/main" val="1323294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na</a:t>
            </a:r>
            <a:r>
              <a:rPr lang="en-GB" dirty="0"/>
              <a:t> </a:t>
            </a:r>
            <a:r>
              <a:rPr lang="en-GB" dirty="0" err="1"/>
              <a:t>zdravý</a:t>
            </a:r>
            <a:r>
              <a:rPr lang="en-GB" dirty="0"/>
              <a:t> </a:t>
            </a:r>
            <a:r>
              <a:rPr lang="en-GB" dirty="0" err="1"/>
              <a:t>životní</a:t>
            </a:r>
            <a:r>
              <a:rPr lang="en-GB" dirty="0"/>
              <a:t> </a:t>
            </a:r>
            <a:r>
              <a:rPr lang="en-GB" dirty="0" err="1"/>
              <a:t>styl</a:t>
            </a:r>
            <a:r>
              <a:rPr lang="en-GB" dirty="0"/>
              <a:t>?</a:t>
            </a:r>
            <a:endParaRPr lang="cs-CZ" dirty="0"/>
          </a:p>
        </p:txBody>
      </p:sp>
      <p:sp>
        <p:nvSpPr>
          <p:cNvPr id="3" name="Zástupný symbol pro obsah 2"/>
          <p:cNvSpPr>
            <a:spLocks noGrp="1"/>
          </p:cNvSpPr>
          <p:nvPr>
            <p:ph idx="1"/>
          </p:nvPr>
        </p:nvSpPr>
        <p:spPr/>
        <p:txBody>
          <a:bodyPr>
            <a:normAutofit fontScale="92500" lnSpcReduction="10000"/>
          </a:bodyPr>
          <a:lstStyle/>
          <a:p>
            <a:r>
              <a:rPr lang="cs-CZ" i="1" dirty="0"/>
              <a:t>Zaměř se na zdravé tuky</a:t>
            </a:r>
            <a:r>
              <a:rPr lang="en-GB" i="1" dirty="0"/>
              <a:t> : </a:t>
            </a:r>
            <a:r>
              <a:rPr lang="cs-CZ" dirty="0"/>
              <a:t>Těmi jsou nenasycené mastné kyseliny. Jejich zdroji jsou ryby, vlašské ořechy, sójové boby, dýňová semena atd.</a:t>
            </a:r>
            <a:endParaRPr lang="en-GB" dirty="0"/>
          </a:p>
          <a:p>
            <a:r>
              <a:rPr lang="cs-CZ" dirty="0"/>
              <a:t>Konzumuj maso s mírou</a:t>
            </a:r>
            <a:endParaRPr lang="en-GB" dirty="0"/>
          </a:p>
          <a:p>
            <a:r>
              <a:rPr lang="cs-CZ" dirty="0"/>
              <a:t>Dodržuj pitný režim</a:t>
            </a:r>
            <a:r>
              <a:rPr lang="en-GB" dirty="0"/>
              <a:t> :</a:t>
            </a:r>
            <a:r>
              <a:rPr lang="cs-CZ" dirty="0"/>
              <a:t>Pij alespoň 2 litry tekutin denně</a:t>
            </a:r>
            <a:r>
              <a:rPr lang="en-GB" dirty="0"/>
              <a:t>.</a:t>
            </a:r>
          </a:p>
          <a:p>
            <a:r>
              <a:rPr lang="cs-CZ" dirty="0"/>
              <a:t>Nauč se více odpočívat</a:t>
            </a:r>
            <a:endParaRPr lang="en-GB" dirty="0"/>
          </a:p>
          <a:p>
            <a:r>
              <a:rPr lang="cs-CZ" dirty="0"/>
              <a:t>Přistupuj k životu s optimismem</a:t>
            </a:r>
            <a:endParaRPr lang="en-GB" dirty="0"/>
          </a:p>
          <a:p>
            <a:r>
              <a:rPr lang="cs-CZ" dirty="0"/>
              <a:t>Nauč se zvládat stres</a:t>
            </a:r>
            <a:endParaRPr lang="en-GB" dirty="0"/>
          </a:p>
        </p:txBody>
      </p:sp>
    </p:spTree>
    <p:extLst>
      <p:ext uri="{BB962C8B-B14F-4D97-AF65-F5344CB8AC3E}">
        <p14:creationId xmlns:p14="http://schemas.microsoft.com/office/powerpoint/2010/main" val="2876183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to je životní styl</a:t>
            </a:r>
            <a:r>
              <a:rPr lang="en-GB" dirty="0"/>
              <a:t> (lifestyle)</a:t>
            </a:r>
            <a:r>
              <a:rPr lang="cs-CZ" dirty="0"/>
              <a:t>?</a:t>
            </a:r>
          </a:p>
        </p:txBody>
      </p:sp>
      <p:sp>
        <p:nvSpPr>
          <p:cNvPr id="3" name="Zástupný symbol pro obsah 2"/>
          <p:cNvSpPr>
            <a:spLocks noGrp="1"/>
          </p:cNvSpPr>
          <p:nvPr>
            <p:ph idx="1"/>
          </p:nvPr>
        </p:nvSpPr>
        <p:spPr/>
        <p:txBody>
          <a:bodyPr>
            <a:normAutofit fontScale="85000" lnSpcReduction="20000"/>
          </a:bodyPr>
          <a:lstStyle/>
          <a:p>
            <a:r>
              <a:rPr lang="en-US" dirty="0"/>
              <a:t>„</a:t>
            </a:r>
            <a:r>
              <a:rPr lang="en-US" dirty="0" err="1"/>
              <a:t>způsob</a:t>
            </a:r>
            <a:r>
              <a:rPr lang="en-US" dirty="0"/>
              <a:t> </a:t>
            </a:r>
            <a:r>
              <a:rPr lang="en-US" dirty="0" err="1"/>
              <a:t>života</a:t>
            </a:r>
            <a:r>
              <a:rPr lang="en-US" dirty="0"/>
              <a:t> </a:t>
            </a:r>
            <a:r>
              <a:rPr lang="en-US" dirty="0" err="1"/>
              <a:t>nebo</a:t>
            </a:r>
            <a:r>
              <a:rPr lang="en-US" dirty="0"/>
              <a:t> </a:t>
            </a:r>
            <a:r>
              <a:rPr lang="en-US" dirty="0" err="1"/>
              <a:t>životního</a:t>
            </a:r>
            <a:r>
              <a:rPr lang="en-US" dirty="0"/>
              <a:t> </a:t>
            </a:r>
            <a:r>
              <a:rPr lang="en-US" dirty="0" err="1"/>
              <a:t>stylu</a:t>
            </a:r>
            <a:r>
              <a:rPr lang="en-US" dirty="0"/>
              <a:t>, </a:t>
            </a:r>
            <a:r>
              <a:rPr lang="en-US" dirty="0" err="1"/>
              <a:t>který</a:t>
            </a:r>
            <a:r>
              <a:rPr lang="en-US" dirty="0"/>
              <a:t> </a:t>
            </a:r>
            <a:r>
              <a:rPr lang="en-US" dirty="0" err="1"/>
              <a:t>odráží</a:t>
            </a:r>
            <a:r>
              <a:rPr lang="en-US" dirty="0"/>
              <a:t> </a:t>
            </a:r>
            <a:r>
              <a:rPr lang="en-US" dirty="0" err="1"/>
              <a:t>postoje</a:t>
            </a:r>
            <a:r>
              <a:rPr lang="en-US" dirty="0"/>
              <a:t> a </a:t>
            </a:r>
            <a:r>
              <a:rPr lang="en-US" dirty="0" err="1"/>
              <a:t>hodnoty</a:t>
            </a:r>
            <a:r>
              <a:rPr lang="en-US" dirty="0"/>
              <a:t> </a:t>
            </a:r>
            <a:r>
              <a:rPr lang="en-US" dirty="0" err="1"/>
              <a:t>osoby</a:t>
            </a:r>
            <a:r>
              <a:rPr lang="en-US" dirty="0"/>
              <a:t> </a:t>
            </a:r>
            <a:r>
              <a:rPr lang="en-US" dirty="0" err="1"/>
              <a:t>nebo</a:t>
            </a:r>
            <a:r>
              <a:rPr lang="en-US" dirty="0"/>
              <a:t> </a:t>
            </a:r>
            <a:r>
              <a:rPr lang="en-US" dirty="0" err="1"/>
              <a:t>skupiny</a:t>
            </a:r>
            <a:r>
              <a:rPr lang="en-US" dirty="0"/>
              <a:t>“. – The American Heritage</a:t>
            </a:r>
          </a:p>
          <a:p>
            <a:r>
              <a:rPr lang="en-US" dirty="0"/>
              <a:t>„</a:t>
            </a:r>
            <a:r>
              <a:rPr lang="en-US" dirty="0" err="1"/>
              <a:t>Vzorec</a:t>
            </a:r>
            <a:r>
              <a:rPr lang="en-US" dirty="0"/>
              <a:t> </a:t>
            </a:r>
            <a:r>
              <a:rPr lang="en-US" dirty="0" err="1"/>
              <a:t>jednotlivých</a:t>
            </a:r>
            <a:r>
              <a:rPr lang="en-US" dirty="0"/>
              <a:t> </a:t>
            </a:r>
            <a:r>
              <a:rPr lang="en-US" dirty="0" err="1"/>
              <a:t>individuálních</a:t>
            </a:r>
            <a:r>
              <a:rPr lang="en-US" dirty="0"/>
              <a:t> </a:t>
            </a:r>
            <a:r>
              <a:rPr lang="en-US" dirty="0" err="1"/>
              <a:t>postupů</a:t>
            </a:r>
            <a:r>
              <a:rPr lang="en-US" dirty="0"/>
              <a:t> a </a:t>
            </a:r>
            <a:r>
              <a:rPr lang="en-US" dirty="0" err="1"/>
              <a:t>osobních</a:t>
            </a:r>
            <a:r>
              <a:rPr lang="en-US" dirty="0"/>
              <a:t> </a:t>
            </a:r>
            <a:r>
              <a:rPr lang="en-US" dirty="0" err="1"/>
              <a:t>voleb</a:t>
            </a:r>
            <a:r>
              <a:rPr lang="en-US" dirty="0"/>
              <a:t> </a:t>
            </a:r>
            <a:r>
              <a:rPr lang="en-US" dirty="0" err="1"/>
              <a:t>chování</a:t>
            </a:r>
            <a:r>
              <a:rPr lang="en-US" dirty="0"/>
              <a:t>, </a:t>
            </a:r>
            <a:r>
              <a:rPr lang="en-US" dirty="0" err="1"/>
              <a:t>které</a:t>
            </a:r>
            <a:r>
              <a:rPr lang="en-US" dirty="0"/>
              <a:t> </a:t>
            </a:r>
            <a:r>
              <a:rPr lang="en-US" dirty="0" err="1"/>
              <a:t>ovlivňují</a:t>
            </a:r>
            <a:r>
              <a:rPr lang="en-US" dirty="0"/>
              <a:t> </a:t>
            </a:r>
            <a:r>
              <a:rPr lang="en-US" dirty="0" err="1"/>
              <a:t>zdravotní</a:t>
            </a:r>
            <a:r>
              <a:rPr lang="en-US" dirty="0"/>
              <a:t> </a:t>
            </a:r>
            <a:r>
              <a:rPr lang="en-US" dirty="0" err="1"/>
              <a:t>stav</a:t>
            </a:r>
            <a:r>
              <a:rPr lang="en-US" dirty="0"/>
              <a:t>.“ – </a:t>
            </a:r>
            <a:r>
              <a:rPr lang="en-US" dirty="0" err="1"/>
              <a:t>Encyklopedie</a:t>
            </a:r>
            <a:r>
              <a:rPr lang="en-US" dirty="0"/>
              <a:t> </a:t>
            </a:r>
            <a:r>
              <a:rPr lang="en-US" dirty="0" err="1"/>
              <a:t>veřejného</a:t>
            </a:r>
            <a:r>
              <a:rPr lang="en-US" dirty="0"/>
              <a:t> </a:t>
            </a:r>
            <a:r>
              <a:rPr lang="en-US" dirty="0" err="1"/>
              <a:t>zdraví</a:t>
            </a:r>
            <a:endParaRPr lang="en-US" dirty="0"/>
          </a:p>
          <a:p>
            <a:r>
              <a:rPr lang="cs-CZ" dirty="0"/>
              <a:t>Životní styl je systém významných činností a vztahů, životních projevů a zvyklostí typických, charakteristických pro určitý živý subjekt nebo i objekt. Jedná se o souhrn relativně ustálených každodenních praktik, způsobů realizace činností a způsobů chování.</a:t>
            </a:r>
            <a:r>
              <a:rPr lang="en-GB" dirty="0"/>
              <a:t> – </a:t>
            </a:r>
            <a:r>
              <a:rPr lang="en-GB" dirty="0" err="1"/>
              <a:t>Wikipedie</a:t>
            </a:r>
            <a:r>
              <a:rPr lang="en-GB" dirty="0"/>
              <a:t> </a:t>
            </a:r>
          </a:p>
          <a:p>
            <a:r>
              <a:rPr lang="en-GB" dirty="0" err="1"/>
              <a:t>Finální</a:t>
            </a:r>
            <a:r>
              <a:rPr lang="en-GB" dirty="0"/>
              <a:t> </a:t>
            </a:r>
            <a:r>
              <a:rPr lang="en-GB" dirty="0" err="1"/>
              <a:t>definice</a:t>
            </a:r>
            <a:r>
              <a:rPr lang="en-GB" dirty="0"/>
              <a:t> - </a:t>
            </a:r>
            <a:r>
              <a:rPr lang="en-US" dirty="0" err="1"/>
              <a:t>souhrn</a:t>
            </a:r>
            <a:r>
              <a:rPr lang="en-US" dirty="0"/>
              <a:t> </a:t>
            </a:r>
            <a:r>
              <a:rPr lang="en-US" dirty="0" err="1"/>
              <a:t>rozhodnutí</a:t>
            </a:r>
            <a:r>
              <a:rPr lang="en-US" dirty="0"/>
              <a:t> </a:t>
            </a:r>
            <a:r>
              <a:rPr lang="en-US" dirty="0" err="1"/>
              <a:t>jednotlivců</a:t>
            </a:r>
            <a:r>
              <a:rPr lang="en-US" dirty="0"/>
              <a:t>, </a:t>
            </a:r>
            <a:r>
              <a:rPr lang="en-US" dirty="0" err="1"/>
              <a:t>která</a:t>
            </a:r>
            <a:r>
              <a:rPr lang="en-US" dirty="0"/>
              <a:t> </a:t>
            </a:r>
            <a:r>
              <a:rPr lang="en-US" dirty="0" err="1"/>
              <a:t>mají</a:t>
            </a:r>
            <a:r>
              <a:rPr lang="en-US" dirty="0"/>
              <a:t> </a:t>
            </a:r>
            <a:r>
              <a:rPr lang="en-US" dirty="0" err="1"/>
              <a:t>vliv</a:t>
            </a:r>
            <a:r>
              <a:rPr lang="en-US" dirty="0"/>
              <a:t> </a:t>
            </a:r>
            <a:r>
              <a:rPr lang="en-US" dirty="0" err="1"/>
              <a:t>na</a:t>
            </a:r>
            <a:r>
              <a:rPr lang="en-US" dirty="0"/>
              <a:t> </a:t>
            </a:r>
            <a:r>
              <a:rPr lang="en-US" dirty="0" err="1"/>
              <a:t>jejich</a:t>
            </a:r>
            <a:r>
              <a:rPr lang="en-US" dirty="0"/>
              <a:t> </a:t>
            </a:r>
            <a:r>
              <a:rPr lang="en-US" dirty="0" err="1"/>
              <a:t>zdraví</a:t>
            </a:r>
            <a:r>
              <a:rPr lang="en-US" dirty="0"/>
              <a:t> a </a:t>
            </a:r>
            <a:r>
              <a:rPr lang="en-US" dirty="0" err="1"/>
              <a:t>která</a:t>
            </a:r>
            <a:r>
              <a:rPr lang="en-US" dirty="0"/>
              <a:t> </a:t>
            </a:r>
            <a:r>
              <a:rPr lang="en-US" dirty="0" err="1"/>
              <a:t>mohou</a:t>
            </a:r>
            <a:r>
              <a:rPr lang="en-US" dirty="0"/>
              <a:t> </a:t>
            </a:r>
            <a:r>
              <a:rPr lang="en-US" dirty="0" err="1"/>
              <a:t>více</a:t>
            </a:r>
            <a:r>
              <a:rPr lang="en-US" dirty="0"/>
              <a:t> </a:t>
            </a:r>
            <a:r>
              <a:rPr lang="en-US" dirty="0" err="1"/>
              <a:t>či</a:t>
            </a:r>
            <a:r>
              <a:rPr lang="en-US" dirty="0"/>
              <a:t> </a:t>
            </a:r>
            <a:r>
              <a:rPr lang="en-US" dirty="0" err="1"/>
              <a:t>méně</a:t>
            </a:r>
            <a:r>
              <a:rPr lang="en-US" dirty="0"/>
              <a:t> </a:t>
            </a:r>
            <a:r>
              <a:rPr lang="en-US" dirty="0" err="1"/>
              <a:t>kontrolovat</a:t>
            </a:r>
            <a:r>
              <a:rPr lang="en-US" dirty="0"/>
              <a:t>.</a:t>
            </a:r>
            <a:endParaRPr lang="en-GB" dirty="0"/>
          </a:p>
        </p:txBody>
      </p:sp>
    </p:spTree>
    <p:extLst>
      <p:ext uri="{BB962C8B-B14F-4D97-AF65-F5344CB8AC3E}">
        <p14:creationId xmlns:p14="http://schemas.microsoft.com/office/powerpoint/2010/main" val="2344559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na</a:t>
            </a:r>
            <a:r>
              <a:rPr lang="en-GB" dirty="0"/>
              <a:t> </a:t>
            </a:r>
            <a:r>
              <a:rPr lang="en-GB" dirty="0" err="1"/>
              <a:t>zdravý</a:t>
            </a:r>
            <a:r>
              <a:rPr lang="en-GB" dirty="0"/>
              <a:t> </a:t>
            </a:r>
            <a:r>
              <a:rPr lang="en-GB" dirty="0" err="1"/>
              <a:t>životní</a:t>
            </a:r>
            <a:r>
              <a:rPr lang="en-GB" dirty="0"/>
              <a:t> </a:t>
            </a:r>
            <a:r>
              <a:rPr lang="en-GB" dirty="0" err="1"/>
              <a:t>styl</a:t>
            </a:r>
            <a:r>
              <a:rPr lang="en-GB" dirty="0"/>
              <a:t>?</a:t>
            </a:r>
            <a:endParaRPr lang="cs-CZ" dirty="0"/>
          </a:p>
        </p:txBody>
      </p:sp>
      <p:sp>
        <p:nvSpPr>
          <p:cNvPr id="3" name="Zástupný symbol pro obsah 2"/>
          <p:cNvSpPr>
            <a:spLocks noGrp="1"/>
          </p:cNvSpPr>
          <p:nvPr>
            <p:ph idx="1"/>
          </p:nvPr>
        </p:nvSpPr>
        <p:spPr/>
        <p:txBody>
          <a:bodyPr/>
          <a:lstStyle/>
          <a:p>
            <a:r>
              <a:rPr lang="it-IT" dirty="0"/>
              <a:t>Najdi si chvilku jen pro sebe</a:t>
            </a:r>
          </a:p>
          <a:p>
            <a:r>
              <a:rPr lang="cs-CZ" dirty="0"/>
              <a:t>Nekuř</a:t>
            </a:r>
            <a:endParaRPr lang="en-GB" dirty="0"/>
          </a:p>
          <a:p>
            <a:r>
              <a:rPr lang="cs-CZ" dirty="0"/>
              <a:t>Měj dostatek pohybu</a:t>
            </a:r>
            <a:endParaRPr lang="en-GB" dirty="0"/>
          </a:p>
          <a:p>
            <a:r>
              <a:rPr lang="cs-CZ" dirty="0"/>
              <a:t>Pij alkohol jen v malé míře</a:t>
            </a:r>
            <a:endParaRPr lang="en-GB" dirty="0"/>
          </a:p>
          <a:p>
            <a:r>
              <a:rPr lang="cs-CZ" dirty="0"/>
              <a:t>Nezapomínej na dostatek spánku</a:t>
            </a:r>
            <a:endParaRPr lang="en-GB" dirty="0"/>
          </a:p>
          <a:p>
            <a:r>
              <a:rPr lang="cs-CZ" dirty="0"/>
              <a:t>Choď spát přibližně ve stejnou dobu</a:t>
            </a:r>
          </a:p>
        </p:txBody>
      </p:sp>
    </p:spTree>
    <p:extLst>
      <p:ext uri="{BB962C8B-B14F-4D97-AF65-F5344CB8AC3E}">
        <p14:creationId xmlns:p14="http://schemas.microsoft.com/office/powerpoint/2010/main" val="401137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na</a:t>
            </a:r>
            <a:r>
              <a:rPr lang="en-GB" dirty="0"/>
              <a:t> </a:t>
            </a:r>
            <a:r>
              <a:rPr lang="en-GB" dirty="0" err="1"/>
              <a:t>zdravý</a:t>
            </a:r>
            <a:r>
              <a:rPr lang="en-GB" dirty="0"/>
              <a:t> </a:t>
            </a:r>
            <a:r>
              <a:rPr lang="en-GB" dirty="0" err="1"/>
              <a:t>životní</a:t>
            </a:r>
            <a:r>
              <a:rPr lang="en-GB" dirty="0"/>
              <a:t> </a:t>
            </a:r>
            <a:r>
              <a:rPr lang="en-GB" dirty="0" err="1"/>
              <a:t>styl</a:t>
            </a:r>
            <a:r>
              <a:rPr lang="en-GB" dirty="0"/>
              <a:t>?</a:t>
            </a:r>
            <a:endParaRPr lang="cs-CZ" dirty="0"/>
          </a:p>
        </p:txBody>
      </p:sp>
      <p:sp>
        <p:nvSpPr>
          <p:cNvPr id="3" name="Zástupný symbol pro obsah 2"/>
          <p:cNvSpPr>
            <a:spLocks noGrp="1"/>
          </p:cNvSpPr>
          <p:nvPr>
            <p:ph idx="1"/>
          </p:nvPr>
        </p:nvSpPr>
        <p:spPr/>
        <p:txBody>
          <a:bodyPr/>
          <a:lstStyle/>
          <a:p>
            <a:r>
              <a:rPr lang="cs-CZ" i="1" dirty="0"/>
              <a:t>Cvič</a:t>
            </a:r>
            <a:endParaRPr lang="en-GB" i="1" dirty="0"/>
          </a:p>
          <a:p>
            <a:r>
              <a:rPr lang="cs-CZ" i="1" dirty="0"/>
              <a:t>Zaměř se na pozitivní mezilidské vztahy</a:t>
            </a:r>
            <a:endParaRPr lang="en-GB" i="1" dirty="0"/>
          </a:p>
          <a:p>
            <a:r>
              <a:rPr lang="cs-CZ" i="1" dirty="0"/>
              <a:t>Směj se</a:t>
            </a:r>
            <a:endParaRPr lang="en-GB" i="1" dirty="0"/>
          </a:p>
          <a:p>
            <a:r>
              <a:rPr lang="cs-CZ" i="1" dirty="0"/>
              <a:t>Vyhýbej se škodlivým chemikáliím</a:t>
            </a:r>
            <a:endParaRPr lang="en-GB" i="1" dirty="0"/>
          </a:p>
          <a:p>
            <a:r>
              <a:rPr lang="cs-CZ" i="1" dirty="0"/>
              <a:t>Vyvaruj se jakýchkoliv závislostí:</a:t>
            </a:r>
            <a:r>
              <a:rPr lang="en-GB" i="1" dirty="0"/>
              <a:t> </a:t>
            </a:r>
            <a:r>
              <a:rPr lang="cs-CZ" dirty="0"/>
              <a:t>drogy, alkohol, cigarety, kofein, výherní automaty, cukr či cokoliv jiného.</a:t>
            </a:r>
          </a:p>
        </p:txBody>
      </p:sp>
    </p:spTree>
    <p:extLst>
      <p:ext uri="{BB962C8B-B14F-4D97-AF65-F5344CB8AC3E}">
        <p14:creationId xmlns:p14="http://schemas.microsoft.com/office/powerpoint/2010/main" val="3088237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Jak</a:t>
            </a:r>
            <a:r>
              <a:rPr lang="en-GB" dirty="0"/>
              <a:t> </a:t>
            </a:r>
            <a:r>
              <a:rPr lang="en-GB" dirty="0" err="1"/>
              <a:t>na</a:t>
            </a:r>
            <a:r>
              <a:rPr lang="en-GB" dirty="0"/>
              <a:t> </a:t>
            </a:r>
            <a:r>
              <a:rPr lang="en-GB" dirty="0" err="1"/>
              <a:t>zdravý</a:t>
            </a:r>
            <a:r>
              <a:rPr lang="en-GB" dirty="0"/>
              <a:t> </a:t>
            </a:r>
            <a:r>
              <a:rPr lang="en-GB" dirty="0" err="1"/>
              <a:t>životní</a:t>
            </a:r>
            <a:r>
              <a:rPr lang="en-GB" dirty="0"/>
              <a:t> </a:t>
            </a:r>
            <a:r>
              <a:rPr lang="en-GB" dirty="0" err="1"/>
              <a:t>styl</a:t>
            </a:r>
            <a:r>
              <a:rPr lang="en-GB" dirty="0"/>
              <a:t>?</a:t>
            </a:r>
            <a:endParaRPr lang="cs-CZ" dirty="0"/>
          </a:p>
        </p:txBody>
      </p:sp>
      <p:sp>
        <p:nvSpPr>
          <p:cNvPr id="3" name="Zástupný symbol pro obsah 2"/>
          <p:cNvSpPr>
            <a:spLocks noGrp="1"/>
          </p:cNvSpPr>
          <p:nvPr>
            <p:ph idx="1"/>
          </p:nvPr>
        </p:nvSpPr>
        <p:spPr/>
        <p:txBody>
          <a:bodyPr>
            <a:normAutofit fontScale="92500"/>
          </a:bodyPr>
          <a:lstStyle/>
          <a:p>
            <a:r>
              <a:rPr lang="cs-CZ" i="1" dirty="0"/>
              <a:t>Minimalizuj působení dalších rizikových faktorů:</a:t>
            </a:r>
            <a:r>
              <a:rPr lang="cs-CZ" dirty="0"/>
              <a:t> Minimalizuj všechny faktory, které vás ohrožují na zdraví. Všem se sice vyhnout nemůžeš, ale mnohým ano, např. pobytu v zakouřeném prostředí, poslouchání příliš hlasité hudby atd.</a:t>
            </a:r>
          </a:p>
          <a:p>
            <a:r>
              <a:rPr lang="cs-CZ" i="1" dirty="0"/>
              <a:t>Nezapomínej na to, že všeho moc škodí:</a:t>
            </a:r>
            <a:r>
              <a:rPr lang="cs-CZ" dirty="0"/>
              <a:t> A to platí i pro snahu o zdravý životní styl. Dodržuj uvedené zásady, ale když v některé „uklouzneš“, netrap se tím. Snaž se být především šťastný(á) a žít plnohodnotně. Posedlost zdravým životním stylem má dokonce své pojmenování. Jde o </a:t>
            </a:r>
            <a:r>
              <a:rPr lang="cs-CZ" dirty="0" err="1"/>
              <a:t>ortorexii</a:t>
            </a:r>
            <a:r>
              <a:rPr lang="cs-CZ" dirty="0"/>
              <a:t>.</a:t>
            </a:r>
            <a:br>
              <a:rPr lang="cs-CZ" b="1" dirty="0"/>
            </a:br>
            <a:endParaRPr lang="cs-CZ" dirty="0"/>
          </a:p>
        </p:txBody>
      </p:sp>
    </p:spTree>
    <p:extLst>
      <p:ext uri="{BB962C8B-B14F-4D97-AF65-F5344CB8AC3E}">
        <p14:creationId xmlns:p14="http://schemas.microsoft.com/office/powerpoint/2010/main" val="787405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Zdravý</a:t>
            </a:r>
            <a:r>
              <a:rPr lang="en-GB" dirty="0"/>
              <a:t> </a:t>
            </a:r>
            <a:r>
              <a:rPr lang="en-GB" dirty="0" err="1"/>
              <a:t>jídelníček</a:t>
            </a:r>
            <a:endParaRPr lang="cs-CZ" dirty="0"/>
          </a:p>
        </p:txBody>
      </p:sp>
      <p:sp>
        <p:nvSpPr>
          <p:cNvPr id="3" name="Zástupný symbol pro obsah 2"/>
          <p:cNvSpPr>
            <a:spLocks noGrp="1"/>
          </p:cNvSpPr>
          <p:nvPr>
            <p:ph idx="1"/>
          </p:nvPr>
        </p:nvSpPr>
        <p:spPr/>
        <p:txBody>
          <a:bodyPr/>
          <a:lstStyle/>
          <a:p>
            <a:r>
              <a:rPr lang="cs-CZ" dirty="0"/>
              <a:t>Bílkoviny 25-30 % energie</a:t>
            </a:r>
          </a:p>
          <a:p>
            <a:r>
              <a:rPr lang="cs-CZ" dirty="0"/>
              <a:t>Tuky 25-30 % energie</a:t>
            </a:r>
          </a:p>
          <a:p>
            <a:r>
              <a:rPr lang="cs-CZ" dirty="0"/>
              <a:t>Sacharidy 40-45 % energie</a:t>
            </a:r>
          </a:p>
          <a:p>
            <a:r>
              <a:rPr lang="cs-CZ" dirty="0"/>
              <a:t>Omezit potraviny bohaté na tuky, cukry a tak</a:t>
            </a:r>
            <a:r>
              <a:rPr lang="en-GB" dirty="0"/>
              <a:t>é</a:t>
            </a:r>
            <a:r>
              <a:rPr lang="cs-CZ" dirty="0"/>
              <a:t> alkohol. Výhodné je zvýšit konzumaci zeleniny, drůbeže, ryb, nízkotučných mléčných produktů,</a:t>
            </a:r>
            <a:r>
              <a:rPr lang="en-GB" dirty="0"/>
              <a:t> </a:t>
            </a:r>
            <a:r>
              <a:rPr lang="cs-CZ" dirty="0"/>
              <a:t>v přiměřeném množství jíst ovoce, brambory, luštěniny a celozrnné obiloviny</a:t>
            </a:r>
          </a:p>
          <a:p>
            <a:endParaRPr lang="cs-CZ" dirty="0"/>
          </a:p>
        </p:txBody>
      </p:sp>
    </p:spTree>
    <p:extLst>
      <p:ext uri="{BB962C8B-B14F-4D97-AF65-F5344CB8AC3E}">
        <p14:creationId xmlns:p14="http://schemas.microsoft.com/office/powerpoint/2010/main" val="153672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144" name="Group 143">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45"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46"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47"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48"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49"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50"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7132C9F5-B420-4797-A1BB-715272AD2919}"/>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lnSpc>
                <a:spcPct val="90000"/>
              </a:lnSpc>
            </a:pPr>
            <a:r>
              <a:rPr lang="en-US" sz="4100"/>
              <a:t>Zajímáte se o zdravý životní styl?</a:t>
            </a:r>
          </a:p>
        </p:txBody>
      </p:sp>
      <p:sp>
        <p:nvSpPr>
          <p:cNvPr id="152"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61" name="Picture 2" descr="http://chart.apis.google.com/chart?cht=p&amp;chs=690x300&amp;chd=t:12,7&amp;chl=12(63.16)|7(36.84)&amp;chdl=Ano%7CNe&amp;chtt=Graf+%C4%8Detnost%C3%AD&amp;chco=004658">
            <a:extLst>
              <a:ext uri="{FF2B5EF4-FFF2-40B4-BE49-F238E27FC236}">
                <a16:creationId xmlns:a16="http://schemas.microsoft.com/office/drawing/2014/main" id="{A0D25F96-3293-4BFD-9DE8-D86F8A44BB4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237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8A4A409-9242-444A-AC1F-809866828B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7" name="Freeform 6">
              <a:extLst>
                <a:ext uri="{FF2B5EF4-FFF2-40B4-BE49-F238E27FC236}">
                  <a16:creationId xmlns:a16="http://schemas.microsoft.com/office/drawing/2014/main" id="{ABF65108-5AB6-40BD-BCAF-526D8E3091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8" name="Freeform 7">
              <a:extLst>
                <a:ext uri="{FF2B5EF4-FFF2-40B4-BE49-F238E27FC236}">
                  <a16:creationId xmlns:a16="http://schemas.microsoft.com/office/drawing/2014/main" id="{C77C904B-BC3A-472F-BB70-8750D41E4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9" name="Freeform 8">
              <a:extLst>
                <a:ext uri="{FF2B5EF4-FFF2-40B4-BE49-F238E27FC236}">
                  <a16:creationId xmlns:a16="http://schemas.microsoft.com/office/drawing/2014/main" id="{E910D569-2CFD-4010-B886-2F31BB8EC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0" name="Freeform 9">
              <a:extLst>
                <a:ext uri="{FF2B5EF4-FFF2-40B4-BE49-F238E27FC236}">
                  <a16:creationId xmlns:a16="http://schemas.microsoft.com/office/drawing/2014/main" id="{5A816932-FBAD-46C0-AA92-336589A5A9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1" name="Freeform 10">
              <a:extLst>
                <a:ext uri="{FF2B5EF4-FFF2-40B4-BE49-F238E27FC236}">
                  <a16:creationId xmlns:a16="http://schemas.microsoft.com/office/drawing/2014/main" id="{3D914BDD-E5E0-4DFB-8072-5B498F94A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2" name="Freeform 11">
              <a:extLst>
                <a:ext uri="{FF2B5EF4-FFF2-40B4-BE49-F238E27FC236}">
                  <a16:creationId xmlns:a16="http://schemas.microsoft.com/office/drawing/2014/main" id="{ED9E392E-46C2-4B84-A121-9B2BC452F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E3091588-1492-4545-A40A-0087C6A51C3A}"/>
              </a:ext>
            </a:extLst>
          </p:cNvPr>
          <p:cNvSpPr>
            <a:spLocks noGrp="1"/>
          </p:cNvSpPr>
          <p:nvPr>
            <p:ph type="title"/>
          </p:nvPr>
        </p:nvSpPr>
        <p:spPr>
          <a:xfrm>
            <a:off x="1484312" y="685800"/>
            <a:ext cx="2812385" cy="1752599"/>
          </a:xfrm>
        </p:spPr>
        <p:txBody>
          <a:bodyPr>
            <a:normAutofit/>
          </a:bodyPr>
          <a:lstStyle/>
          <a:p>
            <a:pPr>
              <a:lnSpc>
                <a:spcPct val="90000"/>
              </a:lnSpc>
            </a:pPr>
            <a:r>
              <a:rPr lang="en-GB" sz="3000"/>
              <a:t>Co si představíte pod pojmem zdravý životní styl?</a:t>
            </a:r>
            <a:endParaRPr lang="cs-CZ" sz="3000"/>
          </a:p>
        </p:txBody>
      </p:sp>
      <p:sp>
        <p:nvSpPr>
          <p:cNvPr id="13" name="Content Placeholder 12">
            <a:extLst>
              <a:ext uri="{FF2B5EF4-FFF2-40B4-BE49-F238E27FC236}">
                <a16:creationId xmlns:a16="http://schemas.microsoft.com/office/drawing/2014/main" id="{E5F57D03-4770-4FD6-8BF4-1AD5A9314FD1}"/>
              </a:ext>
            </a:extLst>
          </p:cNvPr>
          <p:cNvSpPr>
            <a:spLocks noGrp="1"/>
          </p:cNvSpPr>
          <p:nvPr>
            <p:ph idx="1"/>
          </p:nvPr>
        </p:nvSpPr>
        <p:spPr>
          <a:xfrm>
            <a:off x="1484310" y="2666999"/>
            <a:ext cx="2812387" cy="3124201"/>
          </a:xfrm>
        </p:spPr>
        <p:txBody>
          <a:bodyPr>
            <a:normAutofit/>
          </a:bodyPr>
          <a:lstStyle/>
          <a:p>
            <a:r>
              <a:rPr lang="en-US" sz="1800" dirty="0" err="1"/>
              <a:t>Jíst</a:t>
            </a:r>
            <a:r>
              <a:rPr lang="en-US" sz="1800" dirty="0"/>
              <a:t> </a:t>
            </a:r>
            <a:r>
              <a:rPr lang="en-US" sz="1800" dirty="0" err="1"/>
              <a:t>jen</a:t>
            </a:r>
            <a:r>
              <a:rPr lang="en-US" sz="1800" dirty="0"/>
              <a:t> </a:t>
            </a:r>
            <a:r>
              <a:rPr lang="en-US" sz="1800" dirty="0" err="1"/>
              <a:t>zdravé</a:t>
            </a:r>
            <a:r>
              <a:rPr lang="en-US" sz="1800" dirty="0"/>
              <a:t> </a:t>
            </a:r>
            <a:r>
              <a:rPr lang="en-US" sz="1800" dirty="0" err="1"/>
              <a:t>věci</a:t>
            </a:r>
            <a:endParaRPr lang="en-US" sz="1800" dirty="0"/>
          </a:p>
          <a:p>
            <a:r>
              <a:rPr lang="en-US" sz="1800" dirty="0" err="1"/>
              <a:t>Jíst</a:t>
            </a:r>
            <a:r>
              <a:rPr lang="en-US" sz="1800" dirty="0"/>
              <a:t> </a:t>
            </a:r>
            <a:r>
              <a:rPr lang="en-US" sz="1800" dirty="0" err="1"/>
              <a:t>zdravě</a:t>
            </a:r>
            <a:r>
              <a:rPr lang="en-US" sz="1800" dirty="0"/>
              <a:t> a </a:t>
            </a:r>
            <a:r>
              <a:rPr lang="en-US" sz="1800" dirty="0" err="1"/>
              <a:t>sportovat</a:t>
            </a:r>
            <a:endParaRPr lang="en-US" sz="1800" dirty="0"/>
          </a:p>
          <a:p>
            <a:r>
              <a:rPr lang="en-US" sz="1800" dirty="0" err="1"/>
              <a:t>Jíst</a:t>
            </a:r>
            <a:r>
              <a:rPr lang="en-US" sz="1800" dirty="0"/>
              <a:t> </a:t>
            </a:r>
            <a:r>
              <a:rPr lang="en-US" sz="1800" dirty="0" err="1"/>
              <a:t>zdravě</a:t>
            </a:r>
            <a:r>
              <a:rPr lang="en-US" sz="1800" dirty="0"/>
              <a:t>, </a:t>
            </a:r>
            <a:r>
              <a:rPr lang="en-US" sz="1800" dirty="0" err="1"/>
              <a:t>sportovat</a:t>
            </a:r>
            <a:r>
              <a:rPr lang="en-US" sz="1800" dirty="0"/>
              <a:t> a </a:t>
            </a:r>
            <a:r>
              <a:rPr lang="en-US" sz="1800" dirty="0" err="1"/>
              <a:t>pečovat</a:t>
            </a:r>
            <a:r>
              <a:rPr lang="en-US" sz="1800" dirty="0"/>
              <a:t> o </a:t>
            </a:r>
            <a:r>
              <a:rPr lang="en-US" sz="1800" dirty="0" err="1"/>
              <a:t>své</a:t>
            </a:r>
            <a:r>
              <a:rPr lang="en-US" sz="1800" dirty="0"/>
              <a:t> </a:t>
            </a:r>
            <a:r>
              <a:rPr lang="en-US" sz="1800" dirty="0" err="1"/>
              <a:t>zdravý</a:t>
            </a:r>
            <a:endParaRPr lang="en-US" sz="1800" dirty="0"/>
          </a:p>
        </p:txBody>
      </p:sp>
      <p:sp>
        <p:nvSpPr>
          <p:cNvPr id="24" name="Rounded Rectangle 16">
            <a:extLst>
              <a:ext uri="{FF2B5EF4-FFF2-40B4-BE49-F238E27FC236}">
                <a16:creationId xmlns:a16="http://schemas.microsoft.com/office/drawing/2014/main" id="{21ECAAB0-702B-4C08-B30F-0AFAC3479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http://chart.apis.google.com/chart?cht=p&amp;chs=690x300&amp;chd=t:2,4,15&amp;chl=2(9.52)|4(19.05)|15(71.43)&amp;chdl=j%C3%ADst+jen+zdrav%C3%A9+v%C4%9Bci+%7Cj%C3%ADst+zdrav%C4%9B+a+sportov..%7Cj%C3%ADst+zdrav%C4%9B%2C+sportova..&amp;chtt=Graf+%C4%8Detnost%C3%AD&amp;chco=004658">
            <a:extLst>
              <a:ext uri="{FF2B5EF4-FFF2-40B4-BE49-F238E27FC236}">
                <a16:creationId xmlns:a16="http://schemas.microsoft.com/office/drawing/2014/main" id="{0ABC24E8-5D57-4E4D-A58E-D5BD9B7316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202" y="1928494"/>
            <a:ext cx="6237359" cy="271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78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141" name="Group 14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4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4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4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4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4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4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CD7E45D1-27E8-4FD2-8DB9-9F7C084F7C1A}"/>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r>
              <a:rPr lang="en-US" sz="4800"/>
              <a:t>Sportujete?</a:t>
            </a:r>
          </a:p>
        </p:txBody>
      </p:sp>
      <p:sp>
        <p:nvSpPr>
          <p:cNvPr id="149"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82" name="Picture 2" descr="http://chart.apis.google.com/chart?cht=p&amp;chs=690x300&amp;chd=t:7,2,10&amp;chl=7(36.84)|2(10.53)|10(52.63)&amp;chdl=Ano%7CNe%7CRekrea%C4%8Dn%C4%9B&amp;chtt=Graf+%C4%8Detnost%C3%AD&amp;chco=004658">
            <a:extLst>
              <a:ext uri="{FF2B5EF4-FFF2-40B4-BE49-F238E27FC236}">
                <a16:creationId xmlns:a16="http://schemas.microsoft.com/office/drawing/2014/main" id="{04404D03-D5AC-471C-B041-3BC85E97E93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116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4" name="Group 73">
            <a:extLst>
              <a:ext uri="{FF2B5EF4-FFF2-40B4-BE49-F238E27FC236}">
                <a16:creationId xmlns:a16="http://schemas.microsoft.com/office/drawing/2014/main" id="{E4C39A5A-6D63-4FAC-B6C2-D37778B97A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75" name="Freeform 6">
              <a:extLst>
                <a:ext uri="{FF2B5EF4-FFF2-40B4-BE49-F238E27FC236}">
                  <a16:creationId xmlns:a16="http://schemas.microsoft.com/office/drawing/2014/main" id="{80E46C4F-3514-46CB-AE42-CB6078352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6" name="Freeform 7">
              <a:extLst>
                <a:ext uri="{FF2B5EF4-FFF2-40B4-BE49-F238E27FC236}">
                  <a16:creationId xmlns:a16="http://schemas.microsoft.com/office/drawing/2014/main" id="{E5084902-5C24-45E2-B5A3-092541E3CE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7" name="Freeform 8">
              <a:extLst>
                <a:ext uri="{FF2B5EF4-FFF2-40B4-BE49-F238E27FC236}">
                  <a16:creationId xmlns:a16="http://schemas.microsoft.com/office/drawing/2014/main" id="{37FA1E91-A8BC-48A2-AC9A-E89FD9612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8" name="Freeform 9">
              <a:extLst>
                <a:ext uri="{FF2B5EF4-FFF2-40B4-BE49-F238E27FC236}">
                  <a16:creationId xmlns:a16="http://schemas.microsoft.com/office/drawing/2014/main" id="{764E3167-8F97-4F74-BF1C-06B09CB712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9" name="Freeform 10">
              <a:extLst>
                <a:ext uri="{FF2B5EF4-FFF2-40B4-BE49-F238E27FC236}">
                  <a16:creationId xmlns:a16="http://schemas.microsoft.com/office/drawing/2014/main" id="{7008DBEC-8AE7-4A3E-92FB-A56EDF90D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0" name="Freeform 11">
              <a:extLst>
                <a:ext uri="{FF2B5EF4-FFF2-40B4-BE49-F238E27FC236}">
                  <a16:creationId xmlns:a16="http://schemas.microsoft.com/office/drawing/2014/main" id="{0A04160F-52CD-4394-AAF9-EE7B5A1F4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F103F56D-46B2-4A3D-881E-24BF60BFFB92}"/>
              </a:ext>
            </a:extLst>
          </p:cNvPr>
          <p:cNvSpPr>
            <a:spLocks noGrp="1"/>
          </p:cNvSpPr>
          <p:nvPr>
            <p:ph type="title"/>
          </p:nvPr>
        </p:nvSpPr>
        <p:spPr>
          <a:xfrm>
            <a:off x="1753496" y="685800"/>
            <a:ext cx="2543201" cy="1752599"/>
          </a:xfrm>
        </p:spPr>
        <p:txBody>
          <a:bodyPr anchor="b">
            <a:normAutofit/>
          </a:bodyPr>
          <a:lstStyle/>
          <a:p>
            <a:pPr algn="l"/>
            <a:r>
              <a:rPr lang="en-GB" sz="3200"/>
              <a:t>Co nejčastěji pijete? </a:t>
            </a:r>
            <a:endParaRPr lang="cs-CZ" sz="3200"/>
          </a:p>
        </p:txBody>
      </p:sp>
      <p:sp>
        <p:nvSpPr>
          <p:cNvPr id="4103" name="Content Placeholder 4102">
            <a:extLst>
              <a:ext uri="{FF2B5EF4-FFF2-40B4-BE49-F238E27FC236}">
                <a16:creationId xmlns:a16="http://schemas.microsoft.com/office/drawing/2014/main" id="{7BC10C5F-6983-4BF2-957E-741B565D2C43}"/>
              </a:ext>
            </a:extLst>
          </p:cNvPr>
          <p:cNvSpPr>
            <a:spLocks noGrp="1"/>
          </p:cNvSpPr>
          <p:nvPr>
            <p:ph idx="1"/>
          </p:nvPr>
        </p:nvSpPr>
        <p:spPr>
          <a:xfrm>
            <a:off x="1484310" y="2666999"/>
            <a:ext cx="2812387" cy="3124201"/>
          </a:xfrm>
        </p:spPr>
        <p:txBody>
          <a:bodyPr anchor="t">
            <a:normAutofit/>
          </a:bodyPr>
          <a:lstStyle/>
          <a:p>
            <a:r>
              <a:rPr lang="en-US" sz="1800" dirty="0" err="1"/>
              <a:t>Voda</a:t>
            </a:r>
            <a:r>
              <a:rPr lang="en-US" sz="1800" dirty="0"/>
              <a:t> </a:t>
            </a:r>
            <a:r>
              <a:rPr lang="en-US" sz="1800" dirty="0" err="1"/>
              <a:t>kohoutková</a:t>
            </a:r>
            <a:r>
              <a:rPr lang="en-US" sz="1800" dirty="0"/>
              <a:t> 12</a:t>
            </a:r>
          </a:p>
          <a:p>
            <a:r>
              <a:rPr lang="en-US" sz="1800" dirty="0"/>
              <a:t>Pivo 7</a:t>
            </a:r>
          </a:p>
          <a:p>
            <a:r>
              <a:rPr lang="en-US" sz="1800" dirty="0" err="1"/>
              <a:t>Víno</a:t>
            </a:r>
            <a:r>
              <a:rPr lang="en-US" sz="1800" dirty="0"/>
              <a:t> 2</a:t>
            </a:r>
          </a:p>
          <a:p>
            <a:r>
              <a:rPr lang="en-US" sz="1800" dirty="0" err="1"/>
              <a:t>Vodu</a:t>
            </a:r>
            <a:r>
              <a:rPr lang="en-US" sz="1800" dirty="0"/>
              <a:t> </a:t>
            </a:r>
            <a:r>
              <a:rPr lang="en-US" sz="1800" dirty="0" err="1"/>
              <a:t>neochucenou</a:t>
            </a:r>
            <a:r>
              <a:rPr lang="en-US" sz="1800" dirty="0"/>
              <a:t> </a:t>
            </a:r>
            <a:r>
              <a:rPr lang="en-US" sz="1800" dirty="0" err="1"/>
              <a:t>balenou</a:t>
            </a:r>
            <a:r>
              <a:rPr lang="en-US" sz="1800" dirty="0"/>
              <a:t> 5</a:t>
            </a:r>
          </a:p>
          <a:p>
            <a:r>
              <a:rPr lang="en-US" sz="1800" dirty="0" err="1"/>
              <a:t>Sladké</a:t>
            </a:r>
            <a:r>
              <a:rPr lang="en-US" sz="1800" dirty="0"/>
              <a:t> </a:t>
            </a:r>
            <a:r>
              <a:rPr lang="en-US" sz="1800" dirty="0" err="1"/>
              <a:t>pití</a:t>
            </a:r>
            <a:r>
              <a:rPr lang="en-US" sz="1800" dirty="0"/>
              <a:t> 7</a:t>
            </a:r>
          </a:p>
          <a:p>
            <a:r>
              <a:rPr lang="en-US" sz="1800" dirty="0" err="1"/>
              <a:t>Jiný</a:t>
            </a:r>
            <a:r>
              <a:rPr lang="en-US" sz="1800" dirty="0"/>
              <a:t> </a:t>
            </a:r>
            <a:r>
              <a:rPr lang="en-US" sz="1800" dirty="0" err="1"/>
              <a:t>alkohol</a:t>
            </a:r>
            <a:r>
              <a:rPr lang="en-US" sz="1800" dirty="0"/>
              <a:t> 2</a:t>
            </a:r>
          </a:p>
          <a:p>
            <a:endParaRPr lang="en-US" sz="1800" dirty="0"/>
          </a:p>
          <a:p>
            <a:endParaRPr lang="en-US" sz="1800" dirty="0"/>
          </a:p>
          <a:p>
            <a:endParaRPr lang="en-US" sz="1800" dirty="0"/>
          </a:p>
        </p:txBody>
      </p:sp>
      <p:sp>
        <p:nvSpPr>
          <p:cNvPr id="82" name="Rounded Rectangle 16">
            <a:extLst>
              <a:ext uri="{FF2B5EF4-FFF2-40B4-BE49-F238E27FC236}">
                <a16:creationId xmlns:a16="http://schemas.microsoft.com/office/drawing/2014/main" id="{55599FE3-8CCE-4364-9F89-0C11699C4F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1" name="Picture 2" descr="http://chart.apis.google.com/chart?cht=p&amp;chs=690x300&amp;chd=t:7,2,2,12,5,7&amp;chl=7(20)|2(5.71)|2(5.71)|12(34.29)|5(14.29)|7(20)&amp;chdl=Pivo+%7CV%C3%ADno%7CJin%C3%BD+alkohol%7CVodu+kohoutkovou+%7CVodu-+neochucenou%2C+bale..%7CSladk%C3%A9+pit%C3%AD+%28Cola%2CFan..&amp;chtt=Graf+%C4%8Detnost%C3%AD&amp;chco=004658">
            <a:extLst>
              <a:ext uri="{FF2B5EF4-FFF2-40B4-BE49-F238E27FC236}">
                <a16:creationId xmlns:a16="http://schemas.microsoft.com/office/drawing/2014/main" id="{8B643EBF-2B9F-46A7-81B5-1171E0A1A5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840" r="32486" b="2"/>
          <a:stretch/>
        </p:blipFill>
        <p:spPr bwMode="auto">
          <a:xfrm>
            <a:off x="4941202" y="1011765"/>
            <a:ext cx="6237359" cy="45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17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7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7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7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7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7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12C8758A-B136-4CF4-8C5F-AA0A795D7BA4}"/>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r>
              <a:rPr lang="en-US" sz="4800"/>
              <a:t>Kolik litrů tekutin vypijete? </a:t>
            </a:r>
          </a:p>
        </p:txBody>
      </p:sp>
      <p:sp>
        <p:nvSpPr>
          <p:cNvPr id="79"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http://chart.apis.google.com/chart?cht=p&amp;chs=690x300&amp;chd=t:1,3,5,7,3&amp;chl=1(5.26)|3(15.79)|5(26.32)|7(36.84)|3(15.79)&amp;chdl=Nemus%C3%ADm+p%C3%ADt+nic+cel%C3%BD..%7C0-1+L%7C1-1%2C5+L%7C1%2C5-2%2C5+L%7C2%2C5+a+v%C3%ADce+L&amp;chtt=Graf+%C4%8Detnost%C3%AD&amp;chco=004658">
            <a:extLst>
              <a:ext uri="{FF2B5EF4-FFF2-40B4-BE49-F238E27FC236}">
                <a16:creationId xmlns:a16="http://schemas.microsoft.com/office/drawing/2014/main" id="{2F78A82C-F201-4CCE-8099-15C861D81F5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63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73"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74"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5"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76"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77"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78"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0EA41BCF-9628-4125-9E5C-597A5C2F7BD3}"/>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r>
              <a:rPr lang="en-US" sz="4400"/>
              <a:t>Kolikrát denně se stravujete?</a:t>
            </a:r>
          </a:p>
        </p:txBody>
      </p:sp>
      <p:sp>
        <p:nvSpPr>
          <p:cNvPr id="80"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9" name="Picture 2" descr="http://chart.apis.google.com/chart?cht=p&amp;chs=690x300&amp;chd=t:1,6,10,1,1&amp;chl=1(5.26)|6(31.58)|10(52.63)|1(5.26)|1(5.26)&amp;chdl=1x+denn%C4%9B+%7C3x+denn%C4%9B%7C5x+denn%C4%9B+%7Cj%C3%A1+nic+nej%C3%ADm%7CJin%C3%A1+mo%C5%BEnost&amp;chtt=Graf+%C4%8Detnost%C3%AD&amp;chco=004658">
            <a:extLst>
              <a:ext uri="{FF2B5EF4-FFF2-40B4-BE49-F238E27FC236}">
                <a16:creationId xmlns:a16="http://schemas.microsoft.com/office/drawing/2014/main" id="{2B7918CF-E4D6-4D3D-8BEB-0E5D4AEC16B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10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 </a:t>
            </a:r>
            <a:r>
              <a:rPr lang="en-US" dirty="0" err="1"/>
              <a:t>je</a:t>
            </a:r>
            <a:r>
              <a:rPr lang="en-US" dirty="0"/>
              <a:t> </a:t>
            </a:r>
            <a:r>
              <a:rPr lang="en-US" dirty="0" err="1"/>
              <a:t>zdravý</a:t>
            </a:r>
            <a:r>
              <a:rPr lang="en-US" dirty="0"/>
              <a:t> </a:t>
            </a:r>
            <a:r>
              <a:rPr lang="en-US" dirty="0" err="1"/>
              <a:t>život</a:t>
            </a:r>
            <a:r>
              <a:rPr lang="en-US" dirty="0"/>
              <a:t>?</a:t>
            </a:r>
            <a:endParaRPr lang="cs-CZ" dirty="0"/>
          </a:p>
        </p:txBody>
      </p:sp>
      <p:sp>
        <p:nvSpPr>
          <p:cNvPr id="3" name="Zástupný symbol pro obsah 2"/>
          <p:cNvSpPr>
            <a:spLocks noGrp="1"/>
          </p:cNvSpPr>
          <p:nvPr>
            <p:ph idx="1"/>
          </p:nvPr>
        </p:nvSpPr>
        <p:spPr/>
        <p:txBody>
          <a:bodyPr/>
          <a:lstStyle/>
          <a:p>
            <a:r>
              <a:rPr lang="en-US" dirty="0"/>
              <a:t>WHO </a:t>
            </a:r>
            <a:r>
              <a:rPr lang="en-US" dirty="0" err="1"/>
              <a:t>definuje</a:t>
            </a:r>
            <a:r>
              <a:rPr lang="en-US" dirty="0"/>
              <a:t> </a:t>
            </a:r>
            <a:r>
              <a:rPr lang="en-US" dirty="0" err="1"/>
              <a:t>zdraví</a:t>
            </a:r>
            <a:r>
              <a:rPr lang="en-US" dirty="0"/>
              <a:t> </a:t>
            </a:r>
            <a:r>
              <a:rPr lang="en-US" dirty="0" err="1"/>
              <a:t>jako</a:t>
            </a:r>
            <a:r>
              <a:rPr lang="en-US" dirty="0"/>
              <a:t> </a:t>
            </a:r>
            <a:r>
              <a:rPr lang="en-US" dirty="0" err="1"/>
              <a:t>stav</a:t>
            </a:r>
            <a:r>
              <a:rPr lang="en-US" dirty="0"/>
              <a:t> </a:t>
            </a:r>
            <a:r>
              <a:rPr lang="en-US" dirty="0" err="1"/>
              <a:t>úplné</a:t>
            </a:r>
            <a:r>
              <a:rPr lang="en-US" dirty="0"/>
              <a:t> </a:t>
            </a:r>
            <a:r>
              <a:rPr lang="en-US" dirty="0" err="1"/>
              <a:t>tělesné</a:t>
            </a:r>
            <a:r>
              <a:rPr lang="en-US" dirty="0"/>
              <a:t>, </a:t>
            </a:r>
            <a:r>
              <a:rPr lang="en-US" dirty="0" err="1"/>
              <a:t>duševní</a:t>
            </a:r>
            <a:r>
              <a:rPr lang="en-US" dirty="0"/>
              <a:t> a </a:t>
            </a:r>
            <a:r>
              <a:rPr lang="en-US" dirty="0" err="1"/>
              <a:t>sociální</a:t>
            </a:r>
            <a:r>
              <a:rPr lang="en-US" dirty="0"/>
              <a:t> </a:t>
            </a:r>
            <a:r>
              <a:rPr lang="en-US" dirty="0" err="1"/>
              <a:t>pohody</a:t>
            </a:r>
            <a:r>
              <a:rPr lang="en-US" dirty="0"/>
              <a:t>, </a:t>
            </a:r>
            <a:r>
              <a:rPr lang="en-US" dirty="0" err="1"/>
              <a:t>nejen</a:t>
            </a:r>
            <a:r>
              <a:rPr lang="en-US" dirty="0"/>
              <a:t> </a:t>
            </a:r>
            <a:r>
              <a:rPr lang="en-US" dirty="0" err="1"/>
              <a:t>pouze</a:t>
            </a:r>
            <a:r>
              <a:rPr lang="en-US" dirty="0"/>
              <a:t> </a:t>
            </a:r>
            <a:r>
              <a:rPr lang="en-US" dirty="0" err="1"/>
              <a:t>nepřítomnost</a:t>
            </a:r>
            <a:r>
              <a:rPr lang="en-US" dirty="0"/>
              <a:t> </a:t>
            </a:r>
            <a:r>
              <a:rPr lang="en-US" dirty="0" err="1"/>
              <a:t>nemoci</a:t>
            </a:r>
            <a:r>
              <a:rPr lang="en-US" dirty="0"/>
              <a:t>. A </a:t>
            </a:r>
            <a:r>
              <a:rPr lang="en-US" dirty="0" err="1"/>
              <a:t>samotná</a:t>
            </a:r>
            <a:r>
              <a:rPr lang="en-US" dirty="0"/>
              <a:t> </a:t>
            </a:r>
            <a:r>
              <a:rPr lang="en-US" dirty="0" err="1"/>
              <a:t>definice</a:t>
            </a:r>
            <a:r>
              <a:rPr lang="en-US" dirty="0"/>
              <a:t> </a:t>
            </a:r>
            <a:r>
              <a:rPr lang="en-US" dirty="0" err="1"/>
              <a:t>zdravého</a:t>
            </a:r>
            <a:r>
              <a:rPr lang="en-US" dirty="0"/>
              <a:t> </a:t>
            </a:r>
            <a:r>
              <a:rPr lang="en-US" dirty="0" err="1"/>
              <a:t>života</a:t>
            </a:r>
            <a:r>
              <a:rPr lang="en-US" dirty="0"/>
              <a:t> se </a:t>
            </a:r>
            <a:r>
              <a:rPr lang="en-US" dirty="0" err="1"/>
              <a:t>vztahuje</a:t>
            </a:r>
            <a:r>
              <a:rPr lang="en-US" dirty="0"/>
              <a:t> k </a:t>
            </a:r>
            <a:r>
              <a:rPr lang="en-US" dirty="0" err="1"/>
              <a:t>tomu</a:t>
            </a:r>
            <a:r>
              <a:rPr lang="en-US" dirty="0"/>
              <a:t>, </a:t>
            </a:r>
            <a:r>
              <a:rPr lang="en-US" dirty="0" err="1"/>
              <a:t>jaké</a:t>
            </a:r>
            <a:r>
              <a:rPr lang="en-US" dirty="0"/>
              <a:t> </a:t>
            </a:r>
            <a:r>
              <a:rPr lang="en-US" dirty="0" err="1"/>
              <a:t>kroky</a:t>
            </a:r>
            <a:r>
              <a:rPr lang="en-US" dirty="0"/>
              <a:t>, </a:t>
            </a:r>
            <a:r>
              <a:rPr lang="en-US" dirty="0" err="1"/>
              <a:t>opatření</a:t>
            </a:r>
            <a:r>
              <a:rPr lang="en-US" dirty="0"/>
              <a:t>, </a:t>
            </a:r>
            <a:r>
              <a:rPr lang="en-US" dirty="0" err="1"/>
              <a:t>akce</a:t>
            </a:r>
            <a:r>
              <a:rPr lang="en-US" dirty="0"/>
              <a:t> a </a:t>
            </a:r>
            <a:r>
              <a:rPr lang="en-US" dirty="0" err="1"/>
              <a:t>strategie</a:t>
            </a:r>
            <a:r>
              <a:rPr lang="en-US" dirty="0"/>
              <a:t> </a:t>
            </a:r>
            <a:r>
              <a:rPr lang="en-US" dirty="0" err="1"/>
              <a:t>člověk</a:t>
            </a:r>
            <a:r>
              <a:rPr lang="en-US" dirty="0"/>
              <a:t> </a:t>
            </a:r>
            <a:r>
              <a:rPr lang="en-US" dirty="0" err="1"/>
              <a:t>volí</a:t>
            </a:r>
            <a:r>
              <a:rPr lang="en-US" dirty="0"/>
              <a:t>, aby </a:t>
            </a:r>
            <a:r>
              <a:rPr lang="en-US" dirty="0" err="1"/>
              <a:t>dosáhl</a:t>
            </a:r>
            <a:r>
              <a:rPr lang="en-US" dirty="0"/>
              <a:t> </a:t>
            </a:r>
            <a:r>
              <a:rPr lang="en-US" dirty="0" err="1"/>
              <a:t>optimálního</a:t>
            </a:r>
            <a:r>
              <a:rPr lang="en-US" dirty="0"/>
              <a:t> </a:t>
            </a:r>
            <a:r>
              <a:rPr lang="en-US" dirty="0" err="1"/>
              <a:t>zdraví</a:t>
            </a:r>
            <a:r>
              <a:rPr lang="en-US" dirty="0"/>
              <a:t>.</a:t>
            </a:r>
          </a:p>
          <a:p>
            <a:r>
              <a:rPr lang="en-US" dirty="0" err="1"/>
              <a:t>Zdravý</a:t>
            </a:r>
            <a:r>
              <a:rPr lang="en-US" dirty="0"/>
              <a:t> </a:t>
            </a:r>
            <a:r>
              <a:rPr lang="en-US" dirty="0" err="1"/>
              <a:t>životní</a:t>
            </a:r>
            <a:r>
              <a:rPr lang="en-US" dirty="0"/>
              <a:t> </a:t>
            </a:r>
            <a:r>
              <a:rPr lang="en-US" dirty="0" err="1"/>
              <a:t>styl</a:t>
            </a:r>
            <a:r>
              <a:rPr lang="en-US" dirty="0"/>
              <a:t> </a:t>
            </a:r>
            <a:r>
              <a:rPr lang="en-US" dirty="0" err="1"/>
              <a:t>tedy</a:t>
            </a:r>
            <a:r>
              <a:rPr lang="en-US" dirty="0"/>
              <a:t> </a:t>
            </a:r>
            <a:r>
              <a:rPr lang="en-US" dirty="0" err="1"/>
              <a:t>znamená</a:t>
            </a:r>
            <a:r>
              <a:rPr lang="en-US" dirty="0"/>
              <a:t> </a:t>
            </a:r>
            <a:r>
              <a:rPr lang="en-US" dirty="0" err="1"/>
              <a:t>zhostit</a:t>
            </a:r>
            <a:r>
              <a:rPr lang="en-US" dirty="0"/>
              <a:t> se </a:t>
            </a:r>
            <a:r>
              <a:rPr lang="en-US" dirty="0" err="1"/>
              <a:t>odpovědnosti</a:t>
            </a:r>
            <a:r>
              <a:rPr lang="en-US" dirty="0"/>
              <a:t> </a:t>
            </a:r>
            <a:r>
              <a:rPr lang="en-US" dirty="0" err="1"/>
              <a:t>za</a:t>
            </a:r>
            <a:r>
              <a:rPr lang="en-US" dirty="0"/>
              <a:t> </a:t>
            </a:r>
            <a:r>
              <a:rPr lang="en-US" dirty="0" err="1"/>
              <a:t>vlastní</a:t>
            </a:r>
            <a:r>
              <a:rPr lang="en-US" dirty="0"/>
              <a:t> </a:t>
            </a:r>
            <a:r>
              <a:rPr lang="en-US" dirty="0" err="1"/>
              <a:t>rozhodnutí</a:t>
            </a:r>
            <a:r>
              <a:rPr lang="en-US" dirty="0"/>
              <a:t> a </a:t>
            </a:r>
            <a:r>
              <a:rPr lang="en-US" dirty="0" err="1"/>
              <a:t>dělat</a:t>
            </a:r>
            <a:r>
              <a:rPr lang="en-US" dirty="0"/>
              <a:t> </a:t>
            </a:r>
            <a:r>
              <a:rPr lang="en-US" dirty="0" err="1"/>
              <a:t>chytrá</a:t>
            </a:r>
            <a:r>
              <a:rPr lang="en-US" dirty="0"/>
              <a:t> </a:t>
            </a:r>
            <a:r>
              <a:rPr lang="en-US" dirty="0" err="1"/>
              <a:t>rozhodnutí</a:t>
            </a:r>
            <a:r>
              <a:rPr lang="en-US" dirty="0"/>
              <a:t> </a:t>
            </a:r>
            <a:r>
              <a:rPr lang="en-US" dirty="0" err="1"/>
              <a:t>ohledně</a:t>
            </a:r>
            <a:r>
              <a:rPr lang="en-US" dirty="0"/>
              <a:t> </a:t>
            </a:r>
            <a:r>
              <a:rPr lang="en-US" dirty="0" err="1"/>
              <a:t>svého</a:t>
            </a:r>
            <a:r>
              <a:rPr lang="en-US" dirty="0"/>
              <a:t> </a:t>
            </a:r>
            <a:r>
              <a:rPr lang="en-US" dirty="0" err="1"/>
              <a:t>zdraví</a:t>
            </a:r>
            <a:r>
              <a:rPr lang="en-US" dirty="0"/>
              <a:t> </a:t>
            </a:r>
            <a:r>
              <a:rPr lang="en-US" dirty="0" err="1"/>
              <a:t>nejen</a:t>
            </a:r>
            <a:r>
              <a:rPr lang="en-US" dirty="0"/>
              <a:t> pro </a:t>
            </a:r>
            <a:r>
              <a:rPr lang="en-US" dirty="0" err="1"/>
              <a:t>dnešek</a:t>
            </a:r>
            <a:r>
              <a:rPr lang="en-US" dirty="0"/>
              <a:t>, ale </a:t>
            </a:r>
            <a:r>
              <a:rPr lang="en-US" dirty="0" err="1"/>
              <a:t>i</a:t>
            </a:r>
            <a:r>
              <a:rPr lang="en-US" dirty="0"/>
              <a:t> pro </a:t>
            </a:r>
            <a:r>
              <a:rPr lang="en-US" dirty="0" err="1"/>
              <a:t>budoucnost</a:t>
            </a:r>
            <a:r>
              <a:rPr lang="en-US" dirty="0"/>
              <a:t>.</a:t>
            </a:r>
            <a:endParaRPr lang="cs-CZ" dirty="0"/>
          </a:p>
        </p:txBody>
      </p:sp>
    </p:spTree>
    <p:extLst>
      <p:ext uri="{BB962C8B-B14F-4D97-AF65-F5344CB8AC3E}">
        <p14:creationId xmlns:p14="http://schemas.microsoft.com/office/powerpoint/2010/main" val="3802798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7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7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7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7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7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F5BF4B5E-0553-4D7E-B8F0-19C82EEEF3E9}"/>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lnSpc>
                <a:spcPct val="90000"/>
              </a:lnSpc>
            </a:pPr>
            <a:r>
              <a:rPr lang="en-US" sz="3700" dirty="0" err="1"/>
              <a:t>Kolik</a:t>
            </a:r>
            <a:r>
              <a:rPr lang="en-US" sz="3700" dirty="0"/>
              <a:t> </a:t>
            </a:r>
            <a:r>
              <a:rPr lang="en-US" sz="3700" dirty="0" err="1"/>
              <a:t>sníte</a:t>
            </a:r>
            <a:r>
              <a:rPr lang="en-US" sz="3700" dirty="0"/>
              <a:t> </a:t>
            </a:r>
            <a:r>
              <a:rPr lang="en-US" sz="3700" dirty="0" err="1"/>
              <a:t>denně</a:t>
            </a:r>
            <a:r>
              <a:rPr lang="en-US" sz="3700" dirty="0"/>
              <a:t> </a:t>
            </a:r>
            <a:r>
              <a:rPr lang="en-US" sz="3700" dirty="0" err="1"/>
              <a:t>ovoce</a:t>
            </a:r>
            <a:r>
              <a:rPr lang="en-US" sz="3700" dirty="0"/>
              <a:t> a </a:t>
            </a:r>
            <a:r>
              <a:rPr lang="en-US" sz="3700" dirty="0" err="1"/>
              <a:t>zeleniny</a:t>
            </a:r>
            <a:r>
              <a:rPr lang="en-US" sz="3700" dirty="0"/>
              <a:t>?</a:t>
            </a:r>
          </a:p>
        </p:txBody>
      </p:sp>
      <p:sp>
        <p:nvSpPr>
          <p:cNvPr id="79"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http://chart.apis.google.com/chart?cht=p&amp;chs=690x300&amp;chd=t:11,4,1,3&amp;chl=11(57.89)|4(21.05)|1(5.26)|3(15.79)&amp;chdl=1-2+%7C3-4%7C5+a+v%C3%ADce%7CNej%C3%ADm+ovoce+ani+zeleni..&amp;chtt=Graf+%C4%8Detnost%C3%AD&amp;chco=004658">
            <a:extLst>
              <a:ext uri="{FF2B5EF4-FFF2-40B4-BE49-F238E27FC236}">
                <a16:creationId xmlns:a16="http://schemas.microsoft.com/office/drawing/2014/main" id="{BDACC517-1BA2-4657-8311-CA8CAE51F38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273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73"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74"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5"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76"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77"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78"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039F9631-A7C9-4D4C-A606-D49CEC478E49}"/>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r>
              <a:rPr lang="en-US" sz="4800"/>
              <a:t>Kolik sníte sladkostí za den ? </a:t>
            </a:r>
          </a:p>
        </p:txBody>
      </p:sp>
      <p:sp>
        <p:nvSpPr>
          <p:cNvPr id="80"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7" name="Picture 2" descr="http://chart.apis.google.com/chart?cht=p&amp;chs=690x300&amp;chd=t:12,4,1,2&amp;chl=12(63.16)|4(21.05)|1(5.26)|2(10.53)&amp;chdl=1-2%7C3-4%7C5+a+v%C3%ADce%7CNej%C3%ADm+sladkosti&amp;chtt=Graf+%C4%8Detnost%C3%AD&amp;chco=004658">
            <a:extLst>
              <a:ext uri="{FF2B5EF4-FFF2-40B4-BE49-F238E27FC236}">
                <a16:creationId xmlns:a16="http://schemas.microsoft.com/office/drawing/2014/main" id="{4BB4DFB8-CA9C-48B1-8288-72D946C759B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079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73"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74"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5"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76"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77"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78"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CAE46B0D-23B5-4844-8B72-4951C0C45999}"/>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r>
              <a:rPr lang="en-US" sz="4800"/>
              <a:t>V kolik hodin chodíte spát? </a:t>
            </a:r>
          </a:p>
        </p:txBody>
      </p:sp>
      <p:sp>
        <p:nvSpPr>
          <p:cNvPr id="80"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21" name="Picture 2" descr="http://chart.apis.google.com/chart?cht=p&amp;chs=690x300&amp;chd=t:1,10,2,5,1&amp;chl=1(5.26)|10(52.63)|2(10.53)|5(26.32)|1(5.26)&amp;chdl=P%C5%99ed+22%3A00%7C22%3A00-23%3A00%7C23%3A00-24%3A00%7CPo+0%3A00%7CSp%C3%ADm+jen+ve+%C5%A1kole&amp;chtt=Graf+%C4%8Detnost%C3%AD&amp;chco=004658">
            <a:extLst>
              <a:ext uri="{FF2B5EF4-FFF2-40B4-BE49-F238E27FC236}">
                <a16:creationId xmlns:a16="http://schemas.microsoft.com/office/drawing/2014/main" id="{3C36E844-0B29-4D7D-8519-97D13E85945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5227" y="975360"/>
            <a:ext cx="6775670" cy="2947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4347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28A4A409-9242-444A-AC1F-809866828B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72" name="Freeform 6">
              <a:extLst>
                <a:ext uri="{FF2B5EF4-FFF2-40B4-BE49-F238E27FC236}">
                  <a16:creationId xmlns:a16="http://schemas.microsoft.com/office/drawing/2014/main" id="{ABF65108-5AB6-40BD-BCAF-526D8E3091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3" name="Freeform 7">
              <a:extLst>
                <a:ext uri="{FF2B5EF4-FFF2-40B4-BE49-F238E27FC236}">
                  <a16:creationId xmlns:a16="http://schemas.microsoft.com/office/drawing/2014/main" id="{C77C904B-BC3A-472F-BB70-8750D41E4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4" name="Freeform 8">
              <a:extLst>
                <a:ext uri="{FF2B5EF4-FFF2-40B4-BE49-F238E27FC236}">
                  <a16:creationId xmlns:a16="http://schemas.microsoft.com/office/drawing/2014/main" id="{E910D569-2CFD-4010-B886-2F31BB8EC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5" name="Freeform 9">
              <a:extLst>
                <a:ext uri="{FF2B5EF4-FFF2-40B4-BE49-F238E27FC236}">
                  <a16:creationId xmlns:a16="http://schemas.microsoft.com/office/drawing/2014/main" id="{5A816932-FBAD-46C0-AA92-336589A5A9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6" name="Freeform 10">
              <a:extLst>
                <a:ext uri="{FF2B5EF4-FFF2-40B4-BE49-F238E27FC236}">
                  <a16:creationId xmlns:a16="http://schemas.microsoft.com/office/drawing/2014/main" id="{3D914BDD-E5E0-4DFB-8072-5B498F94A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7" name="Freeform 11">
              <a:extLst>
                <a:ext uri="{FF2B5EF4-FFF2-40B4-BE49-F238E27FC236}">
                  <a16:creationId xmlns:a16="http://schemas.microsoft.com/office/drawing/2014/main" id="{ED9E392E-46C2-4B84-A121-9B2BC452F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Nadpis 1">
            <a:extLst>
              <a:ext uri="{FF2B5EF4-FFF2-40B4-BE49-F238E27FC236}">
                <a16:creationId xmlns:a16="http://schemas.microsoft.com/office/drawing/2014/main" id="{97A2D247-2580-4C1D-A316-CB615B5695AE}"/>
              </a:ext>
            </a:extLst>
          </p:cNvPr>
          <p:cNvSpPr>
            <a:spLocks noGrp="1"/>
          </p:cNvSpPr>
          <p:nvPr>
            <p:ph type="title"/>
          </p:nvPr>
        </p:nvSpPr>
        <p:spPr>
          <a:xfrm>
            <a:off x="1484312" y="685800"/>
            <a:ext cx="2812385" cy="1752599"/>
          </a:xfrm>
        </p:spPr>
        <p:txBody>
          <a:bodyPr>
            <a:normAutofit/>
          </a:bodyPr>
          <a:lstStyle/>
          <a:p>
            <a:r>
              <a:rPr lang="en-GB" sz="2700" dirty="0" err="1"/>
              <a:t>Které</a:t>
            </a:r>
            <a:r>
              <a:rPr lang="en-GB" sz="2700" dirty="0"/>
              <a:t> </a:t>
            </a:r>
            <a:r>
              <a:rPr lang="en-GB" sz="2700" dirty="0" err="1"/>
              <a:t>jídlo</a:t>
            </a:r>
            <a:r>
              <a:rPr lang="en-GB" sz="2700" dirty="0"/>
              <a:t> je pro </a:t>
            </a:r>
            <a:r>
              <a:rPr lang="en-GB" sz="2700" dirty="0" err="1"/>
              <a:t>vás</a:t>
            </a:r>
            <a:r>
              <a:rPr lang="en-GB" sz="2700" dirty="0"/>
              <a:t> </a:t>
            </a:r>
            <a:r>
              <a:rPr lang="en-GB" sz="2700" dirty="0" err="1"/>
              <a:t>nejdůležitější</a:t>
            </a:r>
            <a:r>
              <a:rPr lang="en-GB" sz="2700" dirty="0"/>
              <a:t>?</a:t>
            </a:r>
            <a:endParaRPr lang="cs-CZ" sz="2700" dirty="0"/>
          </a:p>
        </p:txBody>
      </p:sp>
      <p:sp>
        <p:nvSpPr>
          <p:cNvPr id="3" name="Zástupný symbol pro obsah 2">
            <a:extLst>
              <a:ext uri="{FF2B5EF4-FFF2-40B4-BE49-F238E27FC236}">
                <a16:creationId xmlns:a16="http://schemas.microsoft.com/office/drawing/2014/main" id="{2BFD2980-6D27-483C-B2E8-D8A3CFF52DCD}"/>
              </a:ext>
            </a:extLst>
          </p:cNvPr>
          <p:cNvSpPr>
            <a:spLocks noGrp="1"/>
          </p:cNvSpPr>
          <p:nvPr>
            <p:ph idx="1"/>
          </p:nvPr>
        </p:nvSpPr>
        <p:spPr>
          <a:xfrm>
            <a:off x="1484310" y="2666999"/>
            <a:ext cx="2812387" cy="3124201"/>
          </a:xfrm>
        </p:spPr>
        <p:txBody>
          <a:bodyPr>
            <a:normAutofit/>
          </a:bodyPr>
          <a:lstStyle/>
          <a:p>
            <a:r>
              <a:rPr lang="en-GB" sz="1800"/>
              <a:t>Jídlo před spaním 1</a:t>
            </a:r>
          </a:p>
          <a:p>
            <a:r>
              <a:rPr lang="en-GB" sz="1800"/>
              <a:t>Snídaně 11</a:t>
            </a:r>
          </a:p>
          <a:p>
            <a:r>
              <a:rPr lang="en-GB" sz="1800"/>
              <a:t>Oběd 3</a:t>
            </a:r>
          </a:p>
          <a:p>
            <a:r>
              <a:rPr lang="en-GB" sz="1800"/>
              <a:t>Svačina 2</a:t>
            </a:r>
          </a:p>
          <a:p>
            <a:r>
              <a:rPr lang="en-GB" sz="1800"/>
              <a:t>Večere 1 </a:t>
            </a:r>
          </a:p>
          <a:p>
            <a:r>
              <a:rPr lang="en-GB" sz="1800"/>
              <a:t>Kterékoliv když mám hlad 1</a:t>
            </a:r>
            <a:endParaRPr lang="cs-CZ" sz="1800"/>
          </a:p>
        </p:txBody>
      </p:sp>
      <p:sp>
        <p:nvSpPr>
          <p:cNvPr id="79" name="Rounded Rectangle 16">
            <a:extLst>
              <a:ext uri="{FF2B5EF4-FFF2-40B4-BE49-F238E27FC236}">
                <a16:creationId xmlns:a16="http://schemas.microsoft.com/office/drawing/2014/main" id="{21ECAAB0-702B-4C08-B30F-0AFAC3479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2" name="Picture 2" descr="http://chart.apis.google.com/chart?cht=p&amp;chs=690x300&amp;chd=t:1,3,11,2,1,1&amp;chl=1(5.26)|3(15.79)|11(57.89)|2(10.53)|1(5.26)|1(5.26)&amp;chdl=j%C3%ADdlo+p%C5%99ed+span%C3%ADm%7Cob%C4%9Bd+%7Csn%C3%ADdan%C4%9B%7C%C5%A1koln%C3%AD+sva%C4%8Dina+%7Cve%C4%8De%C5%99e%7CKter%C3%A9koliv+na+zahn%C3%A1n%C3..&amp;chtt=Graf+%C4%8Detnost%C3%AD&amp;chco=004658">
            <a:extLst>
              <a:ext uri="{FF2B5EF4-FFF2-40B4-BE49-F238E27FC236}">
                <a16:creationId xmlns:a16="http://schemas.microsoft.com/office/drawing/2014/main" id="{E9591FDC-04BA-4BE3-B11C-BFC019CA78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202" y="1928494"/>
            <a:ext cx="6237359" cy="271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93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je to důležité?</a:t>
            </a:r>
          </a:p>
        </p:txBody>
      </p:sp>
      <p:sp>
        <p:nvSpPr>
          <p:cNvPr id="3" name="Zástupný symbol pro obsah 2"/>
          <p:cNvSpPr>
            <a:spLocks noGrp="1"/>
          </p:cNvSpPr>
          <p:nvPr>
            <p:ph idx="1"/>
          </p:nvPr>
        </p:nvSpPr>
        <p:spPr/>
        <p:txBody>
          <a:bodyPr/>
          <a:lstStyle/>
          <a:p>
            <a:r>
              <a:rPr lang="cs-CZ" dirty="0"/>
              <a:t>Zdravý životní styl je cenný pro snížení výskytu a dopadu zdravotních problémů, regeneraci organismu, zvládání životních stresorů a zlepšení kvality života. V poslední době stále více vědeckých objevů dokazuje, že náš životní styl hraje obrovskou roli v tom, jak zdraví jsme. Z toho, co jíme a pijeme, kolik času věnujeme pohybu, zda kouříme nebo bereme léky… To vše může ovlivnit naše zdraví, a to nejen pokud jde o průměrnou délku života, ale také z pohledu na to, jak dlouho můžeme žít bez chronického onemocnění.</a:t>
            </a:r>
          </a:p>
        </p:txBody>
      </p:sp>
    </p:spTree>
    <p:extLst>
      <p:ext uri="{BB962C8B-B14F-4D97-AF65-F5344CB8AC3E}">
        <p14:creationId xmlns:p14="http://schemas.microsoft.com/office/powerpoint/2010/main" val="274810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je to důležité?</a:t>
            </a:r>
          </a:p>
        </p:txBody>
      </p:sp>
      <p:sp>
        <p:nvSpPr>
          <p:cNvPr id="3" name="Zástupný symbol pro obsah 2"/>
          <p:cNvSpPr>
            <a:spLocks noGrp="1"/>
          </p:cNvSpPr>
          <p:nvPr>
            <p:ph idx="1"/>
          </p:nvPr>
        </p:nvSpPr>
        <p:spPr/>
        <p:txBody>
          <a:bodyPr/>
          <a:lstStyle/>
          <a:p>
            <a:r>
              <a:rPr lang="cs-CZ" dirty="0"/>
              <a:t>Obecně platí, že zdravě žijící člověk nekouří, udržuje si přiměřenou váhu, jí vyváženou pestrou stravu, myslí pozitivně, cítí se uvolněně, pravidelně cvičí, má dobré vztahy a těží z dobré životní rovnováhy.</a:t>
            </a:r>
          </a:p>
          <a:p>
            <a:endParaRPr lang="cs-CZ" dirty="0"/>
          </a:p>
        </p:txBody>
      </p:sp>
    </p:spTree>
    <p:extLst>
      <p:ext uri="{BB962C8B-B14F-4D97-AF65-F5344CB8AC3E}">
        <p14:creationId xmlns:p14="http://schemas.microsoft.com/office/powerpoint/2010/main" val="564163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Není jednoduché udržet si zdraví</a:t>
            </a:r>
          </a:p>
        </p:txBody>
      </p:sp>
      <p:sp>
        <p:nvSpPr>
          <p:cNvPr id="3" name="Zástupný symbol pro obsah 2"/>
          <p:cNvSpPr>
            <a:spLocks noGrp="1"/>
          </p:cNvSpPr>
          <p:nvPr>
            <p:ph idx="1"/>
          </p:nvPr>
        </p:nvSpPr>
        <p:spPr/>
        <p:txBody>
          <a:bodyPr/>
          <a:lstStyle/>
          <a:p>
            <a:pPr fontAlgn="base"/>
            <a:r>
              <a:rPr lang="cs-CZ" dirty="0"/>
              <a:t>Proč nemáme zdravý životní styl? </a:t>
            </a:r>
            <a:endParaRPr lang="en-GB" dirty="0"/>
          </a:p>
          <a:p>
            <a:pPr fontAlgn="base"/>
            <a:r>
              <a:rPr lang="cs-CZ" dirty="0"/>
              <a:t>Pro většinu z nás je důvodem rušný a stresující život, ve kterém je položka „udržet si sám sebe zdravým“, jen velmi zřídka v horní části našeho seznamu „co dělat“. Pohodlí často vítězí a všichni jsme tak zaneprázdnění…</a:t>
            </a:r>
          </a:p>
          <a:p>
            <a:pPr fontAlgn="base"/>
            <a:r>
              <a:rPr lang="cs-CZ" dirty="0"/>
              <a:t>Přitom je velmi důležité udržovat se v dobré zdravotní kondici. Mělo by se to stát jedním z hlavních dennodenních životních návyků. Naše zdraví závisí na tom, co děláme celý den, každý den. Zdravý životní styl je naprosto zásadní.</a:t>
            </a:r>
          </a:p>
          <a:p>
            <a:endParaRPr lang="cs-CZ" dirty="0"/>
          </a:p>
        </p:txBody>
      </p:sp>
    </p:spTree>
    <p:extLst>
      <p:ext uri="{BB962C8B-B14F-4D97-AF65-F5344CB8AC3E}">
        <p14:creationId xmlns:p14="http://schemas.microsoft.com/office/powerpoint/2010/main" val="390211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Není jednoduché udržet si zdraví</a:t>
            </a:r>
          </a:p>
        </p:txBody>
      </p:sp>
      <p:sp>
        <p:nvSpPr>
          <p:cNvPr id="3" name="Zástupný symbol pro obsah 2"/>
          <p:cNvSpPr>
            <a:spLocks noGrp="1"/>
          </p:cNvSpPr>
          <p:nvPr>
            <p:ph idx="1"/>
          </p:nvPr>
        </p:nvSpPr>
        <p:spPr/>
        <p:txBody>
          <a:bodyPr/>
          <a:lstStyle/>
          <a:p>
            <a:r>
              <a:rPr lang="cs-CZ" dirty="0"/>
              <a:t>Skutečně jednoduchým řešením je pomalu zlepšovat svůj životní styl, způsobem krok za krokem. Pokud učiníte jeden nový krok každé dva měsíce, například za dva až tři roky budete patřit mezi nejzdravějších deset procent lidí v západním světě. A uvidíte a ucítíte všechny výhody.</a:t>
            </a:r>
          </a:p>
        </p:txBody>
      </p:sp>
    </p:spTree>
    <p:extLst>
      <p:ext uri="{BB962C8B-B14F-4D97-AF65-F5344CB8AC3E}">
        <p14:creationId xmlns:p14="http://schemas.microsoft.com/office/powerpoint/2010/main" val="3406275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Žijete v duchu zdravého životního stylu?</a:t>
            </a:r>
          </a:p>
        </p:txBody>
      </p:sp>
      <p:sp>
        <p:nvSpPr>
          <p:cNvPr id="3" name="Zástupný symbol pro obsah 2"/>
          <p:cNvSpPr>
            <a:spLocks noGrp="1"/>
          </p:cNvSpPr>
          <p:nvPr>
            <p:ph idx="1"/>
          </p:nvPr>
        </p:nvSpPr>
        <p:spPr/>
        <p:txBody>
          <a:bodyPr>
            <a:normAutofit fontScale="85000" lnSpcReduction="20000"/>
          </a:bodyPr>
          <a:lstStyle/>
          <a:p>
            <a:pPr fontAlgn="base"/>
            <a:r>
              <a:rPr lang="cs-CZ" dirty="0"/>
              <a:t>Probouzíte se každý den s optimismem a nadšením, plni entuziasmu pro přicházející den?</a:t>
            </a:r>
          </a:p>
          <a:p>
            <a:pPr fontAlgn="base"/>
            <a:r>
              <a:rPr lang="cs-CZ" dirty="0"/>
              <a:t>Máte spoustu energie, která vám vystačí na všechno, co chcete?</a:t>
            </a:r>
          </a:p>
          <a:p>
            <a:pPr fontAlgn="base"/>
            <a:r>
              <a:rPr lang="cs-CZ" dirty="0"/>
              <a:t>Smějete se často a z plna hrdla, speciálně sami sobě?</a:t>
            </a:r>
          </a:p>
          <a:p>
            <a:pPr fontAlgn="base"/>
            <a:r>
              <a:rPr lang="cs-CZ" dirty="0"/>
              <a:t>Nacházíte snadno řešení pro každodenní, byť i obtížné situace ve vašem životě?</a:t>
            </a:r>
          </a:p>
          <a:p>
            <a:pPr fontAlgn="base"/>
            <a:r>
              <a:rPr lang="cs-CZ" dirty="0"/>
              <a:t>Cítíte se oceňováni a oceňujete své okolí?</a:t>
            </a:r>
          </a:p>
          <a:p>
            <a:pPr fontAlgn="base"/>
            <a:r>
              <a:rPr lang="cs-CZ" dirty="0"/>
              <a:t>Chválíte ostatní kolem vás a říkáte jim to?</a:t>
            </a:r>
          </a:p>
          <a:p>
            <a:pPr fontAlgn="base"/>
            <a:r>
              <a:rPr lang="cs-CZ" dirty="0"/>
              <a:t>Máte kolem sebe kruh dobrých, pečujících přátel? </a:t>
            </a:r>
          </a:p>
          <a:p>
            <a:pPr fontAlgn="base"/>
            <a:r>
              <a:rPr lang="cs-CZ" dirty="0"/>
              <a:t>Myslíte si, že rozhodnutí, která provedete každý den, vám přinášejí to, co chcete?</a:t>
            </a:r>
          </a:p>
          <a:p>
            <a:endParaRPr lang="cs-CZ" dirty="0"/>
          </a:p>
        </p:txBody>
      </p:sp>
    </p:spTree>
    <p:extLst>
      <p:ext uri="{BB962C8B-B14F-4D97-AF65-F5344CB8AC3E}">
        <p14:creationId xmlns:p14="http://schemas.microsoft.com/office/powerpoint/2010/main" val="421501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zdravého životního stylu</a:t>
            </a:r>
          </a:p>
        </p:txBody>
      </p:sp>
      <p:sp>
        <p:nvSpPr>
          <p:cNvPr id="3" name="Zástupný symbol pro obsah 2"/>
          <p:cNvSpPr>
            <a:spLocks noGrp="1"/>
          </p:cNvSpPr>
          <p:nvPr>
            <p:ph idx="1"/>
          </p:nvPr>
        </p:nvSpPr>
        <p:spPr/>
        <p:txBody>
          <a:bodyPr/>
          <a:lstStyle/>
          <a:p>
            <a:pPr fontAlgn="base"/>
            <a:r>
              <a:rPr lang="cs-CZ" b="1" dirty="0"/>
              <a:t>Zdravé stravování</a:t>
            </a:r>
          </a:p>
          <a:p>
            <a:pPr fontAlgn="base"/>
            <a:r>
              <a:rPr lang="cs-CZ" dirty="0"/>
              <a:t>Správná výživa je nutná pro zdravý životní styl. Naše tělo vyžaduje vyváženou stravu každý den, aby bylo zachováno adekvátní množství vitamínů, živin a minerálních látek potřebných k udržení zdravého těla.</a:t>
            </a:r>
          </a:p>
          <a:p>
            <a:pPr fontAlgn="base"/>
            <a:r>
              <a:rPr lang="cs-CZ" i="1" dirty="0"/>
              <a:t>Jídlo je nutnost, ale jíst inteligentně, to je umění. </a:t>
            </a:r>
            <a:br>
              <a:rPr lang="cs-CZ" dirty="0"/>
            </a:br>
            <a:r>
              <a:rPr lang="cs-CZ" dirty="0"/>
              <a:t>La </a:t>
            </a:r>
            <a:r>
              <a:rPr lang="cs-CZ" dirty="0" err="1"/>
              <a:t>Rochefoucauld</a:t>
            </a:r>
            <a:endParaRPr lang="cs-CZ" dirty="0"/>
          </a:p>
          <a:p>
            <a:endParaRPr lang="cs-CZ" dirty="0"/>
          </a:p>
        </p:txBody>
      </p:sp>
    </p:spTree>
    <p:extLst>
      <p:ext uri="{BB962C8B-B14F-4D97-AF65-F5344CB8AC3E}">
        <p14:creationId xmlns:p14="http://schemas.microsoft.com/office/powerpoint/2010/main" val="3336293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Paralaxa</Template>
  <TotalTime>304</TotalTime>
  <Words>629</Words>
  <Application>Microsoft Office PowerPoint</Application>
  <PresentationFormat>Širokoúhlá obrazovka</PresentationFormat>
  <Paragraphs>134</Paragraphs>
  <Slides>33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33</vt:i4>
      </vt:variant>
    </vt:vector>
  </HeadingPairs>
  <TitlesOfParts>
    <vt:vector size="36" baseType="lpstr">
      <vt:lpstr>Arial</vt:lpstr>
      <vt:lpstr>Corbel</vt:lpstr>
      <vt:lpstr>Paralaxa</vt:lpstr>
      <vt:lpstr>Zdravý životní styl</vt:lpstr>
      <vt:lpstr>Co to je životní styl (lifestyle)?</vt:lpstr>
      <vt:lpstr>Co je zdravý život?</vt:lpstr>
      <vt:lpstr>Proč je to důležité?</vt:lpstr>
      <vt:lpstr>Proč je to důležité?</vt:lpstr>
      <vt:lpstr>Není jednoduché udržet si zdraví</vt:lpstr>
      <vt:lpstr>Není jednoduché udržet si zdraví</vt:lpstr>
      <vt:lpstr>Žijete v duchu zdravého životního stylu?</vt:lpstr>
      <vt:lpstr>Složky zdravého životního stylu</vt:lpstr>
      <vt:lpstr>Složky zdravého životního stylu</vt:lpstr>
      <vt:lpstr>Složky zdravého životního stylu</vt:lpstr>
      <vt:lpstr>Složky zdravého životního stylu</vt:lpstr>
      <vt:lpstr>Složky zdravého životního stylu</vt:lpstr>
      <vt:lpstr>Složky zdravého životního stylu</vt:lpstr>
      <vt:lpstr>Jak přistupovat k zdravému životu? </vt:lpstr>
      <vt:lpstr>Jak přistupovat k zdravému životu? </vt:lpstr>
      <vt:lpstr>Jak přistupovat k zdravému životu? </vt:lpstr>
      <vt:lpstr>Jak na zdravý životní styl?</vt:lpstr>
      <vt:lpstr>Jak na zdravý životní styl?</vt:lpstr>
      <vt:lpstr>Jak na zdravý životní styl?</vt:lpstr>
      <vt:lpstr>Jak na zdravý životní styl?</vt:lpstr>
      <vt:lpstr>Jak na zdravý životní styl?</vt:lpstr>
      <vt:lpstr>Zdravý jídelníček</vt:lpstr>
      <vt:lpstr>Zajímáte se o zdravý životní styl?</vt:lpstr>
      <vt:lpstr>Co si představíte pod pojmem zdravý životní styl?</vt:lpstr>
      <vt:lpstr>Sportujete?</vt:lpstr>
      <vt:lpstr>Co nejčastěji pijete? </vt:lpstr>
      <vt:lpstr>Kolik litrů tekutin vypijete? </vt:lpstr>
      <vt:lpstr>Kolikrát denně se stravujete?</vt:lpstr>
      <vt:lpstr>Kolik sníte denně ovoce a zeleniny?</vt:lpstr>
      <vt:lpstr>Kolik sníte sladkostí za den ? </vt:lpstr>
      <vt:lpstr>V kolik hodin chodíte spát? </vt:lpstr>
      <vt:lpstr>Které jídlo je pro vás nejdůležitější?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Zdravý životní styl</dc:title>
  <dc:creator>Martin Jiřinec</dc:creator>
  <cp:lastModifiedBy>Martin Jiřinec</cp:lastModifiedBy>
  <cp:revision>13</cp:revision>
  <dcterms:created xsi:type="dcterms:W3CDTF">2018-03-10T12:10:30Z</dcterms:created>
  <dcterms:modified xsi:type="dcterms:W3CDTF">2018-06-12T11:47:36Z</dcterms:modified>
</cp:coreProperties>
</file>