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Montserrat"/>
      <p:regular r:id="rId22"/>
      <p:bold r:id="rId23"/>
      <p:italic r:id="rId24"/>
      <p:boldItalic r:id="rId25"/>
    </p:embeddedFont>
    <p:embeddedFont>
      <p:font typeface="Lato"/>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Montserrat-regular.fntdata"/><Relationship Id="rId21" Type="http://schemas.openxmlformats.org/officeDocument/2006/relationships/slide" Target="slides/slide16.xml"/><Relationship Id="rId24" Type="http://schemas.openxmlformats.org/officeDocument/2006/relationships/font" Target="fonts/Montserrat-italic.fntdata"/><Relationship Id="rId23" Type="http://schemas.openxmlformats.org/officeDocument/2006/relationships/font" Target="fonts/Montserrat-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regular.fntdata"/><Relationship Id="rId25" Type="http://schemas.openxmlformats.org/officeDocument/2006/relationships/font" Target="fonts/Montserrat-boldItalic.fntdata"/><Relationship Id="rId28" Type="http://schemas.openxmlformats.org/officeDocument/2006/relationships/font" Target="fonts/Lato-italic.fntdata"/><Relationship Id="rId27" Type="http://schemas.openxmlformats.org/officeDocument/2006/relationships/font" Target="fonts/Lat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1" Type="http://schemas.openxmlformats.org/officeDocument/2006/relationships/hyperlink" Target="http://fyzika.jreichl.com/main.article/view/32-hybnost-hmotneho-bodu" TargetMode="External"/><Relationship Id="rId10" Type="http://schemas.openxmlformats.org/officeDocument/2006/relationships/hyperlink" Target="http://fyzika.jreichl.com/main.article/view/878-lhc" TargetMode="External"/><Relationship Id="rId13" Type="http://schemas.openxmlformats.org/officeDocument/2006/relationships/hyperlink" Target="http://fyzika.jreichl.com/main.article/view/880-detektory-lhc" TargetMode="External"/><Relationship Id="rId12" Type="http://schemas.openxmlformats.org/officeDocument/2006/relationships/hyperlink" Target="http://fyzika.jreichl.com/main.article/view/52-razy-srazky-teles" TargetMode="External"/><Relationship Id="rId1" Type="http://schemas.openxmlformats.org/officeDocument/2006/relationships/notesMaster" Target="../notesMasters/notesMaster1.xml"/><Relationship Id="rId2" Type="http://schemas.openxmlformats.org/officeDocument/2006/relationships/hyperlink" Target="http://fyzika.jreichl.com/main.article/view/1322-booleova-algebra" TargetMode="External"/><Relationship Id="rId3" Type="http://schemas.openxmlformats.org/officeDocument/2006/relationships/hyperlink" Target="http://fyzika.jreichl.com/main.article/view/897-system-castic" TargetMode="External"/><Relationship Id="rId4" Type="http://schemas.openxmlformats.org/officeDocument/2006/relationships/hyperlink" Target="http://fyzika.jreichl.com/main.article/view/52-razy-srazky-teles" TargetMode="External"/><Relationship Id="rId9" Type="http://schemas.openxmlformats.org/officeDocument/2006/relationships/hyperlink" Target="http://fyzika.jreichl.com/main.article/view/856-urychlovace-castic" TargetMode="External"/><Relationship Id="rId5" Type="http://schemas.openxmlformats.org/officeDocument/2006/relationships/hyperlink" Target="http://fyzika.jreichl.com/main.article/view/882-atlas" TargetMode="External"/><Relationship Id="rId6" Type="http://schemas.openxmlformats.org/officeDocument/2006/relationships/hyperlink" Target="http://fyzika.jreichl.com/main.article/view/881-alice" TargetMode="External"/><Relationship Id="rId7" Type="http://schemas.openxmlformats.org/officeDocument/2006/relationships/hyperlink" Target="http://fyzika.jreichl.com/main.article/view/883-cms" TargetMode="External"/><Relationship Id="rId8" Type="http://schemas.openxmlformats.org/officeDocument/2006/relationships/hyperlink" Target="http://fyzika.jreichl.com/main.article/view/884-lhcb" TargetMode="External"/></Relationships>
</file>

<file path=ppt/notesSlides/_rels/notesSlide11.xml.rels><?xml version="1.0" encoding="UTF-8" standalone="yes"?><Relationships xmlns="http://schemas.openxmlformats.org/package/2006/relationships"><Relationship Id="rId10" Type="http://schemas.openxmlformats.org/officeDocument/2006/relationships/hyperlink" Target="http://fyzika.jreichl.com/index.php/main.article/view/878-lhc" TargetMode="External"/><Relationship Id="rId1" Type="http://schemas.openxmlformats.org/officeDocument/2006/relationships/notesMaster" Target="../notesMasters/notesMaster1.xml"/><Relationship Id="rId2" Type="http://schemas.openxmlformats.org/officeDocument/2006/relationships/hyperlink" Target="http://fyzika.jreichl.com/index.php/main.article/view/900-zoologie-castic" TargetMode="External"/><Relationship Id="rId3" Type="http://schemas.openxmlformats.org/officeDocument/2006/relationships/hyperlink" Target="http://fyzika.jreichl.com/index.php/main.article/view/897-system-castic" TargetMode="External"/><Relationship Id="rId4" Type="http://schemas.openxmlformats.org/officeDocument/2006/relationships/hyperlink" Target="http://fyzika.jreichl.com/index.php/main.article/view/52-razy-srazky-teles" TargetMode="External"/><Relationship Id="rId9" Type="http://schemas.openxmlformats.org/officeDocument/2006/relationships/hyperlink" Target="http://fyzika.jreichl.com/index.php/main.article/view/856-urychlovace-castic" TargetMode="External"/><Relationship Id="rId5" Type="http://schemas.openxmlformats.org/officeDocument/2006/relationships/hyperlink" Target="http://fyzika.jreichl.com/index.php/main.article/view/880-detektory-lhc" TargetMode="External"/><Relationship Id="rId6" Type="http://schemas.openxmlformats.org/officeDocument/2006/relationships/hyperlink" Target="http://fyzika.jreichl.com/index.php/main.article/view/117-plyny-vzduch" TargetMode="External"/><Relationship Id="rId7" Type="http://schemas.openxmlformats.org/officeDocument/2006/relationships/hyperlink" Target="http://fyzika.jreichl.com/index.php/main.article/view/710-objev-atomoveho-jadra" TargetMode="External"/><Relationship Id="rId8" Type="http://schemas.openxmlformats.org/officeDocument/2006/relationships/hyperlink" Target="http://fyzika.jreichl.com/index.php/main.article/view/989-zeme"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fyzika.jreichl.com/index.php/main.article/view/290-magneticke-pole-civky" TargetMode="External"/><Relationship Id="rId3" Type="http://schemas.openxmlformats.org/officeDocument/2006/relationships/hyperlink" Target="http://fyzika.jreichl.com/index.php/main.article/view/901-higgsuv-boson" TargetMode="External"/><Relationship Id="rId4" Type="http://schemas.openxmlformats.org/officeDocument/2006/relationships/hyperlink" Target="http://fyzika.jreichl.com/index.php/main.article/view/897-system-castic" TargetMode="External"/><Relationship Id="rId11" Type="http://schemas.openxmlformats.org/officeDocument/2006/relationships/hyperlink" Target="http://fyzika.jreichl.com/index.php/main.article/view/1140-jeste-vetsi-soustavy" TargetMode="External"/><Relationship Id="rId10" Type="http://schemas.openxmlformats.org/officeDocument/2006/relationships/hyperlink" Target="http://fyzika.jreichl.com/index.php/main.article/view/880-detektory-lhc" TargetMode="External"/><Relationship Id="rId9" Type="http://schemas.openxmlformats.org/officeDocument/2006/relationships/hyperlink" Target="http://fyzika.jreichl.com/index.php/main.article/view/992-zemsky-magnetismus" TargetMode="External"/><Relationship Id="rId5" Type="http://schemas.openxmlformats.org/officeDocument/2006/relationships/hyperlink" Target="http://fyzika.jreichl.com/index.php/main.article/view/882-atlas" TargetMode="External"/><Relationship Id="rId6" Type="http://schemas.openxmlformats.org/officeDocument/2006/relationships/hyperlink" Target="http://fyzika.jreichl.com/index.php/main.article/view/290-magneticke-pole-civky" TargetMode="External"/><Relationship Id="rId7" Type="http://schemas.openxmlformats.org/officeDocument/2006/relationships/hyperlink" Target="http://fyzika.jreichl.com/index.php/main.article/view/291-zakladni-poznatky-o-magnetickem-poli" TargetMode="External"/><Relationship Id="rId8" Type="http://schemas.openxmlformats.org/officeDocument/2006/relationships/hyperlink" Target="http://fyzika.jreichl.com/index.php/main.article/view/288-magneticka-indukce"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fyzika.jreichl.com/index.php/main.article/view/136-obsah-a-metody-fyziky" TargetMode="External"/><Relationship Id="rId3" Type="http://schemas.openxmlformats.org/officeDocument/2006/relationships/hyperlink" Target="http://fyzika.jreichl.com/index.php/main.article/view/52-razy-srazky-teles" TargetMode="External"/><Relationship Id="rId4" Type="http://schemas.openxmlformats.org/officeDocument/2006/relationships/hyperlink" Target="http://fyzika.jreichl.com/index.php/main.article/view/862-historie-cernu"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fyzika.jreichl.com/index.php/main.article/view/900-zoologie-castic" TargetMode="External"/><Relationship Id="rId3" Type="http://schemas.openxmlformats.org/officeDocument/2006/relationships/hyperlink" Target="http://fyzika.jreichl.com/index.php/main.article/view/908-kvarkova-hypoteza" TargetMode="External"/><Relationship Id="rId4" Type="http://schemas.openxmlformats.org/officeDocument/2006/relationships/hyperlink" Target="http://fyzika.jreichl.com/index.php/main.article/view/52-razy-srazky-teles" TargetMode="External"/><Relationship Id="rId5" Type="http://schemas.openxmlformats.org/officeDocument/2006/relationships/hyperlink" Target="http://fyzika.jreichl.com/index.php/main.article/view/897-system-castic" TargetMode="External"/><Relationship Id="rId6" Type="http://schemas.openxmlformats.org/officeDocument/2006/relationships/hyperlink" Target="http://fyzika.jreichl.com/index.php/main.article/view/2-mechanicky-pohyb"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39cab6c96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9cab6c96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0" rtl="0" algn="just">
              <a:lnSpc>
                <a:spcPct val="115000"/>
              </a:lnSpc>
              <a:spcBef>
                <a:spcPts val="100"/>
              </a:spcBef>
              <a:spcAft>
                <a:spcPts val="0"/>
              </a:spcAft>
              <a:buNone/>
            </a:pPr>
            <a:r>
              <a:rPr lang="cs"/>
              <a:t>TOTEM (</a:t>
            </a:r>
            <a:r>
              <a:rPr i="1" lang="cs"/>
              <a:t>TOTal Elastic </a:t>
            </a:r>
            <a:r>
              <a:rPr b="1" i="1" lang="cs" u="sng">
                <a:solidFill>
                  <a:srgbClr val="336699"/>
                </a:solidFill>
                <a:hlinkClick r:id="rId2"/>
              </a:rPr>
              <a:t>and</a:t>
            </a:r>
            <a:r>
              <a:rPr i="1" lang="cs"/>
              <a:t> diffractive cross section Measurement</a:t>
            </a:r>
            <a:r>
              <a:rPr lang="cs"/>
              <a:t>) je 440 metrů dlouhý, 5 metrů vysoký a 5 metrů široký detektor o hmotnosti 20 tun. TOTEM bude studovat </a:t>
            </a:r>
            <a:r>
              <a:rPr b="1" lang="cs" u="sng">
                <a:solidFill>
                  <a:srgbClr val="336699"/>
                </a:solidFill>
                <a:hlinkClick r:id="rId3"/>
              </a:rPr>
              <a:t>částice</a:t>
            </a:r>
            <a:r>
              <a:rPr lang="cs"/>
              <a:t> pohybující se i po </a:t>
            </a:r>
            <a:r>
              <a:rPr b="1" lang="cs" u="sng">
                <a:solidFill>
                  <a:srgbClr val="336699"/>
                </a:solidFill>
                <a:hlinkClick r:id="rId4"/>
              </a:rPr>
              <a:t>srážce</a:t>
            </a:r>
            <a:r>
              <a:rPr lang="cs"/>
              <a:t> ve směru osy svazku, tedy ty částice, které nebudou detekovány hlavními detektory (</a:t>
            </a:r>
            <a:r>
              <a:rPr b="1" lang="cs" u="sng">
                <a:solidFill>
                  <a:srgbClr val="336699"/>
                </a:solidFill>
                <a:hlinkClick r:id="rId5"/>
              </a:rPr>
              <a:t>ATLAS</a:t>
            </a:r>
            <a:r>
              <a:rPr lang="cs"/>
              <a:t>, </a:t>
            </a:r>
            <a:r>
              <a:rPr b="1" lang="cs" u="sng">
                <a:solidFill>
                  <a:srgbClr val="336699"/>
                </a:solidFill>
                <a:hlinkClick r:id="rId6"/>
              </a:rPr>
              <a:t>ALICE</a:t>
            </a:r>
            <a:r>
              <a:rPr lang="cs"/>
              <a:t>, </a:t>
            </a:r>
            <a:r>
              <a:rPr b="1" lang="cs" u="sng">
                <a:solidFill>
                  <a:srgbClr val="336699"/>
                </a:solidFill>
                <a:hlinkClick r:id="rId7"/>
              </a:rPr>
              <a:t>CMS</a:t>
            </a:r>
            <a:r>
              <a:rPr lang="cs"/>
              <a:t>, </a:t>
            </a:r>
            <a:r>
              <a:rPr b="1" lang="cs" u="sng">
                <a:solidFill>
                  <a:srgbClr val="336699"/>
                </a:solidFill>
                <a:hlinkClick r:id="rId8"/>
              </a:rPr>
              <a:t>LHCb</a:t>
            </a:r>
            <a:r>
              <a:rPr lang="cs"/>
              <a:t>) </a:t>
            </a:r>
            <a:r>
              <a:rPr b="1" lang="cs" u="sng">
                <a:solidFill>
                  <a:srgbClr val="336699"/>
                </a:solidFill>
                <a:hlinkClick r:id="rId9"/>
              </a:rPr>
              <a:t>urychlovače</a:t>
            </a:r>
            <a:r>
              <a:rPr lang="cs"/>
              <a:t> </a:t>
            </a:r>
            <a:r>
              <a:rPr b="1" lang="cs" u="sng">
                <a:solidFill>
                  <a:srgbClr val="336699"/>
                </a:solidFill>
                <a:hlinkClick r:id="rId10"/>
              </a:rPr>
              <a:t>LHC</a:t>
            </a:r>
            <a:r>
              <a:rPr lang="cs"/>
              <a:t>. Průběh srážek bude měřen nezávislými metodami, které jsou založené na paralelní detekci pružném rozptylu částic s malou velikostí </a:t>
            </a:r>
            <a:r>
              <a:rPr b="1" lang="cs" u="sng">
                <a:solidFill>
                  <a:srgbClr val="336699"/>
                </a:solidFill>
                <a:hlinkClick r:id="rId11"/>
              </a:rPr>
              <a:t>hybnosti</a:t>
            </a:r>
            <a:r>
              <a:rPr lang="cs"/>
              <a:t> a na </a:t>
            </a:r>
            <a:r>
              <a:rPr b="1" lang="cs" u="sng">
                <a:solidFill>
                  <a:srgbClr val="336699"/>
                </a:solidFill>
                <a:hlinkClick r:id="rId12"/>
              </a:rPr>
              <a:t>nepružných srážkách</a:t>
            </a:r>
            <a:r>
              <a:rPr lang="cs"/>
              <a:t>.</a:t>
            </a:r>
            <a:endParaRPr/>
          </a:p>
          <a:p>
            <a:pPr indent="292100" lvl="0" marL="0" rtl="0" algn="just">
              <a:lnSpc>
                <a:spcPct val="115000"/>
              </a:lnSpc>
              <a:spcBef>
                <a:spcPts val="100"/>
              </a:spcBef>
              <a:spcAft>
                <a:spcPts val="0"/>
              </a:spcAft>
              <a:buNone/>
            </a:pPr>
            <a:r>
              <a:rPr lang="cs"/>
              <a:t>Detektor musí být schopen detekovat ty částice, které unikly ostatním detektorům. Proto jsou jeho součástí systémy uzavřené ve speciálně navržených vakuových komorách, kterým se říká „Roman pots“. Osm těchto komor je ve čtyřech párech umístěno nedaleko od místa srážky částic v detektoru CMS.</a:t>
            </a:r>
            <a:endParaRPr/>
          </a:p>
          <a:p>
            <a:pPr indent="292100" lvl="0" marL="0" rtl="0" algn="just">
              <a:lnSpc>
                <a:spcPct val="115000"/>
              </a:lnSpc>
              <a:spcBef>
                <a:spcPts val="100"/>
              </a:spcBef>
              <a:spcAft>
                <a:spcPts val="0"/>
              </a:spcAft>
              <a:buNone/>
            </a:pPr>
            <a:r>
              <a:rPr lang="cs"/>
              <a:t>Ačkoliv jsou detektory TOMEM a CMS nezávislé, TOTEM doplňuje výsledky získané nejen z detektoru CMS, ale i z ostatních </a:t>
            </a:r>
            <a:r>
              <a:rPr b="1" lang="cs" u="sng">
                <a:solidFill>
                  <a:srgbClr val="336699"/>
                </a:solidFill>
                <a:hlinkClick r:id="rId13"/>
              </a:rPr>
              <a:t>detektorů LHC</a:t>
            </a:r>
            <a:r>
              <a:rPr lang="cs"/>
              <a:t>.</a:t>
            </a:r>
            <a:endParaRPr/>
          </a:p>
          <a:p>
            <a:pPr indent="0" lvl="0" marL="0" rtl="0" algn="l">
              <a:lnSpc>
                <a:spcPct val="115000"/>
              </a:lnSpc>
              <a:spcBef>
                <a:spcPts val="10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39cab6c96d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9cab6c96d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0" rtl="0" algn="just">
              <a:lnSpc>
                <a:spcPct val="115000"/>
              </a:lnSpc>
              <a:spcBef>
                <a:spcPts val="100"/>
              </a:spcBef>
              <a:spcAft>
                <a:spcPts val="0"/>
              </a:spcAft>
              <a:buNone/>
            </a:pPr>
            <a:r>
              <a:rPr lang="cs"/>
              <a:t>LHCf (</a:t>
            </a:r>
            <a:r>
              <a:rPr i="1" lang="cs"/>
              <a:t>Large </a:t>
            </a:r>
            <a:r>
              <a:rPr b="1" i="1" lang="cs" u="sng">
                <a:solidFill>
                  <a:srgbClr val="336699"/>
                </a:solidFill>
                <a:hlinkClick r:id="rId2"/>
              </a:rPr>
              <a:t>Hadron</a:t>
            </a:r>
            <a:r>
              <a:rPr i="1" lang="cs"/>
              <a:t> Collider forward</a:t>
            </a:r>
            <a:r>
              <a:rPr lang="cs"/>
              <a:t>) je tvořen dvěma detektory, z nichž každý má délku 30 cm, výšku 80 cm, šířku 10 cm a hmotnost 40 kg. Detektor využívá </a:t>
            </a:r>
            <a:r>
              <a:rPr b="1" lang="cs" u="sng">
                <a:solidFill>
                  <a:srgbClr val="336699"/>
                </a:solidFill>
                <a:hlinkClick r:id="rId3"/>
              </a:rPr>
              <a:t>částice</a:t>
            </a:r>
            <a:r>
              <a:rPr lang="cs"/>
              <a:t> pohybující se v ose svazku i po </a:t>
            </a:r>
            <a:r>
              <a:rPr b="1" lang="cs" u="sng">
                <a:solidFill>
                  <a:srgbClr val="336699"/>
                </a:solidFill>
                <a:hlinkClick r:id="rId4"/>
              </a:rPr>
              <a:t>srážce</a:t>
            </a:r>
            <a:r>
              <a:rPr lang="cs"/>
              <a:t> v ostatních </a:t>
            </a:r>
            <a:r>
              <a:rPr b="1" lang="cs" u="sng">
                <a:solidFill>
                  <a:srgbClr val="336699"/>
                </a:solidFill>
                <a:hlinkClick r:id="rId5"/>
              </a:rPr>
              <a:t>detektorech LHC</a:t>
            </a:r>
            <a:r>
              <a:rPr lang="cs"/>
              <a:t> jako zdroj k simulaci kosmického záření v laboratorních podmínkách.</a:t>
            </a:r>
            <a:endParaRPr/>
          </a:p>
          <a:p>
            <a:pPr indent="292100" lvl="0" marL="0" rtl="0" algn="just">
              <a:lnSpc>
                <a:spcPct val="115000"/>
              </a:lnSpc>
              <a:spcBef>
                <a:spcPts val="100"/>
              </a:spcBef>
              <a:spcAft>
                <a:spcPts val="0"/>
              </a:spcAft>
              <a:buNone/>
            </a:pPr>
            <a:r>
              <a:rPr lang="cs"/>
              <a:t>Kosmické záření je proud elektricky nabitých částic, které stále dopadají za zemskou </a:t>
            </a:r>
            <a:r>
              <a:rPr b="1" lang="cs" u="sng">
                <a:solidFill>
                  <a:srgbClr val="336699"/>
                </a:solidFill>
                <a:hlinkClick r:id="rId6"/>
              </a:rPr>
              <a:t>atmosféru</a:t>
            </a:r>
            <a:r>
              <a:rPr lang="cs"/>
              <a:t> z kosmu. V horních vrstvách atmosféry interagují s </a:t>
            </a:r>
            <a:r>
              <a:rPr b="1" lang="cs" u="sng">
                <a:solidFill>
                  <a:srgbClr val="336699"/>
                </a:solidFill>
                <a:hlinkClick r:id="rId7"/>
              </a:rPr>
              <a:t>atomovými jádry</a:t>
            </a:r>
            <a:r>
              <a:rPr lang="cs"/>
              <a:t> a vytvářejí spršku částic, z nichž některé doletí až na povrch </a:t>
            </a:r>
            <a:r>
              <a:rPr b="1" lang="cs" u="sng">
                <a:solidFill>
                  <a:srgbClr val="336699"/>
                </a:solidFill>
                <a:hlinkClick r:id="rId8"/>
              </a:rPr>
              <a:t>Země</a:t>
            </a:r>
            <a:r>
              <a:rPr lang="cs"/>
              <a:t>.</a:t>
            </a:r>
            <a:endParaRPr/>
          </a:p>
          <a:p>
            <a:pPr indent="292100" lvl="0" marL="0" rtl="0" algn="just">
              <a:lnSpc>
                <a:spcPct val="115000"/>
              </a:lnSpc>
              <a:spcBef>
                <a:spcPts val="100"/>
              </a:spcBef>
              <a:spcAft>
                <a:spcPts val="0"/>
              </a:spcAft>
              <a:buNone/>
            </a:pPr>
            <a:r>
              <a:rPr lang="cs"/>
              <a:t>Studium srážek v </a:t>
            </a:r>
            <a:r>
              <a:rPr b="1" lang="cs" u="sng">
                <a:solidFill>
                  <a:srgbClr val="336699"/>
                </a:solidFill>
                <a:hlinkClick r:id="rId9"/>
              </a:rPr>
              <a:t>urychlovači</a:t>
            </a:r>
            <a:r>
              <a:rPr lang="cs"/>
              <a:t> </a:t>
            </a:r>
            <a:r>
              <a:rPr b="1" lang="cs" u="sng">
                <a:solidFill>
                  <a:srgbClr val="336699"/>
                </a:solidFill>
                <a:hlinkClick r:id="rId10"/>
              </a:rPr>
              <a:t>LHC</a:t>
            </a:r>
            <a:r>
              <a:rPr lang="cs"/>
              <a:t> a vznik následných spršek částic, které jsou podobné jako v případě kosmického záření, pomohou fyzikům správně okalibrovat velké detektory kosmického záření pokrývající plochy několika kilometrů čtverečních.</a:t>
            </a:r>
            <a:endParaRPr/>
          </a:p>
          <a:p>
            <a:pPr indent="0" lvl="0" marL="0" rtl="0" algn="l">
              <a:spcBef>
                <a:spcPts val="10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39581834a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9581834a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sz="1200">
                <a:solidFill>
                  <a:srgbClr val="333333"/>
                </a:solidFill>
                <a:highlight>
                  <a:srgbClr val="FFFFFF"/>
                </a:highlight>
              </a:rPr>
              <a:t>V experimentu DELPHI na urychlovači LEP v CERN v Ženevě, na němž spolupracovali vedle kolegů z Matematicko-fyzikální fakulty UK i fyzikové, technici a doktorandi z dnešní sekce fyziky elementárních částic Fyzikálního ústavu AV ČR, byly studovány srážky elektronů s pozitrony. To umožnilo získávat nové poznatky o struktuře hmoty na nejmenších vzdálenostech a o fyzikálních zákonitostech mikrosvěta. Experiment začal nabírat data v roce 1989 a fungoval do roku 2000, kdy urychlovač LEP ukončil činnost. S pomocí detektoru DELPHI bylo možné s velkou přesností testovat platnost předpovědí teorie známé jako standardní model interakcí elementárních částic a hledat i signály nové fyziky přesahující rámec této teorie. Pražské laboratoře, jež se staly samostaným členem spolupráce DELPHI v roce 1990, do tohoto experimentu přispěly účastí na provozu experimentu, podílem na modernizaci části detektoru, softwarovým zajištěním a zpracováním fyzikálních výsledků.</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39581834a2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9581834a2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39581834a2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39581834a2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Mravenčí práce tisíců spičkových vědců z celého světa, utváří jednu mozaiku. Každý nový poznatek zapadá do celkového obrazu, toho, jak to všechno tenkrát začalo a pomůže lidstvu pochopit klíčovou otázku, jak to všechno začalo! </a:t>
            </a:r>
            <a:endParaRPr/>
          </a:p>
          <a:p>
            <a:pPr indent="0" lvl="0" marL="0" rtl="0" algn="l">
              <a:spcBef>
                <a:spcPts val="0"/>
              </a:spcBef>
              <a:spcAft>
                <a:spcPts val="0"/>
              </a:spcAft>
              <a:buNone/>
            </a:pPr>
            <a:r>
              <a:rPr lang="cs"/>
              <a:t>Jestli se nám něco dodnes nepodařilo zpozorovat, měli bychom si vytvořit možnost zřít to zítra!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396300148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96300148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396300148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96300148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39a33469b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9a33469b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393d392087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393d392087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Hlavním cílem experimentu atlas je studium nejlenších elemntárních částic na samé hranici nejvyšších dosažitelných energií. A tak říkajíce pustit do výzkumu neznámého území ve fyzice. Na základě hypotéz byl postaven urychlovač částic LHC a experiment ATLAS. ATLAS je obrovské důmyslné zařízení, které nám umožní zkoumat, co se stane, když se při vysokých energiích srazí částice zvané protony. Při některých srážkách můžeme znovu vytvořit fyzikální procesy, ke kterým došlo po velkém třesku. </a:t>
            </a:r>
            <a:endParaRPr/>
          </a:p>
          <a:p>
            <a:pPr indent="0" lvl="0" marL="0" rtl="0" algn="l">
              <a:spcBef>
                <a:spcPts val="0"/>
              </a:spcBef>
              <a:spcAft>
                <a:spcPts val="0"/>
              </a:spcAft>
              <a:buNone/>
            </a:pPr>
            <a:r>
              <a:rPr lang="cs"/>
              <a:t>Fyzikové zatím neznají ani všechny částice ve vesmíru, které tvoří například temnou hmotu. Je paradoxem, že ke studium elementárních částic je nutné postavit obrovská zařízení a využít nejpokročilejší technologie. </a:t>
            </a:r>
            <a:endParaRPr/>
          </a:p>
          <a:p>
            <a:pPr indent="0" lvl="0" marL="0" rtl="0" algn="l">
              <a:spcBef>
                <a:spcPts val="0"/>
              </a:spcBef>
              <a:spcAft>
                <a:spcPts val="0"/>
              </a:spcAft>
              <a:buNone/>
            </a:pPr>
            <a:r>
              <a:rPr lang="cs"/>
              <a:t>CO JE ATLAS?</a:t>
            </a:r>
            <a:endParaRPr/>
          </a:p>
          <a:p>
            <a:pPr indent="0" lvl="0" marL="0" rtl="0" algn="l">
              <a:spcBef>
                <a:spcPts val="0"/>
              </a:spcBef>
              <a:spcAft>
                <a:spcPts val="0"/>
              </a:spcAft>
              <a:buNone/>
            </a:pPr>
            <a:r>
              <a:rPr lang="cs"/>
              <a:t>Je to vlastně několik vrstev detektorů, které obklopují místo, kde se budou protony srážet. Detektor je velký jako sedmipodlažní budova a dlouhý je skoro 50 metrů. Uvnitř má mnoho důmyslných polovodičových detektorů, které přesně registrují částice vznikající při těchto srážkách protonů. Dráha částic se staké zakřivuje v magnetickém poli, proto je zde supravodivý magnet, který umožňuje zaznamenat všechny nabité částice. Další vrstvy tvoří zařízení, kerá dokáží měřit energii částic. Na vnější straně je opět supravodivý magnet, který zakřivuje dráhy částic zvané miony, které se dostanou z vnitřku detektoru až sem a měří se zde jejich hybnost. </a:t>
            </a:r>
            <a:endParaRPr/>
          </a:p>
          <a:p>
            <a:pPr indent="0" lvl="0" marL="0" rtl="0" algn="l">
              <a:spcBef>
                <a:spcPts val="0"/>
              </a:spcBef>
              <a:spcAft>
                <a:spcPts val="0"/>
              </a:spcAft>
              <a:buNone/>
            </a:pPr>
            <a:r>
              <a:rPr lang="cs"/>
              <a:t>Na projektu pracuje více než 2000 vědců z více než 160 výzkumných ústavů.</a:t>
            </a:r>
            <a:endParaRPr/>
          </a:p>
          <a:p>
            <a:pPr indent="0" lvl="0" marL="0" rtl="0" algn="l">
              <a:spcBef>
                <a:spcPts val="0"/>
              </a:spcBef>
              <a:spcAft>
                <a:spcPts val="0"/>
              </a:spcAft>
              <a:buNone/>
            </a:pPr>
            <a:r>
              <a:t/>
            </a:r>
            <a:endParaRPr/>
          </a:p>
          <a:p>
            <a:pPr indent="0" lvl="0" marL="0" rtl="0" algn="l">
              <a:spcBef>
                <a:spcPts val="0"/>
              </a:spcBef>
              <a:spcAft>
                <a:spcPts val="0"/>
              </a:spcAft>
              <a:buNone/>
            </a:pPr>
            <a:r>
              <a:rPr lang="cs"/>
              <a:t>Jeden ze dvou hlavních detektorů urychlovače LHC. Díky ATLASU lze zkoumat velkou část částicové fyziky, včertně Higgsova bosonu, temnou hmotu</a:t>
            </a:r>
            <a:endParaRPr/>
          </a:p>
          <a:p>
            <a:pPr indent="0" lvl="0" marL="0" rtl="0" algn="l">
              <a:spcBef>
                <a:spcPts val="0"/>
              </a:spcBef>
              <a:spcAft>
                <a:spcPts val="0"/>
              </a:spcAft>
              <a:buNone/>
            </a:pPr>
            <a:r>
              <a:rPr lang="cs"/>
              <a:t>Hmotnost 7000 tun, největší reaktor, který byl kdy vyroben. Kdyby ATLAS zapisoval data ze všech srážek, musela by se zapsat na 100000 CD/s. ATLAS vybírá pouze zajímavé srážky. Jedná se o 100 srážek/s . Data se ukládají na propracovaný systém magnetických pásek.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39581834a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39581834a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39581834a2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9581834a2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2500 dolarů, 4 dny práce, dásnký fyzik </a:t>
            </a:r>
            <a:r>
              <a:rPr b="1" i="1" lang="cs" sz="1050"/>
              <a:t>Sascha Mehlhase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396300148f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96300148f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0" rtl="0" algn="just">
              <a:lnSpc>
                <a:spcPct val="115000"/>
              </a:lnSpc>
              <a:spcBef>
                <a:spcPts val="100"/>
              </a:spcBef>
              <a:spcAft>
                <a:spcPts val="0"/>
              </a:spcAft>
              <a:buNone/>
            </a:pPr>
            <a:r>
              <a:rPr lang="cs"/>
              <a:t>Hlavním cílem detektoru CMS (</a:t>
            </a:r>
            <a:r>
              <a:rPr i="1" lang="cs"/>
              <a:t>Compact Muon </a:t>
            </a:r>
            <a:r>
              <a:rPr b="1" i="1" lang="cs" u="sng">
                <a:solidFill>
                  <a:srgbClr val="336699"/>
                </a:solidFill>
                <a:hlinkClick r:id="rId2"/>
              </a:rPr>
              <a:t>Solenoid</a:t>
            </a:r>
            <a:r>
              <a:rPr lang="cs"/>
              <a:t>), který je 21 m dlouhý, 15 m široký a 15 m vysoký, je poskytování dat z co nejširší oblasti fyziky: hledání </a:t>
            </a:r>
            <a:r>
              <a:rPr b="1" lang="cs" u="sng">
                <a:solidFill>
                  <a:srgbClr val="336699"/>
                </a:solidFill>
                <a:hlinkClick r:id="rId3"/>
              </a:rPr>
              <a:t>Higgsova bosonu</a:t>
            </a:r>
            <a:r>
              <a:rPr lang="cs"/>
              <a:t>, pátrání po skrytých dimenzích vesmíru a po </a:t>
            </a:r>
            <a:r>
              <a:rPr b="1" lang="cs" u="sng">
                <a:solidFill>
                  <a:srgbClr val="336699"/>
                </a:solidFill>
                <a:hlinkClick r:id="rId4"/>
              </a:rPr>
              <a:t>částicích</a:t>
            </a:r>
            <a:r>
              <a:rPr lang="cs"/>
              <a:t>, které tvoří temnou hmotu. Ačkoliv má stejný vědecký cíl jako detektor </a:t>
            </a:r>
            <a:r>
              <a:rPr b="1" lang="cs" u="sng">
                <a:solidFill>
                  <a:srgbClr val="336699"/>
                </a:solidFill>
                <a:hlinkClick r:id="rId5"/>
              </a:rPr>
              <a:t>ATLAS</a:t>
            </a:r>
            <a:r>
              <a:rPr lang="cs"/>
              <a:t>, je technicky řešen jinak.</a:t>
            </a:r>
            <a:endParaRPr/>
          </a:p>
          <a:p>
            <a:pPr indent="292100" lvl="0" marL="0" rtl="0" algn="just">
              <a:lnSpc>
                <a:spcPct val="115000"/>
              </a:lnSpc>
              <a:spcBef>
                <a:spcPts val="100"/>
              </a:spcBef>
              <a:spcAft>
                <a:spcPts val="0"/>
              </a:spcAft>
              <a:buNone/>
            </a:pPr>
            <a:r>
              <a:rPr lang="cs"/>
              <a:t>Detektor je postaven kolem obrovského solenoidu.</a:t>
            </a:r>
            <a:endParaRPr/>
          </a:p>
          <a:p>
            <a:pPr indent="0" lvl="0" marL="0" rtl="0" algn="l">
              <a:lnSpc>
                <a:spcPct val="115000"/>
              </a:lnSpc>
              <a:spcBef>
                <a:spcPts val="100"/>
              </a:spcBef>
              <a:spcAft>
                <a:spcPts val="0"/>
              </a:spcAft>
              <a:buNone/>
            </a:pPr>
            <a:r>
              <a:t/>
            </a:r>
            <a:endParaRPr i="1"/>
          </a:p>
          <a:p>
            <a:pPr indent="292100" lvl="0" marL="0" rtl="0" algn="just">
              <a:lnSpc>
                <a:spcPct val="115000"/>
              </a:lnSpc>
              <a:spcBef>
                <a:spcPts val="100"/>
              </a:spcBef>
              <a:spcAft>
                <a:spcPts val="0"/>
              </a:spcAft>
              <a:buNone/>
            </a:pPr>
            <a:r>
              <a:rPr lang="cs"/>
              <a:t>Jedná se o válcovou </a:t>
            </a:r>
            <a:r>
              <a:rPr b="1" lang="cs" u="sng">
                <a:solidFill>
                  <a:srgbClr val="336699"/>
                </a:solidFill>
                <a:hlinkClick r:id="rId6"/>
              </a:rPr>
              <a:t>cívku</a:t>
            </a:r>
            <a:r>
              <a:rPr lang="cs"/>
              <a:t> navinutou se supravodivým vinutím, která generuje </a:t>
            </a:r>
            <a:r>
              <a:rPr b="1" lang="cs" u="sng">
                <a:solidFill>
                  <a:srgbClr val="336699"/>
                </a:solidFill>
                <a:hlinkClick r:id="rId7"/>
              </a:rPr>
              <a:t>magnetické pole</a:t>
            </a:r>
            <a:r>
              <a:rPr lang="cs"/>
              <a:t>, jehož </a:t>
            </a:r>
            <a:r>
              <a:rPr b="1" lang="cs" u="sng">
                <a:solidFill>
                  <a:srgbClr val="336699"/>
                </a:solidFill>
                <a:hlinkClick r:id="rId8"/>
              </a:rPr>
              <a:t>magnetická indukce</a:t>
            </a:r>
            <a:r>
              <a:rPr lang="cs"/>
              <a:t> má velikost 4 T (tedy asi 100000krát vyšší než je velikost magnetické indukce </a:t>
            </a:r>
            <a:r>
              <a:rPr b="1" lang="cs" u="sng">
                <a:solidFill>
                  <a:srgbClr val="336699"/>
                </a:solidFill>
                <a:hlinkClick r:id="rId9"/>
              </a:rPr>
              <a:t>magnetického pole Země</a:t>
            </a:r>
            <a:r>
              <a:rPr lang="cs"/>
              <a:t>). Magnetické pole je omezeno ocelovou kotvou (</a:t>
            </a:r>
            <a:r>
              <a:rPr i="1" lang="cs"/>
              <a:t>yoke</a:t>
            </a:r>
            <a:r>
              <a:rPr lang="cs"/>
              <a:t>), která se převážnou částí podílí na celkové hmotnosti detektoru. Ta činí 12500 tun. Nezvyklý vzhled detektoru CMS oproti ostatním </a:t>
            </a:r>
            <a:r>
              <a:rPr b="1" lang="cs" u="sng">
                <a:solidFill>
                  <a:srgbClr val="336699"/>
                </a:solidFill>
                <a:hlinkClick r:id="rId10"/>
              </a:rPr>
              <a:t>detektorům LHC</a:t>
            </a:r>
            <a:r>
              <a:rPr lang="cs"/>
              <a:t> je dán tím, že detektor CMS byl zkonstruován na povrchu. Poté byl v 15ti dílech spuštěn do podzemní </a:t>
            </a:r>
            <a:r>
              <a:rPr b="1" lang="cs" u="sng">
                <a:solidFill>
                  <a:srgbClr val="336699"/>
                </a:solidFill>
                <a:hlinkClick r:id="rId11"/>
              </a:rPr>
              <a:t>kaverny</a:t>
            </a:r>
            <a:r>
              <a:rPr lang="cs"/>
              <a:t>, kde byl znovu sestaven.</a:t>
            </a:r>
            <a:endParaRPr/>
          </a:p>
          <a:p>
            <a:pPr indent="0" lvl="0" marL="0" rtl="0" algn="l">
              <a:spcBef>
                <a:spcPts val="10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39a33469b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9a33469b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Detektor MoEDAL je detektor monopolu a exotických částic. Dyony jsou hypotetické částice. Dyon by měl mít elektrický i magnetický náboj. Monopol nesep ouze pouze jeden druh magnetického náboje. </a:t>
            </a:r>
            <a:endParaRPr/>
          </a:p>
          <a:p>
            <a:pPr indent="0" lvl="0" marL="0" rtl="0" algn="l">
              <a:spcBef>
                <a:spcPts val="0"/>
              </a:spcBef>
              <a:spcAft>
                <a:spcPts val="0"/>
              </a:spcAft>
              <a:buNone/>
            </a:pPr>
            <a:r>
              <a:rPr lang="cs"/>
              <a:t>Detík je připevněn ke stěně kaverny a pokrývá plochu 25m 2. Nachází se vedle detektoru VELO.</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396300148f_0_4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96300148f_0_4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highlight>
                  <a:srgbClr val="FFFFFF"/>
                </a:highlight>
              </a:rPr>
              <a:t>ALICE (</a:t>
            </a:r>
            <a:r>
              <a:rPr i="1" lang="cs">
                <a:highlight>
                  <a:srgbClr val="FFFFFF"/>
                </a:highlight>
              </a:rPr>
              <a:t>A Large Ion Collider </a:t>
            </a:r>
            <a:r>
              <a:rPr b="1" i="1" lang="cs" u="sng">
                <a:solidFill>
                  <a:srgbClr val="336699"/>
                </a:solidFill>
                <a:highlight>
                  <a:srgbClr val="FFFFFF"/>
                </a:highlight>
                <a:hlinkClick r:id="rId2"/>
              </a:rPr>
              <a:t>Experiment</a:t>
            </a:r>
            <a:r>
              <a:rPr lang="cs">
                <a:highlight>
                  <a:srgbClr val="FFFFFF"/>
                </a:highlight>
              </a:rPr>
              <a:t>) je detektor 26 metrů dlouhý, 16 metrů vysoký a 16 metrů široký s hmotností 10000 tun (viz obr. 172). Bude zkoumat </a:t>
            </a:r>
            <a:r>
              <a:rPr b="1" lang="cs" u="sng">
                <a:solidFill>
                  <a:srgbClr val="336699"/>
                </a:solidFill>
                <a:highlight>
                  <a:srgbClr val="FFFFFF"/>
                </a:highlight>
                <a:hlinkClick r:id="rId3"/>
              </a:rPr>
              <a:t>srážky</a:t>
            </a:r>
            <a:r>
              <a:rPr lang="cs">
                <a:highlight>
                  <a:srgbClr val="FFFFFF"/>
                </a:highlight>
              </a:rPr>
              <a:t> olověných iontů ve snaze dosáhnout podmínek, ve kterých se nacházel vesmír krátce po svém vzniku, v laboratoři. Na základě získaných dat budou fyzikové studovat vlastnosti </a:t>
            </a:r>
            <a:r>
              <a:rPr b="1" lang="cs" u="sng">
                <a:solidFill>
                  <a:srgbClr val="336699"/>
                </a:solidFill>
                <a:highlight>
                  <a:srgbClr val="FFFFFF"/>
                </a:highlight>
                <a:hlinkClick r:id="rId4"/>
              </a:rPr>
              <a:t>kvark - gluonové plazmy</a:t>
            </a:r>
            <a:r>
              <a:rPr lang="cs">
                <a:highlight>
                  <a:srgbClr val="FFFFFF"/>
                </a:highlight>
              </a:rPr>
              <a:t>, která pravděpodobně existovala ve vesmíru v jeho ranných fázích.</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39cab6c96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9cab6c96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0" rtl="0" algn="just">
              <a:lnSpc>
                <a:spcPct val="115000"/>
              </a:lnSpc>
              <a:spcBef>
                <a:spcPts val="100"/>
              </a:spcBef>
              <a:spcAft>
                <a:spcPts val="0"/>
              </a:spcAft>
              <a:buNone/>
            </a:pPr>
            <a:r>
              <a:rPr lang="cs"/>
              <a:t>LHCb (</a:t>
            </a:r>
            <a:r>
              <a:rPr i="1" lang="cs"/>
              <a:t>Large </a:t>
            </a:r>
            <a:r>
              <a:rPr b="1" i="1" lang="cs" u="sng">
                <a:solidFill>
                  <a:srgbClr val="336699"/>
                </a:solidFill>
                <a:hlinkClick r:id="rId2"/>
              </a:rPr>
              <a:t>Hadron</a:t>
            </a:r>
            <a:r>
              <a:rPr i="1" lang="cs"/>
              <a:t> Collider beauty</a:t>
            </a:r>
            <a:r>
              <a:rPr lang="cs"/>
              <a:t>) je 21 metrů dlouhý, 10 metrů vysoký a 13 metrů široký detektor o hmotnosti 5600 tun. Fyzikům by měl pomoci odpovědět na otázku, proč je vesmír složen z běžné hmoty a ne z antihmoty.</a:t>
            </a:r>
            <a:endParaRPr/>
          </a:p>
          <a:p>
            <a:pPr indent="292100" lvl="0" marL="0" rtl="0" algn="just">
              <a:lnSpc>
                <a:spcPct val="115000"/>
              </a:lnSpc>
              <a:spcBef>
                <a:spcPts val="100"/>
              </a:spcBef>
              <a:spcAft>
                <a:spcPts val="0"/>
              </a:spcAft>
              <a:buNone/>
            </a:pPr>
            <a:r>
              <a:rPr lang="cs"/>
              <a:t>Detektor je specializovaný na pátrání po drobných odlišností mezi hmotou a antihmotou. Tyto odlišnosti bude studovat pomocí vlastností </a:t>
            </a:r>
            <a:r>
              <a:rPr b="1" lang="cs" u="sng">
                <a:solidFill>
                  <a:srgbClr val="336699"/>
                </a:solidFill>
                <a:hlinkClick r:id="rId3"/>
              </a:rPr>
              <a:t>b-kvarku</a:t>
            </a:r>
            <a:r>
              <a:rPr lang="cs"/>
              <a:t>. Místo kompletního uzavřeného detektoru na místě </a:t>
            </a:r>
            <a:r>
              <a:rPr b="1" lang="cs" u="sng">
                <a:solidFill>
                  <a:srgbClr val="336699"/>
                </a:solidFill>
                <a:hlinkClick r:id="rId4"/>
              </a:rPr>
              <a:t>srážky</a:t>
            </a:r>
            <a:r>
              <a:rPr lang="cs"/>
              <a:t>, využívá detektor LCHb řadu subdetektorů, které detekují převážně </a:t>
            </a:r>
            <a:r>
              <a:rPr b="1" lang="cs" u="sng">
                <a:solidFill>
                  <a:srgbClr val="336699"/>
                </a:solidFill>
                <a:hlinkClick r:id="rId5"/>
              </a:rPr>
              <a:t>částice</a:t>
            </a:r>
            <a:r>
              <a:rPr lang="cs"/>
              <a:t> pohybující se z místa srážky ve směru jejich původního </a:t>
            </a:r>
            <a:r>
              <a:rPr b="1" lang="cs" u="sng">
                <a:solidFill>
                  <a:srgbClr val="336699"/>
                </a:solidFill>
                <a:hlinkClick r:id="rId6"/>
              </a:rPr>
              <a:t>pohybu</a:t>
            </a:r>
            <a:r>
              <a:rPr lang="cs"/>
              <a:t> (resp. v protisměru).</a:t>
            </a:r>
            <a:endParaRPr/>
          </a:p>
          <a:p>
            <a:pPr indent="0" lvl="0" marL="0" rtl="0" algn="l">
              <a:spcBef>
                <a:spcPts val="10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c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fyzika.jreichl.com/main.article/view/882-atlas" TargetMode="External"/><Relationship Id="rId4" Type="http://schemas.openxmlformats.org/officeDocument/2006/relationships/hyperlink" Target="http://fyzika.jreichl.com/main.article/view/881-alice" TargetMode="External"/><Relationship Id="rId5" Type="http://schemas.openxmlformats.org/officeDocument/2006/relationships/hyperlink" Target="http://fyzika.jreichl.com/main.article/view/883-cms" TargetMode="External"/><Relationship Id="rId6" Type="http://schemas.openxmlformats.org/officeDocument/2006/relationships/hyperlink" Target="http://fyzika.jreichl.com/main.article/view/884-lhcb" TargetMode="External"/><Relationship Id="rId7" Type="http://schemas.openxmlformats.org/officeDocument/2006/relationships/image" Target="../media/image4.png"/><Relationship Id="rId8"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www.google.cz/search?q=LEGO+ATLAS&amp;source=lnms&amp;tbm=isch&amp;sa=X&amp;ved=0ahUKEwiy69G65fXaAhUQqaQKHY6HBO8Q_AUICigB&amp;biw=1366&amp;bih=672#imgrc=P8jUl-4Sjb2J8M" TargetMode="External"/><Relationship Id="rId4" Type="http://schemas.openxmlformats.org/officeDocument/2006/relationships/hyperlink" Target="https://atlas.cern/discover/detector" TargetMode="External"/><Relationship Id="rId5" Type="http://schemas.openxmlformats.org/officeDocument/2006/relationships/hyperlink" Target="http://www.jreichl.com/fyzika/dmp/09l/cihlar_ukazka.pdf" TargetMode="External"/><Relationship Id="rId6" Type="http://schemas.openxmlformats.org/officeDocument/2006/relationships/hyperlink" Target="https://vltava.rozhlas.cz/cern-obri-detektory-5113173" TargetMode="External"/><Relationship Id="rId7" Type="http://schemas.openxmlformats.org/officeDocument/2006/relationships/hyperlink" Target="https://www.aldebaran.cz/bulletin/2006_25_atl.php" TargetMode="External"/><Relationship Id="rId8" Type="http://schemas.openxmlformats.org/officeDocument/2006/relationships/hyperlink" Target="https://thelightinthedarkplace.wordpress.com/2017/06/01/cern-being-utilized-to-unlock-the-bottomless-pit-of-revelation-9-what-is-in-the-pit-the-most-horrific-truth-of-bible-prophecy-includes-video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atlasexperiment.org/" TargetMode="External"/><Relationship Id="rId4" Type="http://schemas.openxmlformats.org/officeDocument/2006/relationships/hyperlink" Target="https://www.facebook.com/ATLASexperiment/" TargetMode="External"/><Relationship Id="rId5" Type="http://schemas.openxmlformats.org/officeDocument/2006/relationships/hyperlink" Target="https://en.wikipedia.org/wiki/Large_Hadron_Collider" TargetMode="External"/><Relationship Id="rId6" Type="http://schemas.openxmlformats.org/officeDocument/2006/relationships/hyperlink" Target="https://en.wikipedia.org/wiki/ALICE_experimen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13"/>
          <p:cNvSpPr txBox="1"/>
          <p:nvPr>
            <p:ph type="ctrTitle"/>
          </p:nvPr>
        </p:nvSpPr>
        <p:spPr>
          <a:xfrm>
            <a:off x="3537150" y="1578400"/>
            <a:ext cx="5017500" cy="15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Detektory v CERNu</a:t>
            </a:r>
            <a:endParaRPr/>
          </a:p>
        </p:txBody>
      </p:sp>
      <p:sp>
        <p:nvSpPr>
          <p:cNvPr id="135" name="Google Shape;135;p13"/>
          <p:cNvSpPr txBox="1"/>
          <p:nvPr>
            <p:ph idx="1" type="subTitle"/>
          </p:nvPr>
        </p:nvSpPr>
        <p:spPr>
          <a:xfrm>
            <a:off x="5083950" y="3924925"/>
            <a:ext cx="3470700" cy="50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solidFill>
                  <a:srgbClr val="000000"/>
                </a:solidFill>
              </a:rPr>
              <a:t>Lukáš Lžičař</a:t>
            </a:r>
            <a:endParaRPr>
              <a:solidFill>
                <a:srgbClr val="000000"/>
              </a:solidFill>
            </a:endParaRPr>
          </a:p>
        </p:txBody>
      </p:sp>
      <p:pic>
        <p:nvPicPr>
          <p:cNvPr id="136" name="Google Shape;136;p13"/>
          <p:cNvPicPr preferRelativeResize="0"/>
          <p:nvPr/>
        </p:nvPicPr>
        <p:blipFill>
          <a:blip r:embed="rId3">
            <a:alphaModFix/>
          </a:blip>
          <a:stretch>
            <a:fillRect/>
          </a:stretch>
        </p:blipFill>
        <p:spPr>
          <a:xfrm>
            <a:off x="0" y="-119000"/>
            <a:ext cx="9143999" cy="5824023"/>
          </a:xfrm>
          <a:prstGeom prst="rect">
            <a:avLst/>
          </a:prstGeom>
          <a:noFill/>
          <a:ln>
            <a:noFill/>
          </a:ln>
        </p:spPr>
      </p:pic>
      <p:sp>
        <p:nvSpPr>
          <p:cNvPr id="137" name="Google Shape;137;p13"/>
          <p:cNvSpPr txBox="1"/>
          <p:nvPr/>
        </p:nvSpPr>
        <p:spPr>
          <a:xfrm>
            <a:off x="2552550" y="667175"/>
            <a:ext cx="4038900" cy="73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cs" sz="3000">
                <a:solidFill>
                  <a:srgbClr val="F3F3F3"/>
                </a:solidFill>
              </a:rPr>
              <a:t>Detektory v CERNu</a:t>
            </a:r>
            <a:endParaRPr b="1" sz="3000">
              <a:solidFill>
                <a:srgbClr val="F3F3F3"/>
              </a:solidFill>
            </a:endParaRPr>
          </a:p>
        </p:txBody>
      </p:sp>
      <p:sp>
        <p:nvSpPr>
          <p:cNvPr id="138" name="Google Shape;138;p13"/>
          <p:cNvSpPr txBox="1"/>
          <p:nvPr/>
        </p:nvSpPr>
        <p:spPr>
          <a:xfrm>
            <a:off x="479575" y="3812650"/>
            <a:ext cx="1990200" cy="45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 sz="1800">
                <a:solidFill>
                  <a:srgbClr val="F3F3F3"/>
                </a:solidFill>
              </a:rPr>
              <a:t>Lukáš Lžičař</a:t>
            </a:r>
            <a:endParaRPr sz="1800">
              <a:solidFill>
                <a:srgbClr val="F3F3F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22"/>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sz="3000">
                <a:latin typeface="Arial"/>
                <a:ea typeface="Arial"/>
                <a:cs typeface="Arial"/>
                <a:sym typeface="Arial"/>
              </a:rPr>
              <a:t>TOTEM </a:t>
            </a:r>
            <a:endParaRPr sz="3000">
              <a:latin typeface="Arial"/>
              <a:ea typeface="Arial"/>
              <a:cs typeface="Arial"/>
              <a:sym typeface="Arial"/>
            </a:endParaRPr>
          </a:p>
        </p:txBody>
      </p:sp>
      <p:sp>
        <p:nvSpPr>
          <p:cNvPr id="203" name="Google Shape;203;p22"/>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Arial"/>
              <a:buChar char="●"/>
            </a:pPr>
            <a:r>
              <a:rPr lang="cs" sz="1800">
                <a:latin typeface="Arial"/>
                <a:ea typeface="Arial"/>
                <a:cs typeface="Arial"/>
                <a:sym typeface="Arial"/>
              </a:rPr>
              <a:t>délka 440 m, výška 5 m, šířka 5 m </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cs" sz="1800">
                <a:latin typeface="Arial"/>
                <a:ea typeface="Arial"/>
                <a:cs typeface="Arial"/>
                <a:sym typeface="Arial"/>
              </a:rPr>
              <a:t>20 tun </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cs" sz="1800">
                <a:latin typeface="Arial"/>
                <a:ea typeface="Arial"/>
                <a:cs typeface="Arial"/>
                <a:sym typeface="Arial"/>
              </a:rPr>
              <a:t>detekce částic, které ,,uniknou pozornosti” detektorům</a:t>
            </a:r>
            <a:r>
              <a:rPr lang="cs">
                <a:latin typeface="Arial"/>
                <a:ea typeface="Arial"/>
                <a:cs typeface="Arial"/>
                <a:sym typeface="Arial"/>
              </a:rPr>
              <a:t> (</a:t>
            </a:r>
            <a:r>
              <a:rPr lang="cs">
                <a:uFill>
                  <a:noFill/>
                </a:uFill>
                <a:latin typeface="Arial"/>
                <a:ea typeface="Arial"/>
                <a:cs typeface="Arial"/>
                <a:sym typeface="Arial"/>
                <a:hlinkClick r:id="rId3"/>
              </a:rPr>
              <a:t>ATLAS</a:t>
            </a:r>
            <a:r>
              <a:rPr lang="cs">
                <a:latin typeface="Arial"/>
                <a:ea typeface="Arial"/>
                <a:cs typeface="Arial"/>
                <a:sym typeface="Arial"/>
              </a:rPr>
              <a:t>, </a:t>
            </a:r>
            <a:r>
              <a:rPr lang="cs">
                <a:uFill>
                  <a:noFill/>
                </a:uFill>
                <a:latin typeface="Arial"/>
                <a:ea typeface="Arial"/>
                <a:cs typeface="Arial"/>
                <a:sym typeface="Arial"/>
                <a:hlinkClick r:id="rId4"/>
              </a:rPr>
              <a:t>ALICE</a:t>
            </a:r>
            <a:r>
              <a:rPr lang="cs">
                <a:latin typeface="Arial"/>
                <a:ea typeface="Arial"/>
                <a:cs typeface="Arial"/>
                <a:sym typeface="Arial"/>
              </a:rPr>
              <a:t>, </a:t>
            </a:r>
            <a:r>
              <a:rPr lang="cs">
                <a:uFill>
                  <a:noFill/>
                </a:uFill>
                <a:latin typeface="Arial"/>
                <a:ea typeface="Arial"/>
                <a:cs typeface="Arial"/>
                <a:sym typeface="Arial"/>
                <a:hlinkClick r:id="rId5"/>
              </a:rPr>
              <a:t>CMS</a:t>
            </a:r>
            <a:r>
              <a:rPr lang="cs">
                <a:latin typeface="Arial"/>
                <a:ea typeface="Arial"/>
                <a:cs typeface="Arial"/>
                <a:sym typeface="Arial"/>
              </a:rPr>
              <a:t>, </a:t>
            </a:r>
            <a:r>
              <a:rPr lang="cs">
                <a:uFill>
                  <a:noFill/>
                </a:uFill>
                <a:latin typeface="Arial"/>
                <a:ea typeface="Arial"/>
                <a:cs typeface="Arial"/>
                <a:sym typeface="Arial"/>
                <a:hlinkClick r:id="rId6"/>
              </a:rPr>
              <a:t>LHCb</a:t>
            </a:r>
            <a:r>
              <a:rPr lang="cs">
                <a:latin typeface="Arial"/>
                <a:ea typeface="Arial"/>
                <a:cs typeface="Arial"/>
                <a:sym typeface="Arial"/>
              </a:rPr>
              <a:t>) </a:t>
            </a:r>
            <a:endParaRPr>
              <a:latin typeface="Arial"/>
              <a:ea typeface="Arial"/>
              <a:cs typeface="Arial"/>
              <a:sym typeface="Arial"/>
            </a:endParaRPr>
          </a:p>
        </p:txBody>
      </p:sp>
      <p:pic>
        <p:nvPicPr>
          <p:cNvPr id="204" name="Google Shape;204;p22"/>
          <p:cNvPicPr preferRelativeResize="0"/>
          <p:nvPr/>
        </p:nvPicPr>
        <p:blipFill>
          <a:blip r:embed="rId7">
            <a:alphaModFix/>
          </a:blip>
          <a:stretch>
            <a:fillRect/>
          </a:stretch>
        </p:blipFill>
        <p:spPr>
          <a:xfrm>
            <a:off x="5749925" y="2869950"/>
            <a:ext cx="2586475" cy="1939850"/>
          </a:xfrm>
          <a:prstGeom prst="rect">
            <a:avLst/>
          </a:prstGeom>
          <a:noFill/>
          <a:ln>
            <a:noFill/>
          </a:ln>
        </p:spPr>
      </p:pic>
      <p:pic>
        <p:nvPicPr>
          <p:cNvPr id="205" name="Google Shape;205;p22"/>
          <p:cNvPicPr preferRelativeResize="0"/>
          <p:nvPr/>
        </p:nvPicPr>
        <p:blipFill>
          <a:blip r:embed="rId8">
            <a:alphaModFix/>
          </a:blip>
          <a:stretch>
            <a:fillRect/>
          </a:stretch>
        </p:blipFill>
        <p:spPr>
          <a:xfrm>
            <a:off x="1864075" y="2945500"/>
            <a:ext cx="2765325" cy="1788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23"/>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sz="3000">
                <a:latin typeface="Arial"/>
                <a:ea typeface="Arial"/>
                <a:cs typeface="Arial"/>
                <a:sym typeface="Arial"/>
              </a:rPr>
              <a:t>LHCf</a:t>
            </a:r>
            <a:endParaRPr sz="3000">
              <a:latin typeface="Arial"/>
              <a:ea typeface="Arial"/>
              <a:cs typeface="Arial"/>
              <a:sym typeface="Arial"/>
            </a:endParaRPr>
          </a:p>
        </p:txBody>
      </p:sp>
      <p:sp>
        <p:nvSpPr>
          <p:cNvPr id="211" name="Google Shape;211;p23"/>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Arial"/>
              <a:buChar char="●"/>
            </a:pPr>
            <a:r>
              <a:rPr lang="cs" sz="1800">
                <a:latin typeface="Arial"/>
                <a:ea typeface="Arial"/>
                <a:cs typeface="Arial"/>
                <a:sym typeface="Arial"/>
              </a:rPr>
              <a:t> délka 30 cm, výška 80 cm, šířka 10 cm </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cs" sz="1800">
                <a:latin typeface="Arial"/>
                <a:ea typeface="Arial"/>
                <a:cs typeface="Arial"/>
                <a:sym typeface="Arial"/>
              </a:rPr>
              <a:t>hmotnost 40 kg</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cs" sz="1800">
                <a:latin typeface="Arial"/>
                <a:ea typeface="Arial"/>
                <a:cs typeface="Arial"/>
                <a:sym typeface="Arial"/>
              </a:rPr>
              <a:t>zdroj k simulaci kosmického záření v lab. podmínkách</a:t>
            </a:r>
            <a:endParaRPr sz="1800">
              <a:latin typeface="Arial"/>
              <a:ea typeface="Arial"/>
              <a:cs typeface="Arial"/>
              <a:sym typeface="Arial"/>
            </a:endParaRPr>
          </a:p>
        </p:txBody>
      </p:sp>
      <p:pic>
        <p:nvPicPr>
          <p:cNvPr id="212" name="Google Shape;212;p23"/>
          <p:cNvPicPr preferRelativeResize="0"/>
          <p:nvPr/>
        </p:nvPicPr>
        <p:blipFill>
          <a:blip r:embed="rId3">
            <a:alphaModFix/>
          </a:blip>
          <a:stretch>
            <a:fillRect/>
          </a:stretch>
        </p:blipFill>
        <p:spPr>
          <a:xfrm>
            <a:off x="805474" y="2801900"/>
            <a:ext cx="2531475" cy="21517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24"/>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latin typeface="Arial"/>
                <a:ea typeface="Arial"/>
                <a:cs typeface="Arial"/>
                <a:sym typeface="Arial"/>
              </a:rPr>
              <a:t>DELPHI</a:t>
            </a:r>
            <a:endParaRPr>
              <a:latin typeface="Arial"/>
              <a:ea typeface="Arial"/>
              <a:cs typeface="Arial"/>
              <a:sym typeface="Arial"/>
            </a:endParaRPr>
          </a:p>
        </p:txBody>
      </p:sp>
      <p:sp>
        <p:nvSpPr>
          <p:cNvPr id="218" name="Google Shape;218;p24"/>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Arial"/>
              <a:buChar char="●"/>
            </a:pPr>
            <a:r>
              <a:rPr lang="cs" sz="1800">
                <a:latin typeface="Arial"/>
                <a:ea typeface="Arial"/>
                <a:cs typeface="Arial"/>
                <a:sym typeface="Arial"/>
              </a:rPr>
              <a:t>1989- 2000</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cs" sz="1800">
                <a:latin typeface="Arial"/>
                <a:ea typeface="Arial"/>
                <a:cs typeface="Arial"/>
                <a:sym typeface="Arial"/>
              </a:rPr>
              <a:t>studium srážek elektronů s pozitrony</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cs" sz="1800">
                <a:latin typeface="Arial"/>
                <a:ea typeface="Arial"/>
                <a:cs typeface="Arial"/>
                <a:sym typeface="Arial"/>
              </a:rPr>
              <a:t>studium mikrosvěta </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cs" sz="1800">
                <a:latin typeface="Arial"/>
                <a:ea typeface="Arial"/>
                <a:cs typeface="Arial"/>
                <a:sym typeface="Arial"/>
              </a:rPr>
              <a:t>poznatky teorie </a:t>
            </a:r>
            <a:r>
              <a:rPr lang="cs" sz="1800">
                <a:latin typeface="Arial"/>
                <a:ea typeface="Arial"/>
                <a:cs typeface="Arial"/>
                <a:sym typeface="Arial"/>
              </a:rPr>
              <a:t>standardní model interakcí elementárních částic</a:t>
            </a:r>
            <a:r>
              <a:rPr lang="cs" sz="1200">
                <a:solidFill>
                  <a:srgbClr val="333333"/>
                </a:solidFill>
                <a:highlight>
                  <a:srgbClr val="FFFFFF"/>
                </a:highlight>
                <a:latin typeface="Arial"/>
                <a:ea typeface="Arial"/>
                <a:cs typeface="Arial"/>
                <a:sym typeface="Arial"/>
              </a:rPr>
              <a:t> </a:t>
            </a:r>
            <a:endParaRPr sz="1800">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2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5"/>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25" name="Google Shape;225;p25"/>
          <p:cNvPicPr preferRelativeResize="0"/>
          <p:nvPr/>
        </p:nvPicPr>
        <p:blipFill>
          <a:blip r:embed="rId3">
            <a:alphaModFix/>
          </a:blip>
          <a:stretch>
            <a:fillRect/>
          </a:stretch>
        </p:blipFill>
        <p:spPr>
          <a:xfrm>
            <a:off x="2000250" y="0"/>
            <a:ext cx="5143499" cy="5143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26"/>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sz="3000">
                <a:latin typeface="Arial"/>
                <a:ea typeface="Arial"/>
                <a:cs typeface="Arial"/>
                <a:sym typeface="Arial"/>
              </a:rPr>
              <a:t>Pár slov závěrem...</a:t>
            </a:r>
            <a:endParaRPr sz="3000">
              <a:latin typeface="Arial"/>
              <a:ea typeface="Arial"/>
              <a:cs typeface="Arial"/>
              <a:sym typeface="Arial"/>
            </a:endParaRPr>
          </a:p>
        </p:txBody>
      </p:sp>
      <p:sp>
        <p:nvSpPr>
          <p:cNvPr id="231" name="Google Shape;231;p26"/>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sz="1800">
                <a:latin typeface="Arial"/>
                <a:ea typeface="Arial"/>
                <a:cs typeface="Arial"/>
                <a:sym typeface="Arial"/>
              </a:rPr>
              <a:t>Je příroda zcela popsána současným standartním modelem? </a:t>
            </a:r>
            <a:endParaRPr sz="1800">
              <a:latin typeface="Arial"/>
              <a:ea typeface="Arial"/>
              <a:cs typeface="Arial"/>
              <a:sym typeface="Arial"/>
            </a:endParaRPr>
          </a:p>
          <a:p>
            <a:pPr indent="0" lvl="0" marL="0" rtl="0" algn="l">
              <a:spcBef>
                <a:spcPts val="1600"/>
              </a:spcBef>
              <a:spcAft>
                <a:spcPts val="0"/>
              </a:spcAft>
              <a:buNone/>
            </a:pPr>
            <a:r>
              <a:rPr lang="cs" sz="1800">
                <a:latin typeface="Arial"/>
                <a:ea typeface="Arial"/>
                <a:cs typeface="Arial"/>
                <a:sym typeface="Arial"/>
              </a:rPr>
              <a:t>Není potřeba nic dalšího? </a:t>
            </a:r>
            <a:endParaRPr sz="1800">
              <a:latin typeface="Arial"/>
              <a:ea typeface="Arial"/>
              <a:cs typeface="Arial"/>
              <a:sym typeface="Arial"/>
            </a:endParaRPr>
          </a:p>
          <a:p>
            <a:pPr indent="0" lvl="0" marL="0" rtl="0" algn="l">
              <a:spcBef>
                <a:spcPts val="1600"/>
              </a:spcBef>
              <a:spcAft>
                <a:spcPts val="1600"/>
              </a:spcAft>
              <a:buNone/>
            </a:pPr>
            <a:r>
              <a:t/>
            </a:r>
            <a:endParaRPr sz="1800">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27"/>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sz="3000">
                <a:latin typeface="Arial"/>
                <a:ea typeface="Arial"/>
                <a:cs typeface="Arial"/>
                <a:sym typeface="Arial"/>
              </a:rPr>
              <a:t>Děkuji za pozornost!</a:t>
            </a:r>
            <a:endParaRPr sz="3000">
              <a:latin typeface="Arial"/>
              <a:ea typeface="Arial"/>
              <a:cs typeface="Arial"/>
              <a:sym typeface="Arial"/>
            </a:endParaRPr>
          </a:p>
        </p:txBody>
      </p:sp>
      <p:sp>
        <p:nvSpPr>
          <p:cNvPr id="237" name="Google Shape;237;p27"/>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Zdroje: </a:t>
            </a:r>
            <a:r>
              <a:rPr lang="cs" sz="900" u="sng">
                <a:solidFill>
                  <a:schemeClr val="hlink"/>
                </a:solidFill>
                <a:latin typeface="Arial"/>
                <a:ea typeface="Arial"/>
                <a:cs typeface="Arial"/>
                <a:sym typeface="Arial"/>
                <a:hlinkClick r:id="rId3"/>
              </a:rPr>
              <a:t>https://www.google.cz/search?q=LEGO+ATLAS&amp;source=lnms&amp;tbm=isch&amp;sa=X&amp;ved=0ahUKEwiy69G65fXaAhUQqaQKHY6HBO8Q_AUICigB&amp;biw=1366&amp;bih=672#imgrc=P8jUl-4Sjb2J8M</a:t>
            </a:r>
            <a:r>
              <a:rPr lang="cs" sz="900">
                <a:latin typeface="Arial"/>
                <a:ea typeface="Arial"/>
                <a:cs typeface="Arial"/>
                <a:sym typeface="Arial"/>
              </a:rPr>
              <a:t>:</a:t>
            </a:r>
            <a:endParaRPr sz="900">
              <a:latin typeface="Arial"/>
              <a:ea typeface="Arial"/>
              <a:cs typeface="Arial"/>
              <a:sym typeface="Arial"/>
            </a:endParaRPr>
          </a:p>
          <a:p>
            <a:pPr indent="0" lvl="0" marL="0" rtl="0" algn="l">
              <a:spcBef>
                <a:spcPts val="1600"/>
              </a:spcBef>
              <a:spcAft>
                <a:spcPts val="0"/>
              </a:spcAft>
              <a:buNone/>
            </a:pPr>
            <a:r>
              <a:rPr lang="cs" sz="900" u="sng">
                <a:solidFill>
                  <a:schemeClr val="hlink"/>
                </a:solidFill>
                <a:latin typeface="Arial"/>
                <a:ea typeface="Arial"/>
                <a:cs typeface="Arial"/>
                <a:sym typeface="Arial"/>
                <a:hlinkClick r:id="rId4"/>
              </a:rPr>
              <a:t>https://atlas.cern/discover/detector</a:t>
            </a:r>
            <a:endParaRPr sz="900">
              <a:latin typeface="Arial"/>
              <a:ea typeface="Arial"/>
              <a:cs typeface="Arial"/>
              <a:sym typeface="Arial"/>
            </a:endParaRPr>
          </a:p>
          <a:p>
            <a:pPr indent="0" lvl="0" marL="0" rtl="0" algn="l">
              <a:spcBef>
                <a:spcPts val="1600"/>
              </a:spcBef>
              <a:spcAft>
                <a:spcPts val="0"/>
              </a:spcAft>
              <a:buNone/>
            </a:pPr>
            <a:r>
              <a:rPr lang="cs" sz="900">
                <a:latin typeface="Arial"/>
                <a:ea typeface="Arial"/>
                <a:cs typeface="Arial"/>
                <a:sym typeface="Arial"/>
              </a:rPr>
              <a:t>Michal Cihlář : </a:t>
            </a:r>
            <a:r>
              <a:rPr lang="cs" sz="900" u="sng">
                <a:solidFill>
                  <a:schemeClr val="hlink"/>
                </a:solidFill>
                <a:latin typeface="Arial"/>
                <a:ea typeface="Arial"/>
                <a:cs typeface="Arial"/>
                <a:sym typeface="Arial"/>
                <a:hlinkClick r:id="rId5"/>
              </a:rPr>
              <a:t>http://www.jreichl.com/fyzika/dmp/09l/cihlar_ukazka.pdf</a:t>
            </a:r>
            <a:r>
              <a:rPr lang="cs" sz="900">
                <a:latin typeface="Arial"/>
                <a:ea typeface="Arial"/>
                <a:cs typeface="Arial"/>
                <a:sym typeface="Arial"/>
              </a:rPr>
              <a:t> absoloventský projekt</a:t>
            </a:r>
            <a:endParaRPr sz="900">
              <a:latin typeface="Arial"/>
              <a:ea typeface="Arial"/>
              <a:cs typeface="Arial"/>
              <a:sym typeface="Arial"/>
            </a:endParaRPr>
          </a:p>
          <a:p>
            <a:pPr indent="0" lvl="0" marL="0" rtl="0" algn="l">
              <a:spcBef>
                <a:spcPts val="1600"/>
              </a:spcBef>
              <a:spcAft>
                <a:spcPts val="0"/>
              </a:spcAft>
              <a:buNone/>
            </a:pPr>
            <a:r>
              <a:rPr lang="cs" sz="900" u="sng">
                <a:solidFill>
                  <a:schemeClr val="hlink"/>
                </a:solidFill>
                <a:latin typeface="Arial"/>
                <a:ea typeface="Arial"/>
                <a:cs typeface="Arial"/>
                <a:sym typeface="Arial"/>
                <a:hlinkClick r:id="rId6"/>
              </a:rPr>
              <a:t>https://vltava.rozhlas.cz/cern-obri-detektory-5113173</a:t>
            </a:r>
            <a:endParaRPr sz="900">
              <a:latin typeface="Arial"/>
              <a:ea typeface="Arial"/>
              <a:cs typeface="Arial"/>
              <a:sym typeface="Arial"/>
            </a:endParaRPr>
          </a:p>
          <a:p>
            <a:pPr indent="0" lvl="0" marL="0" rtl="0" algn="l">
              <a:spcBef>
                <a:spcPts val="1600"/>
              </a:spcBef>
              <a:spcAft>
                <a:spcPts val="0"/>
              </a:spcAft>
              <a:buNone/>
            </a:pPr>
            <a:r>
              <a:rPr lang="cs" sz="900" u="sng">
                <a:solidFill>
                  <a:schemeClr val="hlink"/>
                </a:solidFill>
                <a:latin typeface="Arial"/>
                <a:ea typeface="Arial"/>
                <a:cs typeface="Arial"/>
                <a:sym typeface="Arial"/>
                <a:hlinkClick r:id="rId7"/>
              </a:rPr>
              <a:t>https://www.aldebaran.cz/bulletin/2006_25_atl.php</a:t>
            </a:r>
            <a:r>
              <a:rPr lang="cs" sz="900">
                <a:latin typeface="Arial"/>
                <a:ea typeface="Arial"/>
                <a:cs typeface="Arial"/>
                <a:sym typeface="Arial"/>
              </a:rPr>
              <a:t> atlas</a:t>
            </a:r>
            <a:endParaRPr sz="900">
              <a:latin typeface="Arial"/>
              <a:ea typeface="Arial"/>
              <a:cs typeface="Arial"/>
              <a:sym typeface="Arial"/>
            </a:endParaRPr>
          </a:p>
          <a:p>
            <a:pPr indent="0" lvl="0" marL="0" rtl="0" algn="l">
              <a:spcBef>
                <a:spcPts val="1600"/>
              </a:spcBef>
              <a:spcAft>
                <a:spcPts val="0"/>
              </a:spcAft>
              <a:buNone/>
            </a:pPr>
            <a:r>
              <a:rPr lang="cs" sz="900" u="sng">
                <a:solidFill>
                  <a:schemeClr val="hlink"/>
                </a:solidFill>
                <a:latin typeface="Arial"/>
                <a:ea typeface="Arial"/>
                <a:cs typeface="Arial"/>
                <a:sym typeface="Arial"/>
                <a:hlinkClick r:id="rId8"/>
              </a:rPr>
              <a:t>https://thelightinthedarkplace.wordpress.com/2017/06/01/cern-being-utilized-to-unlock-the-bottomless-pit-of-revelation-9-what-is-in-the-pit-the-most-horrific-truth-of-bible-prophecy-includes-videos/</a:t>
            </a:r>
            <a:endParaRPr sz="900">
              <a:latin typeface="Arial"/>
              <a:ea typeface="Arial"/>
              <a:cs typeface="Arial"/>
              <a:sym typeface="Arial"/>
            </a:endParaRPr>
          </a:p>
          <a:p>
            <a:pPr indent="0" lvl="0" marL="0" rtl="0" algn="l">
              <a:spcBef>
                <a:spcPts val="1600"/>
              </a:spcBef>
              <a:spcAft>
                <a:spcPts val="0"/>
              </a:spcAft>
              <a:buNone/>
            </a:pPr>
            <a:r>
              <a:rPr lang="cs" sz="900">
                <a:latin typeface="Arial"/>
                <a:ea typeface="Arial"/>
                <a:cs typeface="Arial"/>
                <a:sym typeface="Arial"/>
              </a:rPr>
              <a:t>http://ufosonline.blogspot.com/2017/09/lhc-poderia-ser-um-stargate-moderno.html</a:t>
            </a:r>
            <a:endParaRPr sz="900">
              <a:latin typeface="Arial"/>
              <a:ea typeface="Arial"/>
              <a:cs typeface="Arial"/>
              <a:sym typeface="Arial"/>
            </a:endParaRPr>
          </a:p>
          <a:p>
            <a:pPr indent="0" lvl="0" marL="0" rtl="0" algn="l">
              <a:spcBef>
                <a:spcPts val="1600"/>
              </a:spcBef>
              <a:spcAft>
                <a:spcPts val="1600"/>
              </a:spcAft>
              <a:buNone/>
            </a:pPr>
            <a:r>
              <a:t/>
            </a:r>
            <a:endParaRPr sz="900">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28"/>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8"/>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sz="1000" u="sng">
                <a:solidFill>
                  <a:schemeClr val="hlink"/>
                </a:solidFill>
                <a:latin typeface="Arial"/>
                <a:ea typeface="Arial"/>
                <a:cs typeface="Arial"/>
                <a:sym typeface="Arial"/>
                <a:hlinkClick r:id="rId3"/>
              </a:rPr>
              <a:t>http://atlasexperiment.org/</a:t>
            </a:r>
            <a:endParaRPr sz="1000">
              <a:latin typeface="Arial"/>
              <a:ea typeface="Arial"/>
              <a:cs typeface="Arial"/>
              <a:sym typeface="Arial"/>
            </a:endParaRPr>
          </a:p>
          <a:p>
            <a:pPr indent="0" lvl="0" marL="0" rtl="0" algn="l">
              <a:spcBef>
                <a:spcPts val="1600"/>
              </a:spcBef>
              <a:spcAft>
                <a:spcPts val="0"/>
              </a:spcAft>
              <a:buNone/>
            </a:pPr>
            <a:r>
              <a:rPr lang="cs" sz="1000" u="sng">
                <a:solidFill>
                  <a:schemeClr val="hlink"/>
                </a:solidFill>
                <a:latin typeface="Arial"/>
                <a:ea typeface="Arial"/>
                <a:cs typeface="Arial"/>
                <a:sym typeface="Arial"/>
                <a:hlinkClick r:id="rId4"/>
              </a:rPr>
              <a:t>https://www.facebook.com/ATLASexperiment/</a:t>
            </a:r>
            <a:endParaRPr sz="1000">
              <a:latin typeface="Arial"/>
              <a:ea typeface="Arial"/>
              <a:cs typeface="Arial"/>
              <a:sym typeface="Arial"/>
            </a:endParaRPr>
          </a:p>
          <a:p>
            <a:pPr indent="0" lvl="0" marL="0" rtl="0" algn="l">
              <a:spcBef>
                <a:spcPts val="1600"/>
              </a:spcBef>
              <a:spcAft>
                <a:spcPts val="0"/>
              </a:spcAft>
              <a:buNone/>
            </a:pPr>
            <a:r>
              <a:rPr lang="cs" sz="1000" u="sng">
                <a:solidFill>
                  <a:schemeClr val="hlink"/>
                </a:solidFill>
                <a:latin typeface="Arial"/>
                <a:ea typeface="Arial"/>
                <a:cs typeface="Arial"/>
                <a:sym typeface="Arial"/>
                <a:hlinkClick r:id="rId5"/>
              </a:rPr>
              <a:t>https://en.wikipedia.org/wiki/Large_Hadron_Collider</a:t>
            </a:r>
            <a:endParaRPr sz="1000">
              <a:latin typeface="Arial"/>
              <a:ea typeface="Arial"/>
              <a:cs typeface="Arial"/>
              <a:sym typeface="Arial"/>
            </a:endParaRPr>
          </a:p>
          <a:p>
            <a:pPr indent="0" lvl="0" marL="0" rtl="0" algn="l">
              <a:spcBef>
                <a:spcPts val="1600"/>
              </a:spcBef>
              <a:spcAft>
                <a:spcPts val="0"/>
              </a:spcAft>
              <a:buNone/>
            </a:pPr>
            <a:r>
              <a:rPr lang="cs" sz="1000" u="sng">
                <a:solidFill>
                  <a:schemeClr val="hlink"/>
                </a:solidFill>
                <a:latin typeface="Arial"/>
                <a:ea typeface="Arial"/>
                <a:cs typeface="Arial"/>
                <a:sym typeface="Arial"/>
                <a:hlinkClick r:id="rId6"/>
              </a:rPr>
              <a:t>https://en.wikipedia.org/wiki/ALICE_experiment</a:t>
            </a:r>
            <a:endParaRPr sz="1000">
              <a:latin typeface="Arial"/>
              <a:ea typeface="Arial"/>
              <a:cs typeface="Arial"/>
              <a:sym typeface="Arial"/>
            </a:endParaRPr>
          </a:p>
          <a:p>
            <a:pPr indent="0" lvl="0" marL="0" rtl="0" algn="l">
              <a:spcBef>
                <a:spcPts val="1600"/>
              </a:spcBef>
              <a:spcAft>
                <a:spcPts val="1600"/>
              </a:spcAft>
              <a:buNone/>
            </a:pPr>
            <a:r>
              <a:t/>
            </a:r>
            <a:endParaRPr sz="1000">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14"/>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4"/>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45" name="Google Shape;145;p14"/>
          <p:cNvPicPr preferRelativeResize="0"/>
          <p:nvPr/>
        </p:nvPicPr>
        <p:blipFill>
          <a:blip r:embed="rId3">
            <a:alphaModFix/>
          </a:blip>
          <a:stretch>
            <a:fillRect/>
          </a:stretch>
        </p:blipFill>
        <p:spPr>
          <a:xfrm>
            <a:off x="1297499" y="519276"/>
            <a:ext cx="7115600" cy="4460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15"/>
          <p:cNvSpPr txBox="1"/>
          <p:nvPr>
            <p:ph type="title"/>
          </p:nvPr>
        </p:nvSpPr>
        <p:spPr>
          <a:xfrm>
            <a:off x="1366550" y="4052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sz="3000"/>
              <a:t>Atlas</a:t>
            </a:r>
            <a:endParaRPr sz="3000"/>
          </a:p>
        </p:txBody>
      </p:sp>
      <p:sp>
        <p:nvSpPr>
          <p:cNvPr id="151" name="Google Shape;151;p15"/>
          <p:cNvSpPr txBox="1"/>
          <p:nvPr>
            <p:ph idx="1" type="body"/>
          </p:nvPr>
        </p:nvSpPr>
        <p:spPr>
          <a:xfrm>
            <a:off x="1309000" y="1319350"/>
            <a:ext cx="7038900" cy="2911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Arial"/>
              <a:buChar char="●"/>
            </a:pPr>
            <a:r>
              <a:rPr lang="cs" sz="1800">
                <a:latin typeface="Arial"/>
                <a:ea typeface="Arial"/>
                <a:cs typeface="Arial"/>
                <a:sym typeface="Arial"/>
              </a:rPr>
              <a:t>zaznamenává trajektorie, energie a identity částic</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cs" sz="1800">
                <a:latin typeface="Arial"/>
                <a:ea typeface="Arial"/>
                <a:cs typeface="Arial"/>
                <a:sym typeface="Arial"/>
              </a:rPr>
              <a:t>měří jejich hybnost a energii</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cs" sz="1800">
                <a:latin typeface="Arial"/>
                <a:ea typeface="Arial"/>
                <a:cs typeface="Arial"/>
                <a:sym typeface="Arial"/>
              </a:rPr>
              <a:t>46 metrů dlouhý, průměr 25 metrů, cena 30 mld. Kč</a:t>
            </a:r>
            <a:endParaRPr sz="1800">
              <a:latin typeface="Arial"/>
              <a:ea typeface="Arial"/>
              <a:cs typeface="Arial"/>
              <a:sym typeface="Arial"/>
            </a:endParaRPr>
          </a:p>
        </p:txBody>
      </p:sp>
      <p:pic>
        <p:nvPicPr>
          <p:cNvPr id="152" name="Google Shape;152;p15"/>
          <p:cNvPicPr preferRelativeResize="0"/>
          <p:nvPr/>
        </p:nvPicPr>
        <p:blipFill>
          <a:blip r:embed="rId3">
            <a:alphaModFix/>
          </a:blip>
          <a:stretch>
            <a:fillRect/>
          </a:stretch>
        </p:blipFill>
        <p:spPr>
          <a:xfrm>
            <a:off x="314550" y="2422174"/>
            <a:ext cx="3948073" cy="2571751"/>
          </a:xfrm>
          <a:prstGeom prst="rect">
            <a:avLst/>
          </a:prstGeom>
          <a:noFill/>
          <a:ln>
            <a:noFill/>
          </a:ln>
        </p:spPr>
      </p:pic>
      <p:pic>
        <p:nvPicPr>
          <p:cNvPr id="153" name="Google Shape;153;p15"/>
          <p:cNvPicPr preferRelativeResize="0"/>
          <p:nvPr/>
        </p:nvPicPr>
        <p:blipFill>
          <a:blip r:embed="rId4">
            <a:alphaModFix/>
          </a:blip>
          <a:stretch>
            <a:fillRect/>
          </a:stretch>
        </p:blipFill>
        <p:spPr>
          <a:xfrm>
            <a:off x="4804937" y="2422175"/>
            <a:ext cx="3429014" cy="2571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16"/>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6"/>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0" name="Google Shape;160;p16"/>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17"/>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sz="3000">
                <a:latin typeface="Arial"/>
                <a:ea typeface="Arial"/>
                <a:cs typeface="Arial"/>
                <a:sym typeface="Arial"/>
              </a:rPr>
              <a:t>Model z lega...</a:t>
            </a:r>
            <a:endParaRPr sz="3000">
              <a:latin typeface="Arial"/>
              <a:ea typeface="Arial"/>
              <a:cs typeface="Arial"/>
              <a:sym typeface="Arial"/>
            </a:endParaRPr>
          </a:p>
        </p:txBody>
      </p:sp>
      <p:sp>
        <p:nvSpPr>
          <p:cNvPr id="166" name="Google Shape;166;p17"/>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7" name="Google Shape;167;p17"/>
          <p:cNvPicPr preferRelativeResize="0"/>
          <p:nvPr/>
        </p:nvPicPr>
        <p:blipFill>
          <a:blip r:embed="rId3">
            <a:alphaModFix/>
          </a:blip>
          <a:stretch>
            <a:fillRect/>
          </a:stretch>
        </p:blipFill>
        <p:spPr>
          <a:xfrm>
            <a:off x="1952625" y="954500"/>
            <a:ext cx="5238750" cy="3524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18"/>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latin typeface="Arial"/>
                <a:ea typeface="Arial"/>
                <a:cs typeface="Arial"/>
                <a:sym typeface="Arial"/>
              </a:rPr>
              <a:t>CMS</a:t>
            </a:r>
            <a:endParaRPr>
              <a:latin typeface="Arial"/>
              <a:ea typeface="Arial"/>
              <a:cs typeface="Arial"/>
              <a:sym typeface="Arial"/>
            </a:endParaRPr>
          </a:p>
        </p:txBody>
      </p:sp>
      <p:sp>
        <p:nvSpPr>
          <p:cNvPr id="173" name="Google Shape;173;p18"/>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Arial"/>
              <a:buChar char="●"/>
            </a:pPr>
            <a:r>
              <a:rPr lang="cs" sz="1800">
                <a:latin typeface="Arial"/>
                <a:ea typeface="Arial"/>
                <a:cs typeface="Arial"/>
                <a:sym typeface="Arial"/>
              </a:rPr>
              <a:t>21 m dlouhý, 15 m široký, 15 m vysoký </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cs" sz="1800">
                <a:latin typeface="Arial"/>
                <a:ea typeface="Arial"/>
                <a:cs typeface="Arial"/>
                <a:sym typeface="Arial"/>
              </a:rPr>
              <a:t>hledání Higgsova bosonu, studium částic tvořící temnou hmotu</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cs" sz="1800">
                <a:latin typeface="Arial"/>
                <a:ea typeface="Arial"/>
                <a:cs typeface="Arial"/>
                <a:sym typeface="Arial"/>
              </a:rPr>
              <a:t>technicky jinak řešen než ATLAS</a:t>
            </a:r>
            <a:endParaRPr sz="1800">
              <a:latin typeface="Arial"/>
              <a:ea typeface="Arial"/>
              <a:cs typeface="Arial"/>
              <a:sym typeface="Arial"/>
            </a:endParaRPr>
          </a:p>
        </p:txBody>
      </p:sp>
      <p:pic>
        <p:nvPicPr>
          <p:cNvPr id="174" name="Google Shape;174;p18"/>
          <p:cNvPicPr preferRelativeResize="0"/>
          <p:nvPr/>
        </p:nvPicPr>
        <p:blipFill>
          <a:blip r:embed="rId3">
            <a:alphaModFix/>
          </a:blip>
          <a:stretch>
            <a:fillRect/>
          </a:stretch>
        </p:blipFill>
        <p:spPr>
          <a:xfrm>
            <a:off x="1543630" y="2571749"/>
            <a:ext cx="4392544" cy="2462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19"/>
          <p:cNvSpPr txBox="1"/>
          <p:nvPr>
            <p:ph type="title"/>
          </p:nvPr>
        </p:nvSpPr>
        <p:spPr>
          <a:xfrm>
            <a:off x="1297500" y="393750"/>
            <a:ext cx="21201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sz="3000">
                <a:latin typeface="Arial"/>
                <a:ea typeface="Arial"/>
                <a:cs typeface="Arial"/>
                <a:sym typeface="Arial"/>
              </a:rPr>
              <a:t>MoEDAL</a:t>
            </a:r>
            <a:endParaRPr sz="3000">
              <a:latin typeface="Arial"/>
              <a:ea typeface="Arial"/>
              <a:cs typeface="Arial"/>
              <a:sym typeface="Arial"/>
            </a:endParaRPr>
          </a:p>
        </p:txBody>
      </p:sp>
      <p:sp>
        <p:nvSpPr>
          <p:cNvPr id="180" name="Google Shape;180;p19"/>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Arial"/>
              <a:buChar char="●"/>
            </a:pPr>
            <a:r>
              <a:rPr lang="cs" sz="1800">
                <a:latin typeface="Arial"/>
                <a:ea typeface="Arial"/>
                <a:cs typeface="Arial"/>
                <a:sym typeface="Arial"/>
              </a:rPr>
              <a:t>hledá dyony a magnetické monopoly </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cs" sz="1800">
                <a:latin typeface="Arial"/>
                <a:ea typeface="Arial"/>
                <a:cs typeface="Arial"/>
                <a:sym typeface="Arial"/>
              </a:rPr>
              <a:t>pokrývá plochu 25 m2</a:t>
            </a:r>
            <a:endParaRPr sz="1800">
              <a:latin typeface="Arial"/>
              <a:ea typeface="Arial"/>
              <a:cs typeface="Arial"/>
              <a:sym typeface="Arial"/>
            </a:endParaRPr>
          </a:p>
        </p:txBody>
      </p:sp>
      <p:pic>
        <p:nvPicPr>
          <p:cNvPr id="181" name="Google Shape;181;p19"/>
          <p:cNvPicPr preferRelativeResize="0"/>
          <p:nvPr/>
        </p:nvPicPr>
        <p:blipFill>
          <a:blip r:embed="rId3">
            <a:alphaModFix/>
          </a:blip>
          <a:stretch>
            <a:fillRect/>
          </a:stretch>
        </p:blipFill>
        <p:spPr>
          <a:xfrm>
            <a:off x="1297503" y="2347350"/>
            <a:ext cx="2827750" cy="2580326"/>
          </a:xfrm>
          <a:prstGeom prst="rect">
            <a:avLst/>
          </a:prstGeom>
          <a:noFill/>
          <a:ln>
            <a:noFill/>
          </a:ln>
        </p:spPr>
      </p:pic>
      <p:pic>
        <p:nvPicPr>
          <p:cNvPr id="182" name="Google Shape;182;p19"/>
          <p:cNvPicPr preferRelativeResize="0"/>
          <p:nvPr/>
        </p:nvPicPr>
        <p:blipFill>
          <a:blip r:embed="rId4">
            <a:alphaModFix/>
          </a:blip>
          <a:stretch>
            <a:fillRect/>
          </a:stretch>
        </p:blipFill>
        <p:spPr>
          <a:xfrm>
            <a:off x="4571988" y="2347350"/>
            <a:ext cx="4142413" cy="2580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20"/>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sz="3000">
                <a:latin typeface="Arial"/>
                <a:ea typeface="Arial"/>
                <a:cs typeface="Arial"/>
                <a:sym typeface="Arial"/>
              </a:rPr>
              <a:t>ALICE </a:t>
            </a:r>
            <a:endParaRPr sz="3000">
              <a:latin typeface="Arial"/>
              <a:ea typeface="Arial"/>
              <a:cs typeface="Arial"/>
              <a:sym typeface="Arial"/>
            </a:endParaRPr>
          </a:p>
        </p:txBody>
      </p:sp>
      <p:sp>
        <p:nvSpPr>
          <p:cNvPr id="188" name="Google Shape;188;p20"/>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Arial"/>
              <a:buChar char="●"/>
            </a:pPr>
            <a:r>
              <a:rPr lang="cs" sz="1800">
                <a:latin typeface="Arial"/>
                <a:ea typeface="Arial"/>
                <a:cs typeface="Arial"/>
                <a:sym typeface="Arial"/>
              </a:rPr>
              <a:t> délka 26 m , výška 16 m , šířka 16 m </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cs" sz="1800">
                <a:latin typeface="Arial"/>
                <a:ea typeface="Arial"/>
                <a:cs typeface="Arial"/>
                <a:sym typeface="Arial"/>
              </a:rPr>
              <a:t>hmotnost 10 000 tun</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cs" sz="1800">
                <a:latin typeface="Arial"/>
                <a:ea typeface="Arial"/>
                <a:cs typeface="Arial"/>
                <a:sym typeface="Arial"/>
              </a:rPr>
              <a:t>studium srážek Pb iontů</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cs" sz="1800">
                <a:latin typeface="Arial"/>
                <a:ea typeface="Arial"/>
                <a:cs typeface="Arial"/>
                <a:sym typeface="Arial"/>
              </a:rPr>
              <a:t>vlastosti kvark- gluonové plazmy </a:t>
            </a:r>
            <a:endParaRPr sz="1800">
              <a:latin typeface="Arial"/>
              <a:ea typeface="Arial"/>
              <a:cs typeface="Arial"/>
              <a:sym typeface="Arial"/>
            </a:endParaRPr>
          </a:p>
        </p:txBody>
      </p:sp>
      <p:pic>
        <p:nvPicPr>
          <p:cNvPr id="189" name="Google Shape;189;p20"/>
          <p:cNvPicPr preferRelativeResize="0"/>
          <p:nvPr/>
        </p:nvPicPr>
        <p:blipFill>
          <a:blip r:embed="rId3">
            <a:alphaModFix/>
          </a:blip>
          <a:stretch>
            <a:fillRect/>
          </a:stretch>
        </p:blipFill>
        <p:spPr>
          <a:xfrm>
            <a:off x="5741850" y="2628075"/>
            <a:ext cx="2830650" cy="2099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21"/>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sz="3000">
                <a:latin typeface="Arial"/>
                <a:ea typeface="Arial"/>
                <a:cs typeface="Arial"/>
                <a:sym typeface="Arial"/>
              </a:rPr>
              <a:t>LHCb </a:t>
            </a:r>
            <a:endParaRPr sz="3000">
              <a:latin typeface="Arial"/>
              <a:ea typeface="Arial"/>
              <a:cs typeface="Arial"/>
              <a:sym typeface="Arial"/>
            </a:endParaRPr>
          </a:p>
        </p:txBody>
      </p:sp>
      <p:sp>
        <p:nvSpPr>
          <p:cNvPr id="195" name="Google Shape;195;p21"/>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Arial"/>
              <a:buChar char="●"/>
            </a:pPr>
            <a:r>
              <a:rPr lang="cs" sz="1800">
                <a:latin typeface="Arial"/>
                <a:ea typeface="Arial"/>
                <a:cs typeface="Arial"/>
                <a:sym typeface="Arial"/>
              </a:rPr>
              <a:t>délka 21 m, výška 10 m , šířka 13 metrů</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cs" sz="1800">
                <a:latin typeface="Arial"/>
                <a:ea typeface="Arial"/>
                <a:cs typeface="Arial"/>
                <a:sym typeface="Arial"/>
              </a:rPr>
              <a:t>hmotnost 5 600 tun </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cs" sz="1800">
                <a:latin typeface="Arial"/>
                <a:ea typeface="Arial"/>
                <a:cs typeface="Arial"/>
                <a:sym typeface="Arial"/>
              </a:rPr>
              <a:t>Proč je vesmír složen s hmoty, ne z antihmoty? </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cs" sz="1800">
                <a:latin typeface="Arial"/>
                <a:ea typeface="Arial"/>
                <a:cs typeface="Arial"/>
                <a:sym typeface="Arial"/>
              </a:rPr>
              <a:t>Odlišnosti? </a:t>
            </a:r>
            <a:endParaRPr sz="1800">
              <a:latin typeface="Arial"/>
              <a:ea typeface="Arial"/>
              <a:cs typeface="Arial"/>
              <a:sym typeface="Arial"/>
            </a:endParaRPr>
          </a:p>
        </p:txBody>
      </p:sp>
      <p:pic>
        <p:nvPicPr>
          <p:cNvPr id="196" name="Google Shape;196;p21"/>
          <p:cNvPicPr preferRelativeResize="0"/>
          <p:nvPr/>
        </p:nvPicPr>
        <p:blipFill>
          <a:blip r:embed="rId3">
            <a:alphaModFix/>
          </a:blip>
          <a:stretch>
            <a:fillRect/>
          </a:stretch>
        </p:blipFill>
        <p:spPr>
          <a:xfrm>
            <a:off x="4315025" y="2663800"/>
            <a:ext cx="3017325" cy="2263000"/>
          </a:xfrm>
          <a:prstGeom prst="rect">
            <a:avLst/>
          </a:prstGeom>
          <a:noFill/>
          <a:ln>
            <a:noFill/>
          </a:ln>
        </p:spPr>
      </p:pic>
      <p:pic>
        <p:nvPicPr>
          <p:cNvPr id="197" name="Google Shape;197;p21"/>
          <p:cNvPicPr preferRelativeResize="0"/>
          <p:nvPr/>
        </p:nvPicPr>
        <p:blipFill>
          <a:blip r:embed="rId4">
            <a:alphaModFix/>
          </a:blip>
          <a:stretch>
            <a:fillRect/>
          </a:stretch>
        </p:blipFill>
        <p:spPr>
          <a:xfrm>
            <a:off x="886025" y="2942313"/>
            <a:ext cx="3064300" cy="1705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