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73" r:id="rId10"/>
    <p:sldId id="274" r:id="rId11"/>
    <p:sldId id="268" r:id="rId12"/>
    <p:sldId id="272" r:id="rId13"/>
    <p:sldId id="264" r:id="rId14"/>
    <p:sldId id="265" r:id="rId15"/>
    <p:sldId id="267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972" autoAdjust="0"/>
    <p:restoredTop sz="94664" autoAdjust="0"/>
  </p:normalViewPr>
  <p:slideViewPr>
    <p:cSldViewPr>
      <p:cViewPr varScale="1">
        <p:scale>
          <a:sx n="83" d="100"/>
          <a:sy n="83" d="100"/>
        </p:scale>
        <p:origin x="-164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9C6B9-1D70-4239-925E-27C0DC0E1FA1}" type="datetimeFigureOut">
              <a:rPr lang="cs-CZ" smtClean="0"/>
              <a:pPr/>
              <a:t>17.9.2018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B85F1-2E2A-4106-88C2-7E6E22F23E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0543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B85F1-2E2A-4106-88C2-7E6E22F23E8A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B85F1-2E2A-4106-88C2-7E6E22F23E8A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F195-AD97-4D77-832E-5754705A59C7}" type="datetimeFigureOut">
              <a:rPr lang="cs-CZ" smtClean="0"/>
              <a:pPr/>
              <a:t>17.9.2018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9028-3FF7-4DF6-AE62-AFB8F55F96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F195-AD97-4D77-832E-5754705A59C7}" type="datetimeFigureOut">
              <a:rPr lang="cs-CZ" smtClean="0"/>
              <a:pPr/>
              <a:t>17.9.2018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9028-3FF7-4DF6-AE62-AFB8F55F96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F195-AD97-4D77-832E-5754705A59C7}" type="datetimeFigureOut">
              <a:rPr lang="cs-CZ" smtClean="0"/>
              <a:pPr/>
              <a:t>17.9.2018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9028-3FF7-4DF6-AE62-AFB8F55F96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F195-AD97-4D77-832E-5754705A59C7}" type="datetimeFigureOut">
              <a:rPr lang="cs-CZ" smtClean="0"/>
              <a:pPr/>
              <a:t>17.9.2018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9028-3FF7-4DF6-AE62-AFB8F55F96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F195-AD97-4D77-832E-5754705A59C7}" type="datetimeFigureOut">
              <a:rPr lang="cs-CZ" smtClean="0"/>
              <a:pPr/>
              <a:t>17.9.2018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9028-3FF7-4DF6-AE62-AFB8F55F96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F195-AD97-4D77-832E-5754705A59C7}" type="datetimeFigureOut">
              <a:rPr lang="cs-CZ" smtClean="0"/>
              <a:pPr/>
              <a:t>17.9.2018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9028-3FF7-4DF6-AE62-AFB8F55F96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F195-AD97-4D77-832E-5754705A59C7}" type="datetimeFigureOut">
              <a:rPr lang="cs-CZ" smtClean="0"/>
              <a:pPr/>
              <a:t>17.9.2018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9028-3FF7-4DF6-AE62-AFB8F55F96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F195-AD97-4D77-832E-5754705A59C7}" type="datetimeFigureOut">
              <a:rPr lang="cs-CZ" smtClean="0"/>
              <a:pPr/>
              <a:t>17.9.2018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9028-3FF7-4DF6-AE62-AFB8F55F96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F195-AD97-4D77-832E-5754705A59C7}" type="datetimeFigureOut">
              <a:rPr lang="cs-CZ" smtClean="0"/>
              <a:pPr/>
              <a:t>17.9.2018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9028-3FF7-4DF6-AE62-AFB8F55F96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F195-AD97-4D77-832E-5754705A59C7}" type="datetimeFigureOut">
              <a:rPr lang="cs-CZ" smtClean="0"/>
              <a:pPr/>
              <a:t>17.9.2018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9028-3FF7-4DF6-AE62-AFB8F55F96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F195-AD97-4D77-832E-5754705A59C7}" type="datetimeFigureOut">
              <a:rPr lang="cs-CZ" smtClean="0"/>
              <a:pPr/>
              <a:t>17.9.2018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9028-3FF7-4DF6-AE62-AFB8F55F96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3F195-AD97-4D77-832E-5754705A59C7}" type="datetimeFigureOut">
              <a:rPr lang="cs-CZ" smtClean="0"/>
              <a:pPr/>
              <a:t>17.9.2018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E9028-3FF7-4DF6-AE62-AFB8F55F967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z.kompass.com/b/databaze-firem/" TargetMode="External"/><Relationship Id="rId2" Type="http://schemas.openxmlformats.org/officeDocument/2006/relationships/hyperlink" Target="https://cs.wikipedia.org/wiki/Pardubick%C3%BD_kraj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avodistepardubice.cz/velka-pardubick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Pardubický kraj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11960" y="5715016"/>
            <a:ext cx="4217692" cy="642942"/>
          </a:xfrm>
        </p:spPr>
        <p:txBody>
          <a:bodyPr>
            <a:normAutofit/>
          </a:bodyPr>
          <a:lstStyle/>
          <a:p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TOMÁŠ\Desktop\Zřícenina_hradu_Lichnice_u_Třemošni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3857628"/>
            <a:ext cx="4690827" cy="2857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28596" y="357166"/>
            <a:ext cx="3813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Východočeské muzeum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Pardubice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429256" y="3286124"/>
            <a:ext cx="3833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Zřícenina hradu Lichnice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TOMÁŠ\Desktop\5040-5907d8f110614d5d4039096630ce9fca538278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984"/>
            <a:ext cx="5213078" cy="34579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20344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85776"/>
            <a:ext cx="8229600" cy="1143000"/>
          </a:xfrm>
        </p:spPr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Kulturní,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turistické </a:t>
            </a:r>
            <a:r>
              <a:rPr lang="cs-CZ" dirty="0">
                <a:latin typeface="Arial" pitchFamily="34" charset="0"/>
                <a:cs typeface="Arial" pitchFamily="34" charset="0"/>
              </a:rPr>
              <a:t>zajímavosti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3214686"/>
            <a:ext cx="3286148" cy="71438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Stezka v oblacích; Dolní Morava</a:t>
            </a:r>
          </a:p>
        </p:txBody>
      </p:sp>
      <p:pic>
        <p:nvPicPr>
          <p:cNvPr id="4" name="Obrázek 3" descr="downloa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84"/>
            <a:ext cx="2857520" cy="2143140"/>
          </a:xfrm>
          <a:prstGeom prst="rect">
            <a:avLst/>
          </a:prstGeom>
        </p:spPr>
      </p:pic>
      <p:pic>
        <p:nvPicPr>
          <p:cNvPr id="5" name="Obrázek 4" descr="kuneticka_hora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3" y="714356"/>
            <a:ext cx="3252461" cy="200026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857488" y="2714620"/>
            <a:ext cx="3307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Kunětická Hora;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Kunětice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 descr="kočičí_hrádek_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824" y="1357298"/>
            <a:ext cx="3099176" cy="207170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857884" y="3500438"/>
            <a:ext cx="3164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Kočičí hrádek; Slatiňany</a:t>
            </a:r>
          </a:p>
        </p:txBody>
      </p:sp>
      <p:pic>
        <p:nvPicPr>
          <p:cNvPr id="9" name="Obrázek 8" descr="mi003-6-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57628"/>
            <a:ext cx="4071934" cy="1955377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0" y="5786454"/>
            <a:ext cx="1768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Nové Hrady</a:t>
            </a:r>
          </a:p>
        </p:txBody>
      </p:sp>
      <p:pic>
        <p:nvPicPr>
          <p:cNvPr id="11" name="Obrázek 10" descr="vesely-kopec---leto-13-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4000504"/>
            <a:ext cx="3643338" cy="2428892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143372" y="6488668"/>
            <a:ext cx="5152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Soubor lidových staveb Vysočina; Hlinsko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4282" y="142852"/>
            <a:ext cx="3245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Velká pardubická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Výstřižek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642918"/>
            <a:ext cx="3500462" cy="307954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820100" y="260648"/>
            <a:ext cx="3384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Pardubický perník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 descr="TOP-foto-1-vesnicka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2905" y="908720"/>
            <a:ext cx="4976826" cy="2040499"/>
          </a:xfrm>
          <a:prstGeom prst="rect">
            <a:avLst/>
          </a:prstGeom>
        </p:spPr>
      </p:pic>
      <p:pic>
        <p:nvPicPr>
          <p:cNvPr id="4098" name="Picture 2" descr="C:\Users\TOMÁŠ\Desktop\Kladruby-hlavni-areal-leteck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429" y="4622958"/>
            <a:ext cx="4768330" cy="2139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55776" y="3974497"/>
            <a:ext cx="6506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Národní hřebčín Kladruby nad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Labem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Průmysl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Strojírenství – 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Metalpol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Metos</a:t>
            </a:r>
            <a:endParaRPr lang="cs-CZ" sz="2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Textilní – Miro 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Gloves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Fibertex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NonWovens</a:t>
            </a:r>
            <a:endParaRPr lang="cs-CZ" sz="2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Kožedělný – 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Texevo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, Holoubek 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Protect</a:t>
            </a:r>
            <a:endParaRPr lang="cs-CZ" sz="2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Chemický – Synthesia, Proxim</a:t>
            </a:r>
          </a:p>
        </p:txBody>
      </p:sp>
      <p:pic>
        <p:nvPicPr>
          <p:cNvPr id="3074" name="Picture 2" descr="C:\Users\TOMÁŠ\Desktop\JB609481_F20091203008020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3296418" cy="2192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OMÁŠ\Desktop\IMG_35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1088"/>
            <a:ext cx="3290233" cy="2192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Zemědělství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Zemědělská půda: 60,75%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Lesy: 29%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Vodní plochy: 1,25%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Pěstované rostliny: sladovnický ječmen, řepa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Firmy: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Seed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Service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T &amp; T –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trade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AG MAIWALD a.s.</a:t>
            </a:r>
          </a:p>
          <a:p>
            <a:pPr>
              <a:buFont typeface="Wingdings" pitchFamily="2" charset="2"/>
              <a:buChar char="Ø"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Nerostné suroviny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Manganová ruda- Chvaletice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Měď, Zinek, Olovo- Křižanovice</a:t>
            </a:r>
          </a:p>
        </p:txBody>
      </p:sp>
      <p:pic>
        <p:nvPicPr>
          <p:cNvPr id="2050" name="Picture 2" descr="C:\Users\TOMÁŠ\Desktop\056. - 19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857496"/>
            <a:ext cx="4929222" cy="33166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312AA36-CF4D-4689-804A-03B4529D1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Energetika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01B6A99B-9063-40AC-9837-047B15E9E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Elektrárna Chvaletice- tepelná elektrárna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Křižíkova vodní elektrárna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Elektrárna Opatovice nad Labem- uhelná elektrárna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Malá vodní elektrárna Přelouč</a:t>
            </a:r>
          </a:p>
        </p:txBody>
      </p:sp>
      <p:pic>
        <p:nvPicPr>
          <p:cNvPr id="1026" name="Picture 2" descr="C:\Users\TOMÁŠ\Desktop\KLU3e6936_chvaletic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3178991" cy="22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MÁŠ\Desktop\KOT2c22cb_opatov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93094"/>
            <a:ext cx="3602288" cy="22384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7276043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F928D40-2C22-47E6-9D31-E30B09C3A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Další zajímavosti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D4CF2FF-D645-40C7-A1CA-38AD41601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Kralický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Sněžník -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1424 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m.n.m</a:t>
            </a:r>
            <a:endParaRPr lang="cs-CZ" sz="2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Hladina Labe u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Kojic -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201 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m.n.m</a:t>
            </a:r>
            <a:endParaRPr lang="cs-CZ" sz="2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Nezaměstnanost: 2,79%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Průměrná hrubá mzda: 26 584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Kč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Nejdelší řeka – Chrudimka (104,4 km)</a:t>
            </a:r>
          </a:p>
          <a:p>
            <a:pPr>
              <a:buFont typeface="Wingdings" pitchFamily="2" charset="2"/>
              <a:buChar char="Ø"/>
            </a:pP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932264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9283999-1183-42A2-9182-9FFDEF094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56" y="0"/>
            <a:ext cx="5357850" cy="1000108"/>
          </a:xfrm>
        </p:spPr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F8E3B2C0-A581-426B-9C06-0962BF584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572164"/>
          </a:xfrm>
        </p:spPr>
        <p:txBody>
          <a:bodyPr numCol="2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https://www.czso.cz/csu/xe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http://www.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hlinkClick r:id="rId2"/>
              </a:rPr>
              <a:t>risy.cz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hlinkClick r:id="rId2"/>
              </a:rPr>
              <a:t>cs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hlinkClick r:id="rId2"/>
              </a:rPr>
              <a:t>krajske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-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hlinkClick r:id="rId2"/>
              </a:rPr>
              <a:t>ris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hlinkClick r:id="rId2"/>
              </a:rPr>
              <a:t>pardubicky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-kraj/okresy/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http://www.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hlinkClick r:id="rId2"/>
              </a:rPr>
              <a:t>risy.cz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hlinkClick r:id="rId2"/>
              </a:rPr>
              <a:t>cs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hlinkClick r:id="rId2"/>
              </a:rPr>
              <a:t>krajske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-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hlinkClick r:id="rId2"/>
              </a:rPr>
              <a:t>ris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hlinkClick r:id="rId2"/>
              </a:rPr>
              <a:t>ustecky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-kraj/kraj/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http://vexilologie.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hlinkClick r:id="rId2"/>
              </a:rPr>
              <a:t>kvalitne.cz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/Kraje.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hlinkClick r:id="rId2"/>
              </a:rPr>
              <a:t>htm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#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hlinkClick r:id="rId2"/>
              </a:rPr>
              <a:t>Pardubick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%C3%BD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https://www.pardubickykraj.cz/gis/c5764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http://www.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hlinkClick r:id="rId2"/>
              </a:rPr>
              <a:t>mesta.atlasceska.cz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hlinkClick r:id="rId2"/>
              </a:rPr>
              <a:t>pardubicky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-kraj/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http://spravnimapa.topograf.cz/84353/pardubicky-kraj/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https://www.czso.cz/csu/xe/obyvatelstvo-v-pardubickem-kraji-v-1-az-4-ctvrtleti-2016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https://www.czso.cz/csu/xe/obyvatelstvo-xe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https://www.pardubickykraj.cz/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https</a:t>
            </a:r>
            <a:r>
              <a:rPr lang="cs-CZ" sz="2000" dirty="0">
                <a:latin typeface="Arial" pitchFamily="34" charset="0"/>
                <a:cs typeface="Arial" pitchFamily="34" charset="0"/>
                <a:hlinkClick r:id="rId2"/>
              </a:rPr>
              <a:t>://cs.wikipedia.org/wiki/Pardubick%C3%BD_kraj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2000" dirty="0">
                <a:latin typeface="Arial" pitchFamily="34" charset="0"/>
                <a:cs typeface="Arial" pitchFamily="34" charset="0"/>
                <a:hlinkClick r:id="rId3"/>
              </a:rPr>
              <a:t>https://cz.kompass.com/b/databaze-firem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3"/>
              </a:rPr>
              <a:t>/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2000" dirty="0" smtClean="0">
                <a:latin typeface="Arial" pitchFamily="34" charset="0"/>
                <a:cs typeface="Arial" pitchFamily="34" charset="0"/>
                <a:hlinkClick r:id="rId4"/>
              </a:rPr>
              <a:t>http://zavodistepardubice.cz/velka-pardubicka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5395771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28" y="0"/>
            <a:ext cx="8229600" cy="1143000"/>
          </a:xfrm>
        </p:spPr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Poloha</a:t>
            </a:r>
          </a:p>
        </p:txBody>
      </p:sp>
      <p:pic>
        <p:nvPicPr>
          <p:cNvPr id="4" name="Zástupný symbol pro obsah 3" descr="800px-Pardubický_kraj_in_Czech_Republic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357298"/>
            <a:ext cx="8286808" cy="5044594"/>
          </a:xfrm>
        </p:spPr>
      </p:pic>
      <p:sp>
        <p:nvSpPr>
          <p:cNvPr id="5" name="TextovéPole 4"/>
          <p:cNvSpPr txBox="1"/>
          <p:nvPr/>
        </p:nvSpPr>
        <p:spPr>
          <a:xfrm>
            <a:off x="428596" y="500042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 519km</a:t>
            </a:r>
            <a:r>
              <a:rPr lang="cs-CZ" sz="2400" baseline="30000" dirty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 4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. nejmenší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Symboly kraje</a:t>
            </a:r>
          </a:p>
        </p:txBody>
      </p:sp>
      <p:pic>
        <p:nvPicPr>
          <p:cNvPr id="4" name="Zástupný symbol pro obsah 3" descr="800px-Pardubice_Region_CoA_CZ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928671"/>
            <a:ext cx="2357454" cy="3067636"/>
          </a:xfrm>
        </p:spPr>
      </p:pic>
      <p:pic>
        <p:nvPicPr>
          <p:cNvPr id="5" name="Obrázek 4" descr="Flag_of_Pardubice_Region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928670"/>
            <a:ext cx="3857652" cy="257176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14282" y="378619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Znak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572396" y="350043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Vlajka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42844" y="4180344"/>
            <a:ext cx="9001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Český lev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Moravská orlice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Brána se zlatým globem a lyrou (hradební zeď symbolizuje kořeny kraje, globus otevření světu, lyra hudební tradice kraje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Kůň se zlatým zbrojením a uzdou (ve znaku krajského města)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_map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6485509" cy="435771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Členění kraje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143768" y="1571612"/>
            <a:ext cx="1781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 451 obcí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38 měst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Obyvatelstvo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518 337 obyvatel</a:t>
            </a:r>
          </a:p>
          <a:p>
            <a:pPr>
              <a:buFont typeface="Wingdings" pitchFamily="2" charset="2"/>
              <a:buChar char="Ø"/>
            </a:pPr>
            <a:r>
              <a:rPr lang="cs-CZ" altLang="cs-CZ" sz="2800" dirty="0">
                <a:latin typeface="Arial" pitchFamily="34" charset="0"/>
                <a:cs typeface="Arial" pitchFamily="34" charset="0"/>
              </a:rPr>
              <a:t>3.nejméně lidnatý kraj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114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obyv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./km</a:t>
            </a:r>
            <a:r>
              <a:rPr lang="cs-CZ" sz="2800" baseline="30000" dirty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5.kraj s nejmenším počtem obyvatel/km</a:t>
            </a:r>
            <a:r>
              <a:rPr lang="cs-CZ" sz="2800" baseline="30000" dirty="0">
                <a:latin typeface="Arial" pitchFamily="34" charset="0"/>
                <a:cs typeface="Arial" pitchFamily="34" charset="0"/>
              </a:rPr>
              <a:t>2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214610" y="0"/>
            <a:ext cx="8229600" cy="1143000"/>
          </a:xfrm>
        </p:spPr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Pardubice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071546"/>
            <a:ext cx="4257676" cy="261461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Krajské město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90 044 obyvatel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8 226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ha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 descr="00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000372"/>
            <a:ext cx="4429124" cy="332184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42910" y="6215082"/>
            <a:ext cx="4144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 Soutok Labe a Chrudimky</a:t>
            </a:r>
          </a:p>
          <a:p>
            <a:endParaRPr lang="cs-CZ" dirty="0"/>
          </a:p>
        </p:txBody>
      </p:sp>
      <p:pic>
        <p:nvPicPr>
          <p:cNvPr id="5" name="Obrázek 4" descr="Výstřižek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4784" y="142852"/>
            <a:ext cx="5919216" cy="314327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Památky</a:t>
            </a:r>
          </a:p>
        </p:txBody>
      </p:sp>
      <p:pic>
        <p:nvPicPr>
          <p:cNvPr id="5122" name="Picture 2" descr="C:\Users\TOMÁŠ\Desktop\Pardubice_CZ_Zelena_bra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928802"/>
            <a:ext cx="2700185" cy="3600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034" y="1428736"/>
            <a:ext cx="2627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Zelená brána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857620" y="2643182"/>
            <a:ext cx="3586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Pardubická radnice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TOMÁŠ\Desktop\2017_142111502-radn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3143248"/>
            <a:ext cx="4715371" cy="3600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litomyš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57416" cy="257176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2500306"/>
            <a:ext cx="4102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Zámek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Litomyšl; UNESCO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 descr="Dum__U_Jonase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42852"/>
            <a:ext cx="2286000" cy="29718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786446" y="3071810"/>
            <a:ext cx="2444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dům U Jonáše</a:t>
            </a:r>
          </a:p>
        </p:txBody>
      </p:sp>
      <p:pic>
        <p:nvPicPr>
          <p:cNvPr id="8" name="Obrázek 7" descr="Chrudim-kostel Nanebevzeti Panny Marie v noci1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3106969"/>
            <a:ext cx="3286116" cy="243673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0" y="5517232"/>
            <a:ext cx="4932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Chrudim, kostel  Nanebevzetí</a:t>
            </a:r>
          </a:p>
          <a:p>
            <a:r>
              <a:rPr lang="cs-CZ" sz="2400" dirty="0">
                <a:latin typeface="Arial" pitchFamily="34" charset="0"/>
                <a:cs typeface="Arial" pitchFamily="34" charset="0"/>
              </a:rPr>
              <a:t> Panny Marie</a:t>
            </a:r>
          </a:p>
        </p:txBody>
      </p:sp>
      <p:pic>
        <p:nvPicPr>
          <p:cNvPr id="10" name="Obrázek 9" descr="salvat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4282007"/>
            <a:ext cx="3862782" cy="257599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572000" y="3857628"/>
            <a:ext cx="471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sv.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Salvátor, Chrudimský kostel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OMÁŠ\Desktop\db7e8c50c27dc8964e29c06b069591c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04"/>
            <a:ext cx="4391293" cy="2928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OMÁŠ\Desktop\V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3786166"/>
            <a:ext cx="4357049" cy="3071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85852" y="0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Hrad Svojanov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29058" y="3286124"/>
            <a:ext cx="4998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Východočeské divadlo Pardubice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03216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323</Words>
  <Application>Microsoft Office PowerPoint</Application>
  <PresentationFormat>Předvádění na obrazovce (4:3)</PresentationFormat>
  <Paragraphs>87</Paragraphs>
  <Slides>18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Pardubický kraj</vt:lpstr>
      <vt:lpstr>Poloha</vt:lpstr>
      <vt:lpstr>Symboly kraje</vt:lpstr>
      <vt:lpstr>Členění kraje</vt:lpstr>
      <vt:lpstr>Obyvatelstvo</vt:lpstr>
      <vt:lpstr>Pardubice</vt:lpstr>
      <vt:lpstr>Památky</vt:lpstr>
      <vt:lpstr>Snímek 8</vt:lpstr>
      <vt:lpstr>Snímek 9</vt:lpstr>
      <vt:lpstr>Snímek 10</vt:lpstr>
      <vt:lpstr>Kulturní, turistické zajímavosti</vt:lpstr>
      <vt:lpstr>Snímek 12</vt:lpstr>
      <vt:lpstr>Průmysl</vt:lpstr>
      <vt:lpstr>Zemědělství</vt:lpstr>
      <vt:lpstr>Nerostné suroviny</vt:lpstr>
      <vt:lpstr>Energetika</vt:lpstr>
      <vt:lpstr>Další zajímavosti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Pardubický kraj</dc:title>
  <dc:creator>Martin</dc:creator>
  <cp:lastModifiedBy>Martin</cp:lastModifiedBy>
  <cp:revision>60</cp:revision>
  <dcterms:created xsi:type="dcterms:W3CDTF">2018-05-15T13:06:10Z</dcterms:created>
  <dcterms:modified xsi:type="dcterms:W3CDTF">2018-09-17T15:30:04Z</dcterms:modified>
</cp:coreProperties>
</file>