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custDataLst>
    <p:tags r:id="rId1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C985-0AD6-4810-92BC-740DBB7BBB9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54951" y="1447796"/>
            <a:ext cx="8825660" cy="3329577"/>
          </a:xfrm>
        </p:spPr>
        <p:txBody>
          <a:bodyPr anchor="b"/>
          <a:lstStyle>
            <a:lvl1pPr>
              <a:defRPr sz="7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70465-C252-4C99-96E3-3FE4F58E4DF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54951" y="4777383"/>
            <a:ext cx="8825660" cy="861419"/>
          </a:xfrm>
        </p:spPr>
        <p:txBody>
          <a:bodyPr/>
          <a:lstStyle>
            <a:lvl1pPr marL="0" indent="0">
              <a:buNone/>
              <a:defRPr cap="all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79EDF-F2D8-4B27-B85B-8900092CD3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EB81B3-1665-4588-B304-F209D708E2AF}" type="datetime1">
              <a:rPr lang="en-US"/>
              <a:pPr lvl="0"/>
              <a:t>7/16/2018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99B2F-83CA-468D-B4DD-B126502946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D4669-771D-4B4F-89F0-DC7C56BA38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FD2D93-9B7C-42BC-A423-F5D22359E9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9305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5AD4-1D7A-4497-9A30-3E2F092186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60" y="4800590"/>
            <a:ext cx="8825660" cy="56673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24D10-1DC5-4831-99CD-64321C410F9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54951" y="685800"/>
            <a:ext cx="8825660" cy="3640665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E3D3C-648C-4A82-8E27-5F7F3FF5686B}"/>
              </a:ext>
            </a:extLst>
          </p:cNvPr>
          <p:cNvSpPr txBox="1">
            <a:spLocks noGrp="1"/>
          </p:cNvSpPr>
          <p:nvPr>
            <p:ph type="body"/>
          </p:nvPr>
        </p:nvSpPr>
        <p:spPr>
          <a:xfrm>
            <a:off x="1154960" y="5367326"/>
            <a:ext cx="8825651" cy="493711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B3A2B-01F0-45A7-8F64-C913B74E14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306EE2-01DE-4F24-B6BE-1BFCD74E38DE}" type="datetime1">
              <a:rPr lang="en-US"/>
              <a:pPr lvl="0"/>
              <a:t>7/16/2018</a:t>
            </a:fld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B3C48-CC70-491A-B126-9010CECFC3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73E02-F98E-4D46-BEFF-5CE709145A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902616-9C8C-428D-81F9-35E28B904E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4359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9E2CF-43BA-4299-ACAC-209ED93934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1447796"/>
            <a:ext cx="8825660" cy="1981203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10ADD15-9025-43FC-AEDC-8321E9DEF2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3657600"/>
            <a:ext cx="8825660" cy="2362196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CF2F4-0091-4B6C-B33E-86C47B99AF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28D584-9DD8-4BDA-B412-8B73AFEAFD42}" type="datetime1">
              <a:rPr lang="en-US"/>
              <a:pPr lvl="0"/>
              <a:t>7/16/2018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D06BE-C573-4162-8CD6-4DD650A4DB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D4005-0019-4535-BD86-F1EED00EB1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116C83-A238-4C09-B019-46670BB302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7811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539F-ECE5-4519-8308-1F755775D5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4797" y="1447796"/>
            <a:ext cx="7999317" cy="2323371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29963DC-3FAB-448D-AABB-23CB322C4C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30398" y="3771177"/>
            <a:ext cx="7279648" cy="342177"/>
          </a:xfrm>
        </p:spPr>
        <p:txBody>
          <a:bodyPr/>
          <a:lstStyle>
            <a:lvl1pPr marL="0" indent="0">
              <a:buNone/>
              <a:defRPr sz="1400" cap="small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1CC3D-6150-4022-B0E6-194FDFB34A65}"/>
              </a:ext>
            </a:extLst>
          </p:cNvPr>
          <p:cNvSpPr txBox="1">
            <a:spLocks noGrp="1"/>
          </p:cNvSpPr>
          <p:nvPr>
            <p:ph type="body"/>
          </p:nvPr>
        </p:nvSpPr>
        <p:spPr>
          <a:xfrm>
            <a:off x="1154951" y="4350660"/>
            <a:ext cx="8825660" cy="1676396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61E1C4-87A4-44D0-90CB-4C2D418108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FABE59-6299-4595-B364-22D89A4A0166}" type="datetime1">
              <a:rPr lang="en-US"/>
              <a:pPr lvl="0"/>
              <a:t>7/16/2018</a:t>
            </a:fld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1466F8-FF83-41D2-8EFA-82A77083B1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C809B0-58EB-4E29-838B-0DCE0ACCED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6BDA5F-7342-40BA-B46B-CA0018E2E227}" type="slidenum">
              <a:t>‹#›</a:t>
            </a:fld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A4CB8091-3312-497D-80B0-D89886B15850}"/>
              </a:ext>
            </a:extLst>
          </p:cNvPr>
          <p:cNvSpPr txBox="1"/>
          <p:nvPr/>
        </p:nvSpPr>
        <p:spPr>
          <a:xfrm>
            <a:off x="898297" y="971257"/>
            <a:ext cx="801910" cy="19697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200" b="0" i="0" u="none" strike="noStrike" kern="1200" cap="none" spc="0" baseline="0">
                <a:solidFill>
                  <a:srgbClr val="8AD0D6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C047700D-5BEC-40D0-91C3-B4B1A564E16B}"/>
              </a:ext>
            </a:extLst>
          </p:cNvPr>
          <p:cNvSpPr txBox="1"/>
          <p:nvPr/>
        </p:nvSpPr>
        <p:spPr>
          <a:xfrm>
            <a:off x="9330491" y="2613784"/>
            <a:ext cx="801910" cy="19697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200" b="0" i="0" u="none" strike="noStrike" kern="1200" cap="none" spc="0" baseline="0">
                <a:solidFill>
                  <a:srgbClr val="8AD0D6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377432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957C-225E-4CAC-A331-95E43C2614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3124203"/>
            <a:ext cx="8825660" cy="1653180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5AC37-DC05-46F3-AC55-D5E05CD0BC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4777383"/>
            <a:ext cx="8825660" cy="860395"/>
          </a:xfrm>
        </p:spPr>
        <p:txBody>
          <a:bodyPr/>
          <a:lstStyle>
            <a:lvl1pPr marL="0" indent="0">
              <a:buNone/>
              <a:defRPr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F3E22-F443-461C-8550-35C5B80093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CEEF2A-6BC2-4739-8B93-298615A8A533}" type="datetime1">
              <a:rPr lang="en-US"/>
              <a:pPr lvl="0"/>
              <a:t>7/16/2018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7A7E4-2BB3-43D5-BD20-7EDD05B954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32092-1651-484C-A66F-22DE19EDCF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9194E1-6271-4FEA-BB0A-C47262FD1C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330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F646B-656C-4440-8787-253517167A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A5A82-7820-4A00-948C-0744F76C3D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2947" y="1981203"/>
            <a:ext cx="2946864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1D3DF-348C-456A-997F-D23659422D3E}"/>
              </a:ext>
            </a:extLst>
          </p:cNvPr>
          <p:cNvSpPr txBox="1">
            <a:spLocks noGrp="1"/>
          </p:cNvSpPr>
          <p:nvPr>
            <p:ph type="body"/>
          </p:nvPr>
        </p:nvSpPr>
        <p:spPr>
          <a:xfrm>
            <a:off x="652460" y="2667003"/>
            <a:ext cx="2927351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1C857-57A1-458E-BD65-142946424B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83657" y="1981203"/>
            <a:ext cx="293623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1154D4-FDDA-4A8B-A19F-65562E92B49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873105" y="2667003"/>
            <a:ext cx="2946791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85175D-86E7-42C8-AAC3-0425E96C558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7124703" y="1981203"/>
            <a:ext cx="2932115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4B055B0-668C-466A-8DD8-BAB681FBEDFF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7124703" y="2667003"/>
            <a:ext cx="2932115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B23AC2CF-BF42-4D3B-ACD7-6466CAA465D4}"/>
              </a:ext>
            </a:extLst>
          </p:cNvPr>
          <p:cNvCxnSpPr/>
          <p:nvPr/>
        </p:nvCxnSpPr>
        <p:spPr>
          <a:xfrm flipH="1">
            <a:off x="3726143" y="2133596"/>
            <a:ext cx="0" cy="3962407"/>
          </a:xfrm>
          <a:prstGeom prst="straightConnector1">
            <a:avLst/>
          </a:prstGeom>
          <a:noFill/>
          <a:ln w="12701" cap="rnd">
            <a:solidFill>
              <a:srgbClr val="8AD0D6">
                <a:alpha val="40000"/>
              </a:srgbClr>
            </a:solidFill>
            <a:prstDash val="solid"/>
            <a:miter/>
          </a:ln>
        </p:spPr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53E15CE9-2713-4F37-B56A-405D5BAF5BD9}"/>
              </a:ext>
            </a:extLst>
          </p:cNvPr>
          <p:cNvCxnSpPr/>
          <p:nvPr/>
        </p:nvCxnSpPr>
        <p:spPr>
          <a:xfrm flipH="1">
            <a:off x="6962223" y="2133596"/>
            <a:ext cx="0" cy="3966887"/>
          </a:xfrm>
          <a:prstGeom prst="straightConnector1">
            <a:avLst/>
          </a:prstGeom>
          <a:noFill/>
          <a:ln w="12701" cap="rnd">
            <a:solidFill>
              <a:srgbClr val="8AD0D6">
                <a:alpha val="40000"/>
              </a:srgbClr>
            </a:solidFill>
            <a:prstDash val="solid"/>
            <a:miter/>
          </a:ln>
        </p:spPr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91844B8-74CE-4755-B50E-DEF04D9FA6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E07314-2D65-4CC8-B87D-BB9CF91EB0AE}" type="datetime1">
              <a:rPr lang="en-US"/>
              <a:pPr lvl="0"/>
              <a:t>7/16/2018</a:t>
            </a:fld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5FCDAE-553D-4B4D-8B1F-E8DDF221C1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AA83F2E-F44E-405F-8570-DD3EF7ADA9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CDDFBD-177E-496A-B963-34CE42864E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8033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053C0-185B-49D4-9918-71984993C0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3F243-F61F-4261-8145-054F49B8D4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460" y="4250945"/>
            <a:ext cx="2940052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B8CD272-927E-40DE-97A5-8880560C8E45}"/>
              </a:ext>
            </a:extLst>
          </p:cNvPr>
          <p:cNvSpPr txBox="1">
            <a:spLocks noGrp="1"/>
          </p:cNvSpPr>
          <p:nvPr>
            <p:ph type="pic"/>
          </p:nvPr>
        </p:nvSpPr>
        <p:spPr>
          <a:xfrm>
            <a:off x="652460" y="2209803"/>
            <a:ext cx="2940052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E14BED1-2A0A-4A12-AD6B-8B681F0E64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2460" y="4827209"/>
            <a:ext cx="2940052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E0AE42-1E8F-4E76-81BB-600A0E2BDD7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889372" y="4250945"/>
            <a:ext cx="2930523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8E3F7FA-41C1-431B-9239-ADC57CBF4FDE}"/>
              </a:ext>
            </a:extLst>
          </p:cNvPr>
          <p:cNvSpPr txBox="1">
            <a:spLocks noGrp="1"/>
          </p:cNvSpPr>
          <p:nvPr>
            <p:ph type="pic" idx="3"/>
          </p:nvPr>
        </p:nvSpPr>
        <p:spPr>
          <a:xfrm>
            <a:off x="3889372" y="2209803"/>
            <a:ext cx="2930523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35F1EC9-BE07-423C-87AF-E8E68C90C578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3888019" y="4827209"/>
            <a:ext cx="2934410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435EB6-D074-475B-8F0B-4B3DDEB13A4E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7124703" y="4250945"/>
            <a:ext cx="2932115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A561D66-7FB4-4F1A-95EE-E90390641FA5}"/>
              </a:ext>
            </a:extLst>
          </p:cNvPr>
          <p:cNvSpPr txBox="1">
            <a:spLocks noGrp="1"/>
          </p:cNvSpPr>
          <p:nvPr>
            <p:ph type="pic" idx="6"/>
          </p:nvPr>
        </p:nvSpPr>
        <p:spPr>
          <a:xfrm>
            <a:off x="7124703" y="2209803"/>
            <a:ext cx="293211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7D50E54-947B-4089-B7DC-6240293F375B}"/>
              </a:ext>
            </a:extLst>
          </p:cNvPr>
          <p:cNvSpPr txBox="1">
            <a:spLocks noGrp="1"/>
          </p:cNvSpPr>
          <p:nvPr>
            <p:ph type="body" idx="7"/>
          </p:nvPr>
        </p:nvSpPr>
        <p:spPr>
          <a:xfrm>
            <a:off x="7124575" y="4827209"/>
            <a:ext cx="2936001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C09BF9F7-3E55-4AD4-B9B0-7025A279B43C}"/>
              </a:ext>
            </a:extLst>
          </p:cNvPr>
          <p:cNvCxnSpPr/>
          <p:nvPr/>
        </p:nvCxnSpPr>
        <p:spPr>
          <a:xfrm flipH="1">
            <a:off x="3726143" y="2133596"/>
            <a:ext cx="0" cy="3962407"/>
          </a:xfrm>
          <a:prstGeom prst="straightConnector1">
            <a:avLst/>
          </a:prstGeom>
          <a:noFill/>
          <a:ln w="12701" cap="rnd">
            <a:solidFill>
              <a:srgbClr val="8AD0D6">
                <a:alpha val="40000"/>
              </a:srgbClr>
            </a:solidFill>
            <a:prstDash val="solid"/>
            <a:miter/>
          </a:ln>
        </p:spPr>
      </p:cxn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DCF97410-7218-4B43-9CB7-3CAC0506281E}"/>
              </a:ext>
            </a:extLst>
          </p:cNvPr>
          <p:cNvCxnSpPr/>
          <p:nvPr/>
        </p:nvCxnSpPr>
        <p:spPr>
          <a:xfrm flipH="1">
            <a:off x="6962223" y="2133596"/>
            <a:ext cx="0" cy="3966887"/>
          </a:xfrm>
          <a:prstGeom prst="straightConnector1">
            <a:avLst/>
          </a:prstGeom>
          <a:noFill/>
          <a:ln w="12701" cap="rnd">
            <a:solidFill>
              <a:srgbClr val="8AD0D6">
                <a:alpha val="40000"/>
              </a:srgbClr>
            </a:solidFill>
            <a:prstDash val="solid"/>
            <a:miter/>
          </a:ln>
        </p:spPr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9241281-5441-4E43-A782-1ADEEAE2DE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D879AF-55C1-4C03-89F8-DEE67F68BE62}" type="datetime1">
              <a:rPr lang="en-US"/>
              <a:pPr lvl="0"/>
              <a:t>7/16/2018</a:t>
            </a:fld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AD398FF-AB8E-4612-92E9-82465367DE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B33BA62-AAEF-41D2-B338-542C18D598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5A019B-32C5-4061-AD28-BA4649C4D84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2885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7C5B9-50C9-4E53-9911-4048FD4F58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4EFD3-07DC-48B9-9A41-0305DC139FF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6F2B8-CAEE-425A-9649-A870753DCE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3533A0-B3D2-4737-84A2-F565CD0E3AFC}" type="datetime1">
              <a:rPr lang="en-US"/>
              <a:pPr lvl="0"/>
              <a:t>7/16/2018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88FBF-2222-445B-AC6E-3B37BA9F86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762C2-C29F-49CF-A23D-010814B3DA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B88AC-B0DC-43D3-B7B8-4817A4E29D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1535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00A97-7A12-49DC-ADD8-2C51FE31CE6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304215" y="430216"/>
            <a:ext cx="1752603" cy="5826127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D3A6D-E2C2-428C-852E-EE66CAE9FB0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52460" y="887416"/>
            <a:ext cx="7423144" cy="536892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69795-7413-4733-93C9-D4EC51423D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6D1A9F-F5D6-48BB-BEC7-9F3E1A2627D6}" type="datetime1">
              <a:rPr lang="en-US"/>
              <a:pPr lvl="0"/>
              <a:t>7/16/2018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A7229-4DF2-4A23-A195-EA53CE21EA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D30C6-2BED-4E11-A5B7-04BC001CC8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D6F566-1EA6-46A9-9406-1A858009CF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883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4DE7-25B5-4688-9238-12C1C8666AC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98118-974E-4A40-8DFE-0CF6F8C2C94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A09E6-A91F-4934-9BDF-ADB3D0A759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87A380-8808-467E-A17E-836B6DA35145}" type="datetime1">
              <a:rPr lang="en-US"/>
              <a:pPr lvl="0"/>
              <a:t>7/16/2018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B76DB-8824-4770-BD4E-34A43CA984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D4A8D-8F32-4497-8AB2-53A29450DE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63EDE3-81A8-47E5-A276-114140A6B9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9206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BAFD-61FA-4B64-932A-24BDF82506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60" y="2861733"/>
            <a:ext cx="8825660" cy="1915649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43A58-8C6A-47A4-B72E-2CB582F6F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54951" y="4777383"/>
            <a:ext cx="8825660" cy="860395"/>
          </a:xfrm>
        </p:spPr>
        <p:txBody>
          <a:bodyPr/>
          <a:lstStyle>
            <a:lvl1pPr marL="0" indent="0">
              <a:buNone/>
              <a:defRPr cap="all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670EB-552F-4F7E-8BAE-9BD5D81C6A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32B1BF-350F-4388-9521-21025856C470}" type="datetime1">
              <a:rPr lang="en-US"/>
              <a:pPr lvl="0"/>
              <a:t>7/16/2018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C33B6-5DAB-421F-8556-9B357235C9F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00FC5-B03B-483A-8CB2-1F45DBE5F9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37BD47-8E80-4A4C-B483-0A767DB2FC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0865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9DFC8-B38B-475D-9DEE-C127C8B4A8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5B9FC-2842-44EB-AAA1-EC61FB12C51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3315" y="2060572"/>
            <a:ext cx="4396334" cy="419576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80E7B-3748-4FF7-A8AA-917D83B1EDF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654494" y="2056092"/>
            <a:ext cx="4396343" cy="42002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63F41-7897-46EF-840D-78ED76B125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E55D68-F5F2-40D1-AB54-F3CC26108C0F}" type="datetime1">
              <a:rPr lang="en-US"/>
              <a:pPr lvl="0"/>
              <a:t>7/16/2018</a:t>
            </a:fld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147B6-DC57-4B13-A2E1-A023BBCC95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C36D2-310C-4F91-A0F1-3DE4947E55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608EE6-A989-4689-BC98-A6EBD70890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5768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16F3-EA90-4E74-96C8-CF5AB0CDDB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DAFE0-BEE9-4731-A28B-EF898CD55A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03315" y="1904996"/>
            <a:ext cx="4396334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B482A-73AE-454A-8D69-BE18E9C6B49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03315" y="2514600"/>
            <a:ext cx="4396334" cy="37417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21C5A5-1BDF-4A02-A7D2-1D6738023A2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654494" y="1904996"/>
            <a:ext cx="4396334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1654DF-6EFA-484F-857C-CB4F40F6741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654494" y="2514600"/>
            <a:ext cx="4396334" cy="37417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21C128-DC83-4839-B07F-EB8E5B53DD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76A6B3-5ACA-46D6-A762-FDF06941F6EC}" type="datetime1">
              <a:rPr lang="en-US"/>
              <a:pPr lvl="0"/>
              <a:t>7/16/2018</a:t>
            </a:fld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E56814-F49E-4F92-88DE-3A0FECC1C8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C3D8B6-2D59-4973-9913-04787D08F2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07C2CF-5A85-429E-932C-75DA8196E4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6439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34AA2-8461-4646-80E8-60D55500C0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BBE35-720E-42E1-8617-FD0816D181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5F72DF-29D2-46E1-BA25-2AE8EF2435A9}" type="datetime1">
              <a:rPr lang="en-US"/>
              <a:pPr lvl="0"/>
              <a:t>7/16/2018</a:t>
            </a:fld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EC226-5417-4F59-9A14-CF47167005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9238C-342A-4BE9-B351-8AB8D21A83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645859-FBE2-48C3-857F-2C8989CFA1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0973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BEBD78-9F75-4AA6-BBC4-D9C1EFFD44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1B10D-0985-4654-BB62-01ABA825E9C5}" type="datetime1">
              <a:rPr lang="en-US"/>
              <a:pPr lvl="0"/>
              <a:t>7/16/2018</a:t>
            </a:fld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BCD35-D9F2-4F7F-8741-30E384EC9A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58B13-7F36-4F63-AA4D-C45EE348D9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B2D64-4EC0-487A-A4DB-C2C5D4D1E7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561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7BF0-9851-45F3-9363-6353326432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1447796"/>
            <a:ext cx="3401065" cy="1447796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10D89-6628-4926-945F-25D1A060BA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84616" y="1447796"/>
            <a:ext cx="5195995" cy="4572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6C6A9-BF13-4264-9346-8D0D3123567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54951" y="3129277"/>
            <a:ext cx="3401065" cy="289560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7D452-C635-48CA-AA7A-4D25B36D4B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EC88E6-BD6D-4FA0-A68D-1B79F7DC6751}" type="datetime1">
              <a:rPr lang="en-US"/>
              <a:pPr lvl="0"/>
              <a:t>7/16/2018</a:t>
            </a:fld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C241D-ED4A-475D-AEB9-BB3A2164AF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EA897-3801-4626-9409-68E5A2D544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B1740E-2BA5-4E20-B656-AD5CA99BCA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7276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8B41-ADBC-40BB-8854-066BDFA81E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3908" y="1854192"/>
            <a:ext cx="5092906" cy="157480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AFD1F-8F4E-419B-82B6-075DC2C650F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949549" y="1143000"/>
            <a:ext cx="3200400" cy="4572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6CB01-0F1F-4705-92C9-C28E27E1EBA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54951" y="3657600"/>
            <a:ext cx="5084978" cy="13716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4B708-9BA7-4EFA-9E67-B44C1A1B2D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7341F5-714E-4D1A-8911-3FE8F05B3E10}" type="datetime1">
              <a:rPr lang="en-US"/>
              <a:pPr lvl="0"/>
              <a:t>7/16/2018</a:t>
            </a:fld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BAB25-9F3B-49A7-98FC-15AB3F03D8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7B05A-1332-4B5B-B282-5C9B892AB8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83B93C-6358-4FC6-B335-967DFA5ED6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1311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image" Target="../media/image1.png" /><Relationship Id="rId19" Type="http://schemas.openxmlformats.org/officeDocument/2006/relationships/image" Target="../media/image2.png" /><Relationship Id="rId2" Type="http://schemas.openxmlformats.org/officeDocument/2006/relationships/slideLayout" Target="../slideLayouts/slideLayout2.xml" /><Relationship Id="rId20" Type="http://schemas.openxmlformats.org/officeDocument/2006/relationships/image" Target="../media/image3.png" /><Relationship Id="rId21" Type="http://schemas.openxmlformats.org/officeDocument/2006/relationships/image" Target="../media/image4.png" /><Relationship Id="rId22" Type="http://schemas.openxmlformats.org/officeDocument/2006/relationships/image" Target="../media/image5.png" /><Relationship Id="rId2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9923936E-A639-4760-B166-F3C67FE41312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3613" r="0"/>
          <a:stretch>
            <a:fillRect/>
          </a:stretch>
        </p:blipFill>
        <p:spPr>
          <a:xfrm>
            <a:off x="0" y="2669682"/>
            <a:ext cx="4037011" cy="41883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B1C53483-AC86-4256-B965-62B8CD91B9F7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35640" r="0"/>
          <a:stretch>
            <a:fillRect/>
          </a:stretch>
        </p:blipFill>
        <p:spPr>
          <a:xfrm>
            <a:off x="0" y="2892347"/>
            <a:ext cx="1522411" cy="23654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val 15">
            <a:extLst>
              <a:ext uri="{FF2B5EF4-FFF2-40B4-BE49-F238E27FC236}">
                <a16:creationId xmlns:a16="http://schemas.microsoft.com/office/drawing/2014/main" id="{1CAA2AAB-F9B4-4067-A168-AF057E884CB8}"/>
              </a:ext>
            </a:extLst>
          </p:cNvPr>
          <p:cNvSpPr/>
          <p:nvPr/>
        </p:nvSpPr>
        <p:spPr>
          <a:xfrm>
            <a:off x="8609011" y="1676396"/>
            <a:ext cx="2819396" cy="2819396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50B9C1">
                  <a:alpha val="7000"/>
                </a:srgbClr>
              </a:gs>
              <a:gs pos="100000">
                <a:srgbClr val="50B9C1">
                  <a:alpha val="6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0118120-E6B9-41DE-8908-3AF030689923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t="28813"/>
          <a:stretch>
            <a:fillRect/>
          </a:stretch>
        </p:blipFill>
        <p:spPr>
          <a:xfrm>
            <a:off x="7999408" y="0"/>
            <a:ext cx="1603391" cy="11414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B3ED8CB9-929C-4753-B9D4-087FD499B03B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b="23320"/>
          <a:stretch>
            <a:fillRect/>
          </a:stretch>
        </p:blipFill>
        <p:spPr>
          <a:xfrm>
            <a:off x="8605875" y="6096003"/>
            <a:ext cx="993733" cy="761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5F3F15C1-0A9B-45A9-AF63-F4D14F0A8BCC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01513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484D1CC-2768-462A-A7B8-4359210C12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115" y="452719"/>
            <a:ext cx="9404722" cy="14005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D68A24-93F8-4676-B2FA-00B5D44C4F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03315" y="2052919"/>
            <a:ext cx="8946544" cy="41954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694999C-2795-48FF-9DFE-3FD0FC383EF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5400013">
            <a:off x="10155637" y="1790697"/>
            <a:ext cx="990596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12BE6E8F-618B-4982-91D8-69BEBAD13ED6}" type="datetime1">
              <a:rPr lang="en-US"/>
              <a:pPr lvl="0"/>
              <a:t>7/16/2018</a:t>
            </a:fld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3ACEDDC-2E8E-4C9A-9BA7-8DC114275E0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5400013">
            <a:off x="8951559" y="3225295"/>
            <a:ext cx="3859792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A0ECE16-FAF6-47EE-AECD-44158A54BD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52544" y="295726"/>
            <a:ext cx="838203" cy="767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FEEEBAD2-65F2-4AC1-988B-9ED122CD12E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/>
  <p:timing/>
  <p:txStyles>
    <p:titleStyle>
      <a:lvl1pPr marL="0" marR="0" lvl="0" indent="0" algn="l" defTabSz="4572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n-US" sz="4200" b="0" i="0" u="none" strike="noStrike" kern="1200" cap="none" spc="0" baseline="0">
          <a:solidFill>
            <a:srgbClr val="EBEBEB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/>
        <a:buChar char=""/>
        <a:defRPr lang="en-US" sz="2000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/>
        <a:buChar char=""/>
        <a:defRPr lang="en-US" sz="1800" b="0" i="0" u="none" strike="noStrike" kern="1200" cap="none" spc="0" baseline="0">
          <a:solidFill>
            <a:srgbClr val="FFFFFF"/>
          </a:solidFill>
          <a:uFillTx/>
          <a:latin typeface="Century Gothic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/>
        <a:buChar char=""/>
        <a:defRPr lang="en-US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/>
        <a:buChar char=""/>
        <a:defRPr lang="en-US" sz="1400" b="0" i="0" u="none" strike="noStrike" kern="1200" cap="none" spc="0" baseline="0">
          <a:solidFill>
            <a:srgbClr val="FFFFFF"/>
          </a:solidFill>
          <a:uFillTx/>
          <a:latin typeface="Century Gothic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/>
        <a:buChar char=""/>
        <a:defRPr lang="en-US" sz="1400" b="0" i="0" u="none" strike="noStrike" kern="1200" cap="none" spc="0" baseline="0">
          <a:solidFill>
            <a:srgbClr val="FFFFF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18718-66A3-4446-88A9-31A2C9EB4E5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88962" y="2023283"/>
            <a:ext cx="8915400" cy="2262783"/>
          </a:xfrm>
        </p:spPr>
        <p:txBody>
          <a:bodyPr>
            <a:normAutofit/>
          </a:bodyPr>
          <a:lstStyle/>
          <a:p>
            <a:pPr lvl="0"/>
            <a:r>
              <a:rPr lang="cs-CZ" sz="9600"/>
              <a:t>Karel Čapek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367C8-A378-4729-805B-BA94EA4306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7979" y="110944"/>
            <a:ext cx="9404722" cy="1362437"/>
          </a:xfrm>
        </p:spPr>
        <p:txBody>
          <a:bodyPr/>
          <a:lstStyle/>
          <a:p>
            <a:pPr lvl="0"/>
            <a:r>
              <a:rPr lang="cs-CZ"/>
              <a:t>Díla: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2D79-CB45-4994-AEFD-41BB11BCF50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6336" y="874623"/>
            <a:ext cx="10074200" cy="5785481"/>
          </a:xfrm>
        </p:spPr>
        <p:txBody>
          <a:bodyPr>
            <a:noAutofit/>
          </a:bodyPr>
          <a:lstStyle/>
          <a:p>
            <a:pPr lvl="0"/>
            <a:r>
              <a:rPr lang="cs-CZ" sz="2200"/>
              <a:t>Krakonošova zahrada</a:t>
            </a:r>
          </a:p>
          <a:p>
            <a:pPr lvl="0"/>
            <a:r>
              <a:rPr lang="cs-CZ" sz="2200"/>
              <a:t>Francouzská poezie nové doby</a:t>
            </a:r>
          </a:p>
          <a:p>
            <a:pPr lvl="0"/>
            <a:r>
              <a:rPr lang="cs-CZ" sz="2200"/>
              <a:t>Kritika slov</a:t>
            </a:r>
          </a:p>
          <a:p>
            <a:pPr lvl="0"/>
            <a:r>
              <a:rPr lang="cs-CZ" sz="2200"/>
              <a:t>R.U.R.</a:t>
            </a:r>
          </a:p>
          <a:p>
            <a:pPr lvl="0"/>
            <a:r>
              <a:rPr lang="cs-CZ" sz="2200"/>
              <a:t>Trapné povídky</a:t>
            </a:r>
          </a:p>
          <a:p>
            <a:pPr lvl="0"/>
            <a:r>
              <a:rPr lang="cs-CZ" sz="2200"/>
              <a:t>Lásky hra osudná</a:t>
            </a:r>
          </a:p>
          <a:p>
            <a:pPr lvl="0"/>
            <a:r>
              <a:rPr lang="cs-CZ" sz="2200"/>
              <a:t>Továrna na absolutno</a:t>
            </a:r>
          </a:p>
          <a:p>
            <a:pPr lvl="0"/>
            <a:r>
              <a:rPr lang="cs-CZ" sz="2200"/>
              <a:t>Věc Makropulos</a:t>
            </a:r>
          </a:p>
          <a:p>
            <a:pPr lvl="0"/>
            <a:r>
              <a:rPr lang="cs-CZ" sz="2200"/>
              <a:t>Hovory s T.G.Masarykem</a:t>
            </a:r>
          </a:p>
          <a:p>
            <a:pPr lvl="0"/>
            <a:r>
              <a:rPr lang="cs-CZ" sz="2200"/>
              <a:t>Povídky z jedné a z druhé kapsy</a:t>
            </a:r>
          </a:p>
          <a:p>
            <a:pPr lvl="0"/>
            <a:r>
              <a:rPr lang="cs-CZ" sz="2200"/>
              <a:t>Devatero pohádek a ještě jedna od Josefa Čapka jako přívažek</a:t>
            </a:r>
          </a:p>
          <a:p>
            <a:pPr lvl="0"/>
            <a:r>
              <a:rPr lang="cs-CZ" sz="2200"/>
              <a:t>Dášeňka čili život štěněte</a:t>
            </a:r>
          </a:p>
          <a:p>
            <a:pPr lvl="0"/>
            <a:r>
              <a:rPr lang="cs-CZ" sz="2200"/>
              <a:t>Bílá nemoc</a:t>
            </a:r>
          </a:p>
        </p:txBody>
      </p:sp>
      <p:pic>
        <p:nvPicPr>
          <p:cNvPr id="4" name="Picture 2" descr="Výsledek obrázku pro čapek bílá nemoc">
            <a:extLst>
              <a:ext uri="{FF2B5EF4-FFF2-40B4-BE49-F238E27FC236}">
                <a16:creationId xmlns:a16="http://schemas.microsoft.com/office/drawing/2014/main" id="{5BEDE479-4513-4E7A-92BF-DFF0EDC14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111" y="1728792"/>
            <a:ext cx="2224762" cy="34833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AutoShape 4" descr="Výsledek obrázku pro čapek hovory s tgm">
            <a:extLst>
              <a:ext uri="{FF2B5EF4-FFF2-40B4-BE49-F238E27FC236}">
                <a16:creationId xmlns:a16="http://schemas.microsoft.com/office/drawing/2014/main" id="{8FBEE65D-D111-4A59-BD0B-3CEF1AF123D0}"/>
              </a:ext>
            </a:extLst>
          </p:cNvPr>
          <p:cNvSpPr/>
          <p:nvPr/>
        </p:nvSpPr>
        <p:spPr>
          <a:xfrm>
            <a:off x="155576" y="-731840"/>
            <a:ext cx="1085850" cy="15240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6" name="AutoShape 6" descr="Výsledek obrázku pro čapek hovory s tgm">
            <a:extLst>
              <a:ext uri="{FF2B5EF4-FFF2-40B4-BE49-F238E27FC236}">
                <a16:creationId xmlns:a16="http://schemas.microsoft.com/office/drawing/2014/main" id="{ED7C9C00-56F4-4A1D-A1B8-A9CA7F5C6711}"/>
              </a:ext>
            </a:extLst>
          </p:cNvPr>
          <p:cNvSpPr/>
          <p:nvPr/>
        </p:nvSpPr>
        <p:spPr>
          <a:xfrm>
            <a:off x="307979" y="-579436"/>
            <a:ext cx="1085850" cy="15240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7" name="AutoShape 8" descr="Výsledek obrázku pro čapek dášenka">
            <a:extLst>
              <a:ext uri="{FF2B5EF4-FFF2-40B4-BE49-F238E27FC236}">
                <a16:creationId xmlns:a16="http://schemas.microsoft.com/office/drawing/2014/main" id="{72EDC424-C656-4F64-AF21-348FCB68CA78}"/>
              </a:ext>
            </a:extLst>
          </p:cNvPr>
          <p:cNvSpPr/>
          <p:nvPr/>
        </p:nvSpPr>
        <p:spPr>
          <a:xfrm>
            <a:off x="155576" y="-144466"/>
            <a:ext cx="3356881" cy="335689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pic>
        <p:nvPicPr>
          <p:cNvPr id="8" name="Picture 23">
            <a:extLst>
              <a:ext uri="{FF2B5EF4-FFF2-40B4-BE49-F238E27FC236}">
                <a16:creationId xmlns:a16="http://schemas.microsoft.com/office/drawing/2014/main" id="{3685D3CD-FBA7-4C8B-8B12-BAE2C97CF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530" y="1728792"/>
            <a:ext cx="2375044" cy="34833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5217-D340-4F6C-B30E-490E1283F0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Ukázka: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7F664-0D6F-4C81-A61A-757042F6E7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2602" y="1152985"/>
            <a:ext cx="10883902" cy="517161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400" i="1"/>
              <a:t>DR. GALÉN: Ne! Válka ne! Nesmí být žádná válka! Poslyšte, ne, válka nesmí být!</a:t>
            </a:r>
            <a:br>
              <a:rPr lang="cs-CZ" sz="2400" i="1"/>
            </a:br>
            <a:r>
              <a:rPr lang="cs-CZ" sz="2400" i="1"/>
              <a:t>Výkřiky: Co to říkal? Zrádce! Zbabělec! Mažte ho!</a:t>
            </a:r>
            <a:br>
              <a:rPr lang="cs-CZ" sz="2400" i="1"/>
            </a:br>
            <a:r>
              <a:rPr lang="cs-CZ" sz="2400" i="1"/>
              <a:t>DR. GALÉN: Musí být mír! Pusťte mne - já jdu k maršálovi -</a:t>
            </a:r>
            <a:br>
              <a:rPr lang="cs-CZ" sz="2400" i="1"/>
            </a:br>
            <a:r>
              <a:rPr lang="cs-CZ" sz="2400" i="1"/>
              <a:t>Výkřiky: Urazil maršála! Na lucernu! Zabte ho!</a:t>
            </a:r>
            <a:br>
              <a:rPr lang="cs-CZ" sz="2400" i="1"/>
            </a:br>
            <a:r>
              <a:rPr lang="cs-CZ" sz="2400" i="1"/>
              <a:t>Hlučící zástup se zavře kolem doktora Galéna. Zmatená vřava.</a:t>
            </a:r>
            <a:br>
              <a:rPr lang="cs-CZ" sz="2400" i="1"/>
            </a:br>
            <a:r>
              <a:rPr lang="cs-CZ" sz="2400" i="1"/>
              <a:t>Zástup se rozestupuje. Na zemi leží dr. Galén a jeho kufřík.</a:t>
            </a:r>
            <a:br>
              <a:rPr lang="cs-CZ" sz="2400" i="1"/>
            </a:br>
            <a:r>
              <a:rPr lang="cs-CZ" sz="2400" i="1"/>
              <a:t>Syn kopne do něho: Vstávej, potvoro! Koukej mazat, nebo -</a:t>
            </a:r>
            <a:br>
              <a:rPr lang="cs-CZ" sz="2400" i="1"/>
            </a:br>
            <a:r>
              <a:rPr lang="cs-CZ" sz="2400" i="1"/>
              <a:t>Jedem ze zástupu klekne k ležícímu: Počkat, občane. Ono je po něm.</a:t>
            </a:r>
            <a:br>
              <a:rPr lang="cs-CZ" sz="2400" i="1"/>
            </a:br>
            <a:r>
              <a:rPr lang="cs-CZ" sz="2400" i="1"/>
              <a:t>SYN: Žádná škoda. O jednoho zrádce míň. Sláva maršálovi!</a:t>
            </a:r>
            <a:br>
              <a:rPr lang="cs-CZ" sz="2400" i="1"/>
            </a:br>
            <a:r>
              <a:rPr lang="cs-CZ" sz="2400" i="1"/>
              <a:t>Zástup: Ať žije maršál! Maršál! Mar-šál!</a:t>
            </a:r>
            <a:br>
              <a:rPr lang="cs-CZ" sz="2400" i="1"/>
            </a:br>
            <a:r>
              <a:rPr lang="cs-CZ" sz="2400" i="1"/>
              <a:t>Syn otevře kufřík: Hele, byl to nějaký doktor! Rozbíjí lahvičky s léky a dupe na ně. Tak! Ať žije válka! Ať žije maršál</a:t>
            </a:r>
            <a:br>
              <a:rPr lang="cs-CZ" sz="2400" i="1"/>
            </a:br>
            <a:br>
              <a:rPr lang="cs-CZ" sz="2400" i="1"/>
            </a:b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8FAF78E-1AF1-4E51-9777-274F30B3B0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7307" y="2789514"/>
            <a:ext cx="9404722" cy="1400531"/>
          </a:xfrm>
        </p:spPr>
        <p:txBody>
          <a:bodyPr anchorCtr="1"/>
          <a:lstStyle/>
          <a:p>
            <a:pPr lvl="0" algn="ctr"/>
            <a:r>
              <a:rPr lang="cs-CZ" sz="6900"/>
              <a:t>KONEC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1ECAA678-D158-4228-A4FE-7F27A09D3E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Rodina: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60D2-672D-43F8-A871-A926DD35EE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93578" y="1369149"/>
            <a:ext cx="8529852" cy="4922224"/>
          </a:xfrm>
        </p:spPr>
        <p:txBody>
          <a:bodyPr/>
          <a:lstStyle/>
          <a:p>
            <a:pPr lvl="0"/>
            <a:r>
              <a:rPr lang="cs-CZ" sz="2400"/>
              <a:t>Český prozaik, dramatik, novinář, filmový libretista, básník a překladatel, literární, divadelní a výtvarný kritik, estetik a filozof</a:t>
            </a:r>
          </a:p>
          <a:p>
            <a:pPr lvl="0"/>
            <a:r>
              <a:rPr lang="cs-CZ" sz="2400"/>
              <a:t>Narodil se 9. 1. 1890 v Malých Svatoňovicích</a:t>
            </a:r>
          </a:p>
          <a:p>
            <a:pPr lvl="0"/>
            <a:r>
              <a:rPr lang="cs-CZ" sz="2400"/>
              <a:t>Zemřel 25. 12. 1938 v Praze na zápal plic</a:t>
            </a:r>
          </a:p>
          <a:p>
            <a:pPr lvl="0"/>
            <a:r>
              <a:rPr lang="cs-CZ" sz="2400"/>
              <a:t>Otec Antonín byl báňským lázeňským lékařem, zabýval se aktivně politikou a kulturou, psal básně. Matka Božena sbírala lidové písně, pohádky a vyprávění.</a:t>
            </a:r>
          </a:p>
          <a:p>
            <a:pPr lvl="0"/>
            <a:r>
              <a:rPr lang="cs-CZ" sz="2400"/>
              <a:t>Měl 2 sourozence, bratr známý malíř a spisovatel Josef a sestru Helenu, která byla spisovatelkou</a:t>
            </a:r>
          </a:p>
        </p:txBody>
      </p:sp>
      <p:pic>
        <p:nvPicPr>
          <p:cNvPr id="4" name="Picture 2" descr="Výsledek obrázku pro karel čapek">
            <a:extLst>
              <a:ext uri="{FF2B5EF4-FFF2-40B4-BE49-F238E27FC236}">
                <a16:creationId xmlns:a16="http://schemas.microsoft.com/office/drawing/2014/main" id="{86FD7493-767B-472B-8727-FB9D2619D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5" y="1493361"/>
            <a:ext cx="2983412" cy="42478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F6CDE-FCCC-4660-9A51-4CF395A10DD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Základní a střední studium: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E0791-6A12-41DB-8F08-F4E6EE5726B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1190" y="1315940"/>
            <a:ext cx="11122926" cy="5330522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cs-CZ" sz="2400"/>
              <a:t>Rodina se ještě roku 1890 přestěhovala do Úpice. Zde začíná Karel o pět let později navštěvovat nejprve obecnou, poté i měšťanskou školu.</a:t>
            </a:r>
          </a:p>
          <a:p>
            <a:pPr lvl="0">
              <a:lnSpc>
                <a:spcPct val="90000"/>
              </a:lnSpc>
            </a:pPr>
            <a:r>
              <a:rPr lang="cs-CZ" sz="2400"/>
              <a:t>Roku 1901 se Karel stěhuje se svou babičkou Helenou do Hradce Králové a nastupuje zde do primy osmiletého gymnázia.</a:t>
            </a:r>
          </a:p>
          <a:p>
            <a:pPr lvl="0">
              <a:lnSpc>
                <a:spcPct val="90000"/>
              </a:lnSpc>
            </a:pPr>
            <a:r>
              <a:rPr lang="cs-CZ" sz="2400"/>
              <a:t>V roce 1904 je ale ze školy vyloučen kvůli předsednictví v tajném studentském spolku zabývajícím se nejen literaturou, uměním a moderními vědami, ale i politikou</a:t>
            </a:r>
          </a:p>
          <a:p>
            <a:pPr lvl="0">
              <a:lnSpc>
                <a:spcPct val="90000"/>
              </a:lnSpc>
            </a:pPr>
            <a:r>
              <a:rPr lang="cs-CZ" sz="2400"/>
              <a:t>Proto se v září 1905 uchyluje do Brna, kde mu jeho sestra Helena našla podnájem, zde nastupuje do kvinty Prvního českého gymnázia</a:t>
            </a:r>
          </a:p>
          <a:p>
            <a:pPr lvl="0">
              <a:lnSpc>
                <a:spcPct val="90000"/>
              </a:lnSpc>
            </a:pPr>
            <a:r>
              <a:rPr lang="cs-CZ" sz="2400"/>
              <a:t>Dokončil však pouze sextu - rodiče se rozhodli prodat majetek a odstěhovat se do Prahy</a:t>
            </a:r>
          </a:p>
          <a:p>
            <a:pPr lvl="0">
              <a:lnSpc>
                <a:spcPct val="90000"/>
              </a:lnSpc>
            </a:pPr>
            <a:r>
              <a:rPr lang="cs-CZ" sz="2400"/>
              <a:t>V Praze tedy Karel nastupuje do septimy Akademického gymnázia. Zde také v červnu 1909 maturuje s vyznamenáním.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4208-C323-4E63-95A7-DD4B2C0E0E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Univerzitní studium: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4C1CA-83AB-407D-9869-A7F99B3BA6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7273" y="1302288"/>
            <a:ext cx="11166021" cy="5275932"/>
          </a:xfrm>
        </p:spPr>
        <p:txBody>
          <a:bodyPr/>
          <a:lstStyle/>
          <a:p>
            <a:pPr lvl="0"/>
            <a:r>
              <a:rPr lang="cs-CZ" sz="2400"/>
              <a:t>V říjnu 1909 se Karel zapisuje na Filozofickou fakultu Univerzity Karlovy, kde absolvuje pouhé dva semestry.</a:t>
            </a:r>
          </a:p>
          <a:p>
            <a:pPr lvl="0"/>
            <a:r>
              <a:rPr lang="cs-CZ" sz="2400"/>
              <a:t>Po letních prázdninách nastupuje na zimní semestr na Filozofickou fakultu Univerzity Friedricha Wilhelma v Berlíně. </a:t>
            </a:r>
          </a:p>
          <a:p>
            <a:pPr lvl="0"/>
            <a:r>
              <a:rPr lang="cs-CZ" sz="2400"/>
              <a:t>V březnu 1911 odjíždí do Paříže a zapisuje se na Sorbonně na Faculté des lettres.</a:t>
            </a:r>
          </a:p>
          <a:p>
            <a:pPr lvl="0"/>
            <a:r>
              <a:rPr lang="cs-CZ" sz="2400"/>
              <a:t>Po ukončení semestru v Paříži odjíždí Karel na čtrnáct dní do Marseille a nakonec se po roce cestování vrací opět do Prahy a znovu se zapisuje na Filozofickou fakultu UK. </a:t>
            </a:r>
          </a:p>
          <a:p>
            <a:pPr lvl="0"/>
            <a:r>
              <a:rPr lang="cs-CZ" sz="2400"/>
              <a:t>29. listopadu 1915 získal titul doktora filozofie disertační prací </a:t>
            </a:r>
            <a:r>
              <a:rPr lang="cs-CZ" sz="2400" i="1"/>
              <a:t>Objektivní metoda v estetice se zřením k výtvarnému umění</a:t>
            </a:r>
            <a:r>
              <a:rPr lang="cs-CZ" sz="2400"/>
              <a:t>.</a:t>
            </a:r>
            <a:br>
              <a:rPr lang="cs-CZ" sz="2400"/>
            </a:b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7D68-C27E-45F6-B88A-668850E3C3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Národní listy a lidové noviny: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527D2-B980-49EB-B752-B3C77DBF09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1863" y="1274993"/>
            <a:ext cx="11247915" cy="5330522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cs-CZ" sz="2200"/>
              <a:t>V březnu 1917 se Karel stává členem redakční rady časopisu </a:t>
            </a:r>
            <a:r>
              <a:rPr lang="cs-CZ" sz="2200" i="1"/>
              <a:t>Národ</a:t>
            </a:r>
            <a:r>
              <a:rPr lang="cs-CZ" sz="2200"/>
              <a:t> (založen roku 1915 Františkem Sísem).</a:t>
            </a:r>
          </a:p>
          <a:p>
            <a:pPr lvl="0">
              <a:lnSpc>
                <a:spcPct val="90000"/>
              </a:lnSpc>
            </a:pPr>
            <a:r>
              <a:rPr lang="cs-CZ" sz="2200"/>
              <a:t>V říjnu téhož roku Karel spolu s bratrem Josefem rediguje </a:t>
            </a:r>
            <a:r>
              <a:rPr lang="cs-CZ" sz="2200" i="1"/>
              <a:t>Národní listy</a:t>
            </a:r>
            <a:r>
              <a:rPr lang="cs-CZ" sz="2200"/>
              <a:t> (od roku 1910 je majitelem a vydavatelem listu </a:t>
            </a:r>
            <a:r>
              <a:rPr lang="cs-CZ" sz="2200" i="1"/>
              <a:t>Pražská akciová tiskárna</a:t>
            </a:r>
            <a:r>
              <a:rPr lang="cs-CZ" sz="2200"/>
              <a:t> založená a řízená K.Kramářem a A.Rašínem) a stává se dokonce referentem kulturní rubriky. </a:t>
            </a:r>
          </a:p>
          <a:p>
            <a:pPr lvl="0">
              <a:lnSpc>
                <a:spcPct val="90000"/>
              </a:lnSpc>
            </a:pPr>
            <a:r>
              <a:rPr lang="cs-CZ" sz="2200"/>
              <a:t>O tři roky později se </a:t>
            </a:r>
            <a:r>
              <a:rPr lang="cs-CZ" sz="2200" i="1"/>
              <a:t>Národní listy</a:t>
            </a:r>
            <a:r>
              <a:rPr lang="cs-CZ" sz="2200"/>
              <a:t> stávají ústředním tiskovým orgánem Československé národně demokratické strany, respektive strany Národního sjednocení a Karel Čapek je proto opouští.</a:t>
            </a:r>
          </a:p>
          <a:p>
            <a:pPr lvl="0">
              <a:lnSpc>
                <a:spcPct val="90000"/>
              </a:lnSpc>
            </a:pPr>
            <a:r>
              <a:rPr lang="cs-CZ" sz="2200"/>
              <a:t>Ještě toho roku vydávají bratři Čapkové hru </a:t>
            </a:r>
            <a:r>
              <a:rPr lang="cs-CZ" sz="2200" b="1"/>
              <a:t>R.U.R.</a:t>
            </a:r>
            <a:r>
              <a:rPr lang="cs-CZ" sz="2200"/>
              <a:t>, která se stala celosvětově proslulou.</a:t>
            </a:r>
          </a:p>
          <a:p>
            <a:pPr lvl="0">
              <a:lnSpc>
                <a:spcPct val="90000"/>
              </a:lnSpc>
            </a:pPr>
            <a:r>
              <a:rPr lang="cs-CZ" sz="2200"/>
              <a:t>Roku 1921 přijímají oba bratři místo v </a:t>
            </a:r>
            <a:r>
              <a:rPr lang="cs-CZ" sz="2200" i="1"/>
              <a:t>Lidových novinách</a:t>
            </a:r>
            <a:r>
              <a:rPr lang="cs-CZ" sz="2200"/>
              <a:t> (od roku 1893 vydávané rodinou Stránských, šéfredaktorem byl Arnošt Heinrich)</a:t>
            </a:r>
            <a:br>
              <a:rPr lang="cs-CZ" sz="2200"/>
            </a:br>
            <a:br>
              <a:rPr lang="cs-CZ" sz="2200"/>
            </a:b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464C-371F-4C4A-98A9-3DE53723EE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20. léta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3C790-447C-4C8D-82AA-92EA7ABF3B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0925" y="1152985"/>
            <a:ext cx="11329800" cy="5371459"/>
          </a:xfrm>
        </p:spPr>
        <p:txBody>
          <a:bodyPr>
            <a:noAutofit/>
          </a:bodyPr>
          <a:lstStyle/>
          <a:p>
            <a:pPr lvl="0"/>
            <a:r>
              <a:rPr lang="cs-CZ" sz="2400"/>
              <a:t>V říjnu 1921 se Karel stává dramaturgem Městského divadla na Královských Vinohradech, kde působí jako herečka i Olga Scheinpflugová. Již v srpnu rezignuje na svou funkci jako protest proti přebírání herců Národním divadlem. Po uklidnění sporů se sice na místo navrací, ale v dubnu 1923 odchází definitivně a odjíždí na dva měsíce do Itálie.</a:t>
            </a:r>
          </a:p>
          <a:p>
            <a:pPr lvl="0"/>
            <a:r>
              <a:rPr lang="cs-CZ" sz="2400"/>
              <a:t>V létě 1924 odjíždí Karel do Anglie kvůli zasedání mezinárodního kongresu Penklubu (založen v Londýně roku 1922). To má za následek ustanovení pražského </a:t>
            </a:r>
            <a:r>
              <a:rPr lang="cs-CZ" sz="2400" i="1"/>
              <a:t>Penklubu</a:t>
            </a:r>
            <a:r>
              <a:rPr lang="cs-CZ" sz="2400"/>
              <a:t>, jehož je v únoru 1925 zvolen předsedou (Čapek byl předsedou celých 12 let. Krédem klubu bylo dbát o svobodu slova a tisku. Za války a po únoru 1948 byla činnost </a:t>
            </a:r>
            <a:r>
              <a:rPr lang="cs-CZ" sz="2400" i="1"/>
              <a:t>Penklubu</a:t>
            </a:r>
            <a:r>
              <a:rPr lang="cs-CZ" sz="2400"/>
              <a:t> "zmražena". Obnovení činnosti nastalo až v létě roku 1989, kdy byl předsedou zvolen Jiří Mucha. Roku 1990 se osamostatnil Slovenský Penklub, Český Penklub má dnes na cca dvě stě členů.).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8290045-9EEC-42A8-AA7E-619CDFBF6D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9978" y="674498"/>
            <a:ext cx="11370737" cy="5890080"/>
          </a:xfrm>
        </p:spPr>
        <p:txBody>
          <a:bodyPr>
            <a:noAutofit/>
          </a:bodyPr>
          <a:lstStyle/>
          <a:p>
            <a:pPr lvl="0"/>
            <a:r>
              <a:rPr lang="cs-CZ" sz="2400"/>
              <a:t>Roku 1925 je poprvé přijat T.G.Masarykem na Pražském hradě.</a:t>
            </a:r>
          </a:p>
          <a:p>
            <a:pPr lvl="0"/>
            <a:r>
              <a:rPr lang="cs-CZ" sz="2400"/>
              <a:t>V září 1925 se pokusil zasáhnout do politiky vstupem do nově založené Národní strany práce. Dostal se dokonce na 20. místo na stranické kandidátce. Strana však vyšla z voleb bez mandátu a krátce nato zanikla.</a:t>
            </a:r>
          </a:p>
          <a:p>
            <a:pPr lvl="0"/>
            <a:r>
              <a:rPr lang="cs-CZ" sz="2400"/>
              <a:t>V červnu 1926 uveřejňuje článek Čeští spisovatelé - proč mlčíte jako odpověď na Manifest českých fašistů k spisovatelům. V září se rozhoduje účastnit se boje za demokracii proti Gajdovu fašismu </a:t>
            </a:r>
          </a:p>
          <a:p>
            <a:pPr lvl="0"/>
            <a:r>
              <a:rPr lang="cs-CZ" sz="2400" i="1"/>
              <a:t>28. října dostává společně s bratrem Josefem státní cenu za dramatické dílo za hru Adam Stvořitel.</a:t>
            </a:r>
          </a:p>
          <a:p>
            <a:pPr marL="0" lvl="0" indent="0">
              <a:buNone/>
            </a:pPr>
            <a:endParaRPr lang="cs-CZ" sz="2400"/>
          </a:p>
          <a:p>
            <a:pPr lvl="0"/>
            <a:endParaRPr lang="cs-CZ" sz="2400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8E15-8C6A-4BBB-AFFF-3C6093EDFA7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30. léta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8CAC5-8B55-41FF-84B4-4A1B4173F5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9041" y="1152985"/>
            <a:ext cx="11425336" cy="5705014"/>
          </a:xfrm>
        </p:spPr>
        <p:txBody>
          <a:bodyPr>
            <a:noAutofit/>
          </a:bodyPr>
          <a:lstStyle/>
          <a:p>
            <a:pPr lvl="0"/>
            <a:r>
              <a:rPr lang="cs-CZ" sz="2400"/>
              <a:t>Na počátku 30. let je Karel Čapek jmenován do čela několika výborů (výbor pro literaturu a umění, poradní sbor pro věci Národního divadla), díky čemuž procestoval mnoho evropských zemí </a:t>
            </a:r>
          </a:p>
          <a:p>
            <a:pPr lvl="0"/>
            <a:r>
              <a:rPr lang="cs-CZ" sz="2400"/>
              <a:t>Právě z těchto zkušeností vycházel při psaní svých cestopisů.</a:t>
            </a:r>
          </a:p>
          <a:p>
            <a:pPr lvl="0"/>
            <a:r>
              <a:rPr lang="cs-CZ" sz="2400"/>
              <a:t>V březnu 1932 přechází společně s bratrem Josefem od zkrachovalého nakladatelství Aventinum k nakladatelství Fr. Borový, kde se stal vkladem půl milionu korun tichým společníkem. V únoru 1933 vyvolává v širokém kulturním tisku diskuzi o povaze a funkci kritiky.</a:t>
            </a:r>
          </a:p>
          <a:p>
            <a:pPr lvl="0"/>
            <a:r>
              <a:rPr lang="cs-CZ" sz="2400"/>
              <a:t> V březnu se vzdává předsednictví pražského </a:t>
            </a:r>
            <a:r>
              <a:rPr lang="cs-CZ" sz="2400" i="1"/>
              <a:t>Penklubu</a:t>
            </a:r>
            <a:r>
              <a:rPr lang="cs-CZ" sz="2400"/>
              <a:t>. </a:t>
            </a:r>
          </a:p>
          <a:p>
            <a:pPr lvl="0"/>
            <a:r>
              <a:rPr lang="cs-CZ" sz="2400"/>
              <a:t>Ve 30. letech také pokračuje Karlova politická kariéra. 21. ledna 1934 podepisuje výzvu spisovatelů, umělců a vědců na pomoc dětem strádajících za hospodářské krize. V listopadu podepisuje protest Obce československých spisovatelů proti organizovaným fašistickým výtržnostem.</a:t>
            </a:r>
            <a:br>
              <a:rPr lang="cs-CZ" sz="2400"/>
            </a:b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48A8056-3CA5-4386-8604-500AE46E723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2810" y="688140"/>
            <a:ext cx="8946544" cy="4195477"/>
          </a:xfrm>
        </p:spPr>
        <p:txBody>
          <a:bodyPr/>
          <a:lstStyle/>
          <a:p>
            <a:pPr lvl="0"/>
            <a:r>
              <a:rPr lang="cs-CZ" sz="2400"/>
              <a:t>16. srpna 1935 se Karel Čapek oženil na vinohradské radnici s Olgou Scheinpflugovou</a:t>
            </a:r>
          </a:p>
          <a:p>
            <a:pPr lvl="0"/>
            <a:r>
              <a:rPr lang="cs-CZ" sz="2400"/>
              <a:t>Následně spolu manželé cestují po Norsku, Dánsku a Švédsku. V listopadu 1936 je Karel navržen na Nobelovu cenu za literaturu.</a:t>
            </a:r>
          </a:p>
        </p:txBody>
      </p:sp>
      <p:pic>
        <p:nvPicPr>
          <p:cNvPr id="3" name="Picture 2" descr="Výsledek obrázku pro karel čapek olga scheinpflugová">
            <a:extLst>
              <a:ext uri="{FF2B5EF4-FFF2-40B4-BE49-F238E27FC236}">
                <a16:creationId xmlns:a16="http://schemas.microsoft.com/office/drawing/2014/main" id="{BFDE51E4-4DBB-401C-A8F4-B7FFE9D68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900" y="2587953"/>
            <a:ext cx="3002898" cy="40835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Výsledek obrázku pro karel čapek olga scheinpflugová">
            <a:extLst>
              <a:ext uri="{FF2B5EF4-FFF2-40B4-BE49-F238E27FC236}">
                <a16:creationId xmlns:a16="http://schemas.microsoft.com/office/drawing/2014/main" id="{6F88B110-5BE9-42AB-B3F1-B042C2DCC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65" y="2951472"/>
            <a:ext cx="6357658" cy="37086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10.11"/>
  <p:tag name="AS_TITLE" val="Aspose.Slides for .NET 2.0"/>
  <p:tag name="AS_VERSION" val="17.9.1"/>
</p:tagLst>
</file>

<file path=ppt/theme/theme1.xml><?xml version="1.0" encoding="utf-8"?>
<a:theme xmlns:r="http://schemas.openxmlformats.org/officeDocument/2006/relationships" xmlns:a="http://schemas.openxmlformats.org/drawingml/2006/main" name="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Karel Čapek.odp" id="{5E1E1169-E03E-4EA3-AEE6-CFC134A8ABE5}" vid="{C12C8701-8911-439A-99EC-82C58FFB5398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Širokoúhlá obrazovka</PresentationFormat>
  <Paragraphs>58</Paragraphs>
  <Slides>12</Slides>
  <Notes>0</Notes>
  <TotalTime>453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3">
      <vt:lpstr>Ion</vt:lpstr>
      <vt:lpstr>Karel Čapek</vt:lpstr>
      <vt:lpstr>Rodina:</vt:lpstr>
      <vt:lpstr>Základní a střední studium:</vt:lpstr>
      <vt:lpstr>Univerzitní studium: </vt:lpstr>
      <vt:lpstr>Národní listy a lidové noviny: </vt:lpstr>
      <vt:lpstr>20. léta</vt:lpstr>
      <vt:lpstr>Slide 7</vt:lpstr>
      <vt:lpstr>30. léta</vt:lpstr>
      <vt:lpstr>Slide 9</vt:lpstr>
      <vt:lpstr>Díla: </vt:lpstr>
      <vt:lpstr>Ukázka: </vt:lpstr>
      <vt:lpstr>KONEC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Karel Čapek</dc:title>
  <cp:revision>8</cp:revision>
  <dcterms:created xsi:type="dcterms:W3CDTF">2017-03-25T14:42:59Z</dcterms:created>
  <dcterms:modified xsi:type="dcterms:W3CDTF">2018-07-16T14:27:32Z</dcterms:modified>
</cp:coreProperties>
</file>