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04B6-2B0E-4114-ACD5-5593950492FE}" type="datetimeFigureOut">
              <a:rPr lang="cs-CZ" smtClean="0"/>
              <a:t>21.05.2018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401D-62EE-4DCB-9211-F53E303454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65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04B6-2B0E-4114-ACD5-5593950492FE}" type="datetimeFigureOut">
              <a:rPr lang="cs-CZ" smtClean="0"/>
              <a:t>21.05.2018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401D-62EE-4DCB-9211-F53E303454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31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04B6-2B0E-4114-ACD5-5593950492FE}" type="datetimeFigureOut">
              <a:rPr lang="cs-CZ" smtClean="0"/>
              <a:t>21.05.2018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401D-62EE-4DCB-9211-F53E303454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27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04B6-2B0E-4114-ACD5-5593950492FE}" type="datetimeFigureOut">
              <a:rPr lang="cs-CZ" smtClean="0"/>
              <a:t>21.05.2018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401D-62EE-4DCB-9211-F53E303454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47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04B6-2B0E-4114-ACD5-5593950492FE}" type="datetimeFigureOut">
              <a:rPr lang="cs-CZ" smtClean="0"/>
              <a:t>21.05.2018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401D-62EE-4DCB-9211-F53E303454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65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04B6-2B0E-4114-ACD5-5593950492FE}" type="datetimeFigureOut">
              <a:rPr lang="cs-CZ" smtClean="0"/>
              <a:t>21.05.2018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401D-62EE-4DCB-9211-F53E303454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05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04B6-2B0E-4114-ACD5-5593950492FE}" type="datetimeFigureOut">
              <a:rPr lang="cs-CZ" smtClean="0"/>
              <a:t>21.05.2018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401D-62EE-4DCB-9211-F53E303454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16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04B6-2B0E-4114-ACD5-5593950492FE}" type="datetimeFigureOut">
              <a:rPr lang="cs-CZ" smtClean="0"/>
              <a:t>21.05.2018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401D-62EE-4DCB-9211-F53E303454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25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04B6-2B0E-4114-ACD5-5593950492FE}" type="datetimeFigureOut">
              <a:rPr lang="cs-CZ" smtClean="0"/>
              <a:t>21.05.2018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401D-62EE-4DCB-9211-F53E303454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090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04B6-2B0E-4114-ACD5-5593950492FE}" type="datetimeFigureOut">
              <a:rPr lang="cs-CZ" smtClean="0"/>
              <a:t>21.05.2018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401D-62EE-4DCB-9211-F53E303454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368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04B6-2B0E-4114-ACD5-5593950492FE}" type="datetimeFigureOut">
              <a:rPr lang="cs-CZ" smtClean="0"/>
              <a:t>21.05.2018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401D-62EE-4DCB-9211-F53E303454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48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004B6-2B0E-4114-ACD5-5593950492FE}" type="datetimeFigureOut">
              <a:rPr lang="cs-CZ" smtClean="0"/>
              <a:t>21.05.2018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E401D-62EE-4DCB-9211-F53E303454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41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" TargetMode="External"/><Relationship Id="rId2" Type="http://schemas.openxmlformats.org/officeDocument/2006/relationships/hyperlink" Target="https://cs.wikipedi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z/imghp?hl=c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86638"/>
            <a:ext cx="8856617" cy="976403"/>
          </a:xfrm>
        </p:spPr>
        <p:txBody>
          <a:bodyPr/>
          <a:lstStyle/>
          <a:p>
            <a:r>
              <a:rPr lang="cs-CZ" b="1" dirty="0" smtClean="0">
                <a:solidFill>
                  <a:srgbClr val="009900"/>
                </a:solidFill>
                <a:latin typeface="Bahnschrift Light" panose="020B0502040204020203" pitchFamily="34" charset="0"/>
              </a:rPr>
              <a:t>Brazílie</a:t>
            </a:r>
            <a:endParaRPr lang="cs-CZ" b="1" dirty="0">
              <a:solidFill>
                <a:srgbClr val="009900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794" y="1659612"/>
            <a:ext cx="6581119" cy="458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0700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009900"/>
                </a:solidFill>
                <a:latin typeface="Bahnschrift Light" panose="020B0502040204020203" pitchFamily="34" charset="0"/>
              </a:rPr>
              <a:t>Brazílie - Obyvatelstvo</a:t>
            </a:r>
            <a:endParaRPr lang="cs-CZ" sz="6000" b="1" dirty="0">
              <a:solidFill>
                <a:srgbClr val="00990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Bahnschrift Light" panose="020B0502040204020203" pitchFamily="34" charset="0"/>
              </a:rPr>
              <a:t>Mezi obyvateli převažuje míšená rasa „indián a běloch“ – mestic</a:t>
            </a:r>
          </a:p>
          <a:p>
            <a:r>
              <a:rPr lang="cs-CZ" sz="2400" dirty="0" smtClean="0">
                <a:latin typeface="Bahnschrift Light" panose="020B0502040204020203" pitchFamily="34" charset="0"/>
              </a:rPr>
              <a:t>Přibližně 80% Brazilců je gramotných</a:t>
            </a:r>
          </a:p>
          <a:p>
            <a:r>
              <a:rPr lang="cs-CZ" sz="2400" dirty="0" smtClean="0">
                <a:latin typeface="Bahnschrift Light" panose="020B0502040204020203" pitchFamily="34" charset="0"/>
              </a:rPr>
              <a:t>Původními obyvateli Brazílie byli indiáni</a:t>
            </a:r>
            <a:endParaRPr lang="cs-CZ" sz="2400" dirty="0">
              <a:latin typeface="Bahnschrift Light" panose="020B0502040204020203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32" y="3334429"/>
            <a:ext cx="5168947" cy="290961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00" y="2412275"/>
            <a:ext cx="5111521" cy="38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7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12917" y="408668"/>
            <a:ext cx="7966166" cy="1325563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009900"/>
                </a:solidFill>
                <a:latin typeface="Bahnschrift Light" panose="020B0502040204020203" pitchFamily="34" charset="0"/>
              </a:rPr>
              <a:t>Brazílie - </a:t>
            </a:r>
            <a:r>
              <a:rPr lang="cs-CZ" sz="6000" b="1" dirty="0" smtClean="0">
                <a:solidFill>
                  <a:srgbClr val="009900"/>
                </a:solidFill>
                <a:latin typeface="Bahnschrift Light" panose="020B0502040204020203" pitchFamily="34" charset="0"/>
              </a:rPr>
              <a:t>Náboženství</a:t>
            </a:r>
            <a:endParaRPr lang="cs-CZ" sz="6000" b="1" dirty="0">
              <a:solidFill>
                <a:srgbClr val="00990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Bahnschrift Light" panose="020B0502040204020203" pitchFamily="34" charset="0"/>
              </a:rPr>
              <a:t>Dominantní postavení v brazilské společnosti historicky měla a má římskokatolická církev</a:t>
            </a:r>
          </a:p>
          <a:p>
            <a:r>
              <a:rPr lang="cs-CZ" sz="2400" dirty="0" smtClean="0">
                <a:latin typeface="Bahnschrift Light" panose="020B0502040204020203" pitchFamily="34" charset="0"/>
              </a:rPr>
              <a:t>V posledních desetiletích se však oslabuje v souvislosti s růstem protestantských, zejména pentekostálních církví</a:t>
            </a:r>
          </a:p>
          <a:p>
            <a:r>
              <a:rPr lang="cs-CZ" sz="2400" dirty="0" smtClean="0">
                <a:latin typeface="Bahnschrift Light" panose="020B0502040204020203" pitchFamily="34" charset="0"/>
              </a:rPr>
              <a:t>Nepatrně přibývá i počet lidí bez vyznání </a:t>
            </a:r>
            <a:endParaRPr lang="cs-CZ" sz="2400" dirty="0">
              <a:latin typeface="Bahnschrift Light" panose="020B0502040204020203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951" y="3484063"/>
            <a:ext cx="4176441" cy="278429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69" y="4001294"/>
            <a:ext cx="4354285" cy="250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2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009900"/>
                </a:solidFill>
                <a:latin typeface="Bahnschrift Light" panose="020B0502040204020203" pitchFamily="34" charset="0"/>
              </a:rPr>
              <a:t>Brazílie - Sídla</a:t>
            </a:r>
            <a:endParaRPr lang="cs-CZ" sz="6000" b="1" dirty="0">
              <a:solidFill>
                <a:srgbClr val="00990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Bahnschrift Light" panose="020B0502040204020203" pitchFamily="34" charset="0"/>
              </a:rPr>
              <a:t>Největším městem Brazílie je </a:t>
            </a:r>
            <a:r>
              <a:rPr lang="cs-CZ" dirty="0" err="1" smtClean="0">
                <a:latin typeface="Bahnschrift Light" panose="020B0502040204020203" pitchFamily="34" charset="0"/>
              </a:rPr>
              <a:t>Sao</a:t>
            </a:r>
            <a:r>
              <a:rPr lang="cs-CZ" dirty="0" smtClean="0">
                <a:latin typeface="Bahnschrift Light" panose="020B0502040204020203" pitchFamily="34" charset="0"/>
              </a:rPr>
              <a:t> Paulo </a:t>
            </a:r>
          </a:p>
          <a:p>
            <a:r>
              <a:rPr lang="cs-CZ" dirty="0" smtClean="0">
                <a:latin typeface="Bahnschrift Light" panose="020B0502040204020203" pitchFamily="34" charset="0"/>
              </a:rPr>
              <a:t>Žije zde přes 10 mil. obyvatel</a:t>
            </a:r>
            <a:endParaRPr lang="cs-CZ" dirty="0">
              <a:latin typeface="Bahnschrift Light" panose="020B0502040204020203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9" y="3013165"/>
            <a:ext cx="4441901" cy="31637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94" y="3601403"/>
            <a:ext cx="6438900" cy="257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009900"/>
                </a:solidFill>
                <a:latin typeface="Bahnschrift Light" panose="020B0502040204020203" pitchFamily="34" charset="0"/>
              </a:rPr>
              <a:t>Brazílie – </a:t>
            </a:r>
            <a:r>
              <a:rPr lang="cs-CZ" sz="6000" b="1" dirty="0" smtClean="0">
                <a:solidFill>
                  <a:srgbClr val="009900"/>
                </a:solidFill>
                <a:latin typeface="Bahnschrift Light" panose="020B0502040204020203" pitchFamily="34" charset="0"/>
              </a:rPr>
              <a:t>Sídla </a:t>
            </a:r>
            <a:r>
              <a:rPr lang="cs-CZ" sz="6000" b="1" dirty="0" smtClean="0">
                <a:solidFill>
                  <a:srgbClr val="009900"/>
                </a:solidFill>
                <a:latin typeface="Bahnschrift Light" panose="020B0502040204020203" pitchFamily="34" charset="0"/>
              </a:rPr>
              <a:t>			</a:t>
            </a:r>
            <a:r>
              <a:rPr lang="cs-CZ" sz="2800" b="1" dirty="0" smtClean="0">
                <a:solidFill>
                  <a:srgbClr val="009900"/>
                </a:solidFill>
                <a:latin typeface="Bahnschrift Light" panose="020B0502040204020203" pitchFamily="34" charset="0"/>
              </a:rPr>
              <a:t>Rio De </a:t>
            </a:r>
            <a:r>
              <a:rPr lang="cs-CZ" sz="2800" b="1" dirty="0" err="1" smtClean="0">
                <a:solidFill>
                  <a:srgbClr val="009900"/>
                </a:solidFill>
                <a:latin typeface="Bahnschrift Light" panose="020B0502040204020203" pitchFamily="34" charset="0"/>
              </a:rPr>
              <a:t>Janeiro</a:t>
            </a:r>
            <a:endParaRPr lang="cs-CZ" sz="6000" b="1" dirty="0">
              <a:solidFill>
                <a:srgbClr val="00990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Bahnschrift Light" panose="020B0502040204020203" pitchFamily="34" charset="0"/>
              </a:rPr>
              <a:t>Největším skvostem mezi brazilskými městy je Rio De </a:t>
            </a:r>
            <a:r>
              <a:rPr lang="cs-CZ" dirty="0" err="1" smtClean="0">
                <a:latin typeface="Bahnschrift Light" panose="020B0502040204020203" pitchFamily="34" charset="0"/>
              </a:rPr>
              <a:t>Janeiro</a:t>
            </a:r>
            <a:endParaRPr lang="cs-CZ" dirty="0" smtClean="0">
              <a:latin typeface="Bahnschrift Light" panose="020B0502040204020203" pitchFamily="34" charset="0"/>
            </a:endParaRPr>
          </a:p>
          <a:p>
            <a:r>
              <a:rPr lang="cs-CZ" altLang="cs-CZ" dirty="0">
                <a:latin typeface="Bahnschrift Light" panose="020B0502040204020203" pitchFamily="34" charset="0"/>
              </a:rPr>
              <a:t>Říká se že bůh stvořil svět za 6 dní, sedmý den však neodpočíval, ale stvořil právě toto město.</a:t>
            </a:r>
          </a:p>
          <a:p>
            <a:pPr marL="0" indent="0">
              <a:buNone/>
            </a:pPr>
            <a:endParaRPr lang="cs-CZ" dirty="0">
              <a:latin typeface="Bahnschrift Light" panose="020B0502040204020203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20" y="3107735"/>
            <a:ext cx="5115380" cy="30692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79120"/>
            <a:ext cx="5257800" cy="269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8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1690688"/>
            <a:ext cx="3154680" cy="343866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009900"/>
                </a:solidFill>
                <a:latin typeface="Bahnschrift Light" panose="020B0502040204020203" pitchFamily="34" charset="0"/>
              </a:rPr>
              <a:t>Brazílie – Sídla                    </a:t>
            </a:r>
            <a:r>
              <a:rPr lang="cs-CZ" sz="2800" b="1" dirty="0" smtClean="0">
                <a:solidFill>
                  <a:srgbClr val="009900"/>
                </a:solidFill>
                <a:latin typeface="Bahnschrift Light" panose="020B0502040204020203" pitchFamily="34" charset="0"/>
              </a:rPr>
              <a:t>Rio De </a:t>
            </a:r>
            <a:r>
              <a:rPr lang="cs-CZ" sz="2800" b="1" dirty="0" err="1" smtClean="0">
                <a:solidFill>
                  <a:srgbClr val="009900"/>
                </a:solidFill>
                <a:latin typeface="Bahnschrift Light" panose="020B0502040204020203" pitchFamily="34" charset="0"/>
              </a:rPr>
              <a:t>Janeiro</a:t>
            </a:r>
            <a:endParaRPr lang="cs-CZ" b="1" dirty="0">
              <a:solidFill>
                <a:srgbClr val="00990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cs-CZ" altLang="cs-CZ" sz="2400" dirty="0" smtClean="0">
              <a:latin typeface="Bahnschrift Light" panose="020B0502040204020203" pitchFamily="34" charset="0"/>
            </a:endParaRPr>
          </a:p>
          <a:p>
            <a:pPr>
              <a:lnSpc>
                <a:spcPct val="80000"/>
              </a:lnSpc>
            </a:pPr>
            <a:endParaRPr lang="cs-CZ" altLang="cs-CZ" sz="2400" dirty="0">
              <a:latin typeface="Bahnschrift Light" panose="020B0502040204020203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cs-CZ" altLang="cs-CZ" sz="2400" dirty="0" smtClean="0">
              <a:latin typeface="Bahnschrift Light" panose="020B0502040204020203" pitchFamily="34" charset="0"/>
            </a:endParaRPr>
          </a:p>
          <a:p>
            <a:pPr>
              <a:lnSpc>
                <a:spcPct val="80000"/>
              </a:lnSpc>
            </a:pPr>
            <a:endParaRPr lang="cs-CZ" altLang="cs-CZ" sz="2400" dirty="0">
              <a:latin typeface="Bahnschrift Light" panose="020B0502040204020203" pitchFamily="34" charset="0"/>
            </a:endParaRPr>
          </a:p>
          <a:p>
            <a:pPr>
              <a:lnSpc>
                <a:spcPct val="80000"/>
              </a:lnSpc>
            </a:pPr>
            <a:endParaRPr lang="cs-CZ" altLang="cs-CZ" sz="2400" dirty="0" smtClean="0">
              <a:latin typeface="Bahnschrift Light" panose="020B0502040204020203" pitchFamily="34" charset="0"/>
            </a:endParaRPr>
          </a:p>
          <a:p>
            <a:pPr>
              <a:lnSpc>
                <a:spcPct val="80000"/>
              </a:lnSpc>
            </a:pPr>
            <a:endParaRPr lang="cs-CZ" altLang="cs-CZ" sz="2400" dirty="0">
              <a:latin typeface="Bahnschrift Light" panose="020B0502040204020203" pitchFamily="34" charset="0"/>
            </a:endParaRPr>
          </a:p>
          <a:p>
            <a:pPr>
              <a:lnSpc>
                <a:spcPct val="80000"/>
              </a:lnSpc>
            </a:pPr>
            <a:endParaRPr lang="cs-CZ" altLang="cs-CZ" sz="2400" dirty="0" smtClean="0">
              <a:latin typeface="Bahnschrift Light" panose="020B0502040204020203" pitchFamily="34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400" dirty="0" smtClean="0">
                <a:latin typeface="Bahnschrift Light" panose="020B0502040204020203" pitchFamily="34" charset="0"/>
              </a:rPr>
              <a:t>V </a:t>
            </a:r>
            <a:r>
              <a:rPr lang="cs-CZ" altLang="cs-CZ" sz="2400" dirty="0">
                <a:latin typeface="Bahnschrift Light" panose="020B0502040204020203" pitchFamily="34" charset="0"/>
              </a:rPr>
              <a:t>Rio de </a:t>
            </a:r>
            <a:r>
              <a:rPr lang="cs-CZ" altLang="cs-CZ" sz="2400" dirty="0" err="1">
                <a:latin typeface="Bahnschrift Light" panose="020B0502040204020203" pitchFamily="34" charset="0"/>
              </a:rPr>
              <a:t>Janeiro</a:t>
            </a:r>
            <a:r>
              <a:rPr lang="cs-CZ" altLang="cs-CZ" sz="2400" dirty="0">
                <a:latin typeface="Bahnschrift Light" panose="020B0502040204020203" pitchFamily="34" charset="0"/>
              </a:rPr>
              <a:t> je jedna </a:t>
            </a:r>
            <a:r>
              <a:rPr lang="cs-CZ" altLang="cs-CZ" sz="2400" dirty="0" smtClean="0">
                <a:latin typeface="Bahnschrift Light" panose="020B0502040204020203" pitchFamily="34" charset="0"/>
              </a:rPr>
              <a:t>z nekrásnějších </a:t>
            </a:r>
            <a:r>
              <a:rPr lang="cs-CZ" altLang="cs-CZ" sz="2400" dirty="0">
                <a:latin typeface="Bahnschrift Light" panose="020B0502040204020203" pitchFamily="34" charset="0"/>
              </a:rPr>
              <a:t>soch světa: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dirty="0">
                <a:latin typeface="Bahnschrift Light" panose="020B0502040204020203" pitchFamily="34" charset="0"/>
              </a:rPr>
              <a:t>    Spasitelova socha, ochraňující celé město.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latin typeface="Bahnschrift Light" panose="020B0502040204020203" pitchFamily="34" charset="0"/>
              </a:rPr>
              <a:t>Největší pláž světa </a:t>
            </a:r>
            <a:r>
              <a:rPr lang="cs-CZ" altLang="cs-CZ" sz="2400" dirty="0" err="1">
                <a:latin typeface="Bahnschrift Light" panose="020B0502040204020203" pitchFamily="34" charset="0"/>
              </a:rPr>
              <a:t>Copacabana</a:t>
            </a:r>
            <a:r>
              <a:rPr lang="cs-CZ" altLang="cs-CZ" sz="2400" dirty="0">
                <a:latin typeface="Bahnschrift Light" panose="020B0502040204020203" pitchFamily="34" charset="0"/>
              </a:rPr>
              <a:t>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" y="1825625"/>
            <a:ext cx="5233852" cy="26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3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 smtClean="0">
                <a:solidFill>
                  <a:srgbClr val="009900"/>
                </a:solidFill>
                <a:latin typeface="Bahnschrift Light" panose="020B0502040204020203" pitchFamily="34" charset="0"/>
              </a:rPr>
              <a:t>Brazílie – </a:t>
            </a:r>
            <a:r>
              <a:rPr lang="cs-CZ" sz="6000" b="1" dirty="0" smtClean="0">
                <a:solidFill>
                  <a:srgbClr val="009900"/>
                </a:solidFill>
                <a:latin typeface="Bahnschrift Light" panose="020B0502040204020203" pitchFamily="34" charset="0"/>
              </a:rPr>
              <a:t>Sídla                    </a:t>
            </a:r>
            <a:r>
              <a:rPr lang="cs-CZ" sz="2800" dirty="0" smtClean="0">
                <a:solidFill>
                  <a:srgbClr val="009900"/>
                </a:solidFill>
                <a:latin typeface="Bahnschrift Light" panose="020B0502040204020203" pitchFamily="34" charset="0"/>
              </a:rPr>
              <a:t>Rio De </a:t>
            </a:r>
            <a:r>
              <a:rPr lang="cs-CZ" sz="2800" dirty="0" err="1" smtClean="0">
                <a:solidFill>
                  <a:srgbClr val="009900"/>
                </a:solidFill>
                <a:latin typeface="Bahnschrift Light" panose="020B0502040204020203" pitchFamily="34" charset="0"/>
              </a:rPr>
              <a:t>Janeiro</a:t>
            </a:r>
            <a:endParaRPr lang="cs-CZ" sz="2800" dirty="0">
              <a:solidFill>
                <a:srgbClr val="00990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Bahnschrift Light" panose="020B0502040204020203" pitchFamily="34" charset="0"/>
              </a:rPr>
              <a:t>V Rio De </a:t>
            </a:r>
            <a:r>
              <a:rPr lang="cs-CZ" dirty="0" err="1" smtClean="0">
                <a:latin typeface="Bahnschrift Light" panose="020B0502040204020203" pitchFamily="34" charset="0"/>
              </a:rPr>
              <a:t>Janeiro</a:t>
            </a:r>
            <a:r>
              <a:rPr lang="cs-CZ" dirty="0" smtClean="0">
                <a:latin typeface="Bahnschrift Light" panose="020B0502040204020203" pitchFamily="34" charset="0"/>
              </a:rPr>
              <a:t> je největší fotbalový stadion světa - </a:t>
            </a:r>
            <a:r>
              <a:rPr lang="cs-CZ" dirty="0" err="1" smtClean="0">
                <a:latin typeface="Bahnschrift Light" panose="020B0502040204020203" pitchFamily="34" charset="0"/>
              </a:rPr>
              <a:t>Maracana</a:t>
            </a:r>
            <a:endParaRPr lang="cs-CZ" dirty="0">
              <a:latin typeface="Bahnschrift Light" panose="020B0502040204020203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39242"/>
            <a:ext cx="92392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1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 smtClean="0">
                <a:solidFill>
                  <a:srgbClr val="009900"/>
                </a:solidFill>
                <a:latin typeface="Bahnschrift Light" panose="020B0502040204020203" pitchFamily="34" charset="0"/>
              </a:rPr>
              <a:t>Brazílie – Sídla                      </a:t>
            </a:r>
            <a:r>
              <a:rPr lang="cs-CZ" sz="2800" dirty="0" smtClean="0">
                <a:solidFill>
                  <a:srgbClr val="009900"/>
                </a:solidFill>
                <a:latin typeface="Bahnschrift Light" panose="020B0502040204020203" pitchFamily="34" charset="0"/>
              </a:rPr>
              <a:t>Rio De </a:t>
            </a:r>
            <a:r>
              <a:rPr lang="cs-CZ" sz="2800" dirty="0" err="1" smtClean="0">
                <a:solidFill>
                  <a:srgbClr val="009900"/>
                </a:solidFill>
                <a:latin typeface="Bahnschrift Light" panose="020B0502040204020203" pitchFamily="34" charset="0"/>
              </a:rPr>
              <a:t>Janeiro</a:t>
            </a:r>
            <a:endParaRPr lang="cs-CZ" sz="2800" dirty="0">
              <a:solidFill>
                <a:srgbClr val="00990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altLang="cs-CZ" dirty="0">
                <a:latin typeface="Bahnschrift Light" panose="020B0502040204020203" pitchFamily="34" charset="0"/>
              </a:rPr>
              <a:t>Tradiční záležitostí v Rio de </a:t>
            </a:r>
            <a:r>
              <a:rPr lang="cs-CZ" altLang="cs-CZ" dirty="0" err="1">
                <a:latin typeface="Bahnschrift Light" panose="020B0502040204020203" pitchFamily="34" charset="0"/>
              </a:rPr>
              <a:t>Janeiro</a:t>
            </a:r>
            <a:r>
              <a:rPr lang="cs-CZ" altLang="cs-CZ" dirty="0">
                <a:latin typeface="Bahnschrift Light" panose="020B0502040204020203" pitchFamily="34" charset="0"/>
              </a:rPr>
              <a:t> je celosvětově známý </a:t>
            </a:r>
            <a:r>
              <a:rPr lang="cs-CZ" altLang="cs-CZ" dirty="0" smtClean="0">
                <a:latin typeface="Bahnschrift Light" panose="020B0502040204020203" pitchFamily="34" charset="0"/>
              </a:rPr>
              <a:t>  karneval </a:t>
            </a:r>
            <a:endParaRPr lang="cs-CZ" dirty="0">
              <a:latin typeface="Bahnschrift Light" panose="020B0502040204020203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37" y="2939578"/>
            <a:ext cx="5125539" cy="307532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284" y="2939578"/>
            <a:ext cx="4607976" cy="307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51808" y="417377"/>
            <a:ext cx="8288383" cy="1325563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009900"/>
                </a:solidFill>
                <a:latin typeface="Bahnschrift Light" panose="020B0502040204020203" pitchFamily="34" charset="0"/>
              </a:rPr>
              <a:t>Brazílie – Hospodářství </a:t>
            </a:r>
            <a:endParaRPr lang="cs-CZ" sz="6000" b="1" dirty="0">
              <a:solidFill>
                <a:srgbClr val="00990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179423" cy="4351338"/>
          </a:xfrm>
        </p:spPr>
        <p:txBody>
          <a:bodyPr>
            <a:normAutofit lnSpcReduction="10000"/>
          </a:bodyPr>
          <a:lstStyle/>
          <a:p>
            <a:endParaRPr lang="cs-CZ" sz="2400" dirty="0" smtClean="0">
              <a:latin typeface="Bahnschrift Light" panose="020B0502040204020203" pitchFamily="34" charset="0"/>
            </a:endParaRPr>
          </a:p>
          <a:p>
            <a:r>
              <a:rPr lang="cs-CZ" sz="2400" dirty="0" smtClean="0">
                <a:latin typeface="Bahnschrift Light" panose="020B0502040204020203" pitchFamily="34" charset="0"/>
              </a:rPr>
              <a:t>Průmyslově zemědělský stát s obrovskými zásobami nerostného bohatství </a:t>
            </a:r>
          </a:p>
          <a:p>
            <a:r>
              <a:rPr lang="cs-CZ" sz="2400" dirty="0" smtClean="0">
                <a:latin typeface="Bahnschrift Light" panose="020B0502040204020203" pitchFamily="34" charset="0"/>
              </a:rPr>
              <a:t>Vyváží: železnou rudu, nikl, chróm, uhlí, ropu, zemní plyn, zlato, diamanty, drahokamy, sůl, fosfáty a další …</a:t>
            </a:r>
          </a:p>
          <a:p>
            <a:r>
              <a:rPr lang="cs-CZ" sz="2400" dirty="0" smtClean="0">
                <a:latin typeface="Bahnschrift Light" panose="020B0502040204020203" pitchFamily="34" charset="0"/>
              </a:rPr>
              <a:t>V produkci železné rudy je první na světě</a:t>
            </a:r>
          </a:p>
          <a:p>
            <a:r>
              <a:rPr lang="cs-CZ" sz="2400" dirty="0" smtClean="0">
                <a:latin typeface="Bahnschrift Light" panose="020B0502040204020203" pitchFamily="34" charset="0"/>
              </a:rPr>
              <a:t>Důležitá součást průmyslu jsou i vodní elektrárny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557" y="1616619"/>
            <a:ext cx="3504656" cy="252335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557" y="4139971"/>
            <a:ext cx="3504656" cy="194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1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56163" y="417376"/>
            <a:ext cx="8279674" cy="1325563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009900"/>
                </a:solidFill>
                <a:latin typeface="Bahnschrift Light" panose="020B0502040204020203" pitchFamily="34" charset="0"/>
              </a:rPr>
              <a:t>Brazílie - Hospodářství</a:t>
            </a:r>
            <a:endParaRPr lang="cs-CZ" sz="6000" b="1" dirty="0">
              <a:solidFill>
                <a:srgbClr val="00990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zemědělské výrobě Brazílie produkuje a vyváží především kávu, sisal a pomeranče (v těchto plodinách je největším vývozcem světa)</a:t>
            </a:r>
          </a:p>
          <a:p>
            <a:r>
              <a:rPr lang="cs-CZ" dirty="0" smtClean="0"/>
              <a:t>Dále pak maniok, banány, fazole, cukrovou třtinu, para ořechy a jiné …</a:t>
            </a:r>
          </a:p>
          <a:p>
            <a:r>
              <a:rPr lang="cs-CZ" dirty="0" smtClean="0"/>
              <a:t>V Brazílie se pěstuje na obrovských plantážích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4" y="3817892"/>
            <a:ext cx="4617334" cy="26003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06" y="3763055"/>
            <a:ext cx="4066904" cy="271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6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95945" y="391250"/>
            <a:ext cx="7400109" cy="1325563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009900"/>
                </a:solidFill>
                <a:latin typeface="Bahnschrift Light" panose="020B0502040204020203" pitchFamily="34" charset="0"/>
              </a:rPr>
              <a:t>Brazílie – </a:t>
            </a:r>
            <a:r>
              <a:rPr lang="cs-CZ" sz="6000" b="1" dirty="0" smtClean="0">
                <a:solidFill>
                  <a:srgbClr val="009900"/>
                </a:solidFill>
                <a:latin typeface="Bahnschrift Light" panose="020B0502040204020203" pitchFamily="34" charset="0"/>
              </a:rPr>
              <a:t>Zajímavosti </a:t>
            </a:r>
            <a:endParaRPr lang="cs-CZ" sz="6000" b="1" dirty="0">
              <a:solidFill>
                <a:srgbClr val="00990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38598" y="1813621"/>
            <a:ext cx="4386943" cy="2154192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Bahnschrift Light" panose="020B0502040204020203" pitchFamily="34" charset="0"/>
              </a:rPr>
              <a:t>Fotbal je v Brazílii sport č. 1 </a:t>
            </a:r>
          </a:p>
          <a:p>
            <a:r>
              <a:rPr lang="cs-CZ" sz="2400" dirty="0" smtClean="0">
                <a:latin typeface="Bahnschrift Light" panose="020B0502040204020203" pitchFamily="34" charset="0"/>
              </a:rPr>
              <a:t>V historii je nejváženějším fotbalistou Brazílie – Pelé</a:t>
            </a:r>
          </a:p>
          <a:p>
            <a:r>
              <a:rPr lang="cs-CZ" sz="2400" dirty="0" smtClean="0">
                <a:latin typeface="Bahnschrift Light" panose="020B0502040204020203" pitchFamily="34" charset="0"/>
              </a:rPr>
              <a:t>Velice oblíbená je i formule 1 nebo volejbal</a:t>
            </a:r>
            <a:endParaRPr lang="cs-CZ" sz="2400" dirty="0">
              <a:latin typeface="Bahnschrift Light" panose="020B0502040204020203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8" y="4197441"/>
            <a:ext cx="4840877" cy="24208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475" y="1762325"/>
            <a:ext cx="3640183" cy="23263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475" y="4088509"/>
            <a:ext cx="3640183" cy="242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0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52257" y="977128"/>
            <a:ext cx="3132909" cy="1131571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009900"/>
                </a:solidFill>
                <a:latin typeface="Bahnschrift Light" panose="020B0502040204020203" pitchFamily="34" charset="0"/>
              </a:rPr>
              <a:t>Brazílie</a:t>
            </a:r>
            <a:endParaRPr lang="cs-CZ" sz="6000" b="1" dirty="0">
              <a:solidFill>
                <a:srgbClr val="00990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000" b="1" dirty="0" smtClean="0">
              <a:latin typeface="Bahnschrift Light" panose="020B0502040204020203" pitchFamily="34" charset="0"/>
            </a:endParaRPr>
          </a:p>
          <a:p>
            <a:endParaRPr lang="cs-CZ" sz="2000" b="1" dirty="0">
              <a:latin typeface="Bahnschrift Light" panose="020B0502040204020203" pitchFamily="34" charset="0"/>
            </a:endParaRPr>
          </a:p>
          <a:p>
            <a:endParaRPr lang="cs-CZ" sz="2000" b="1" dirty="0" smtClean="0">
              <a:latin typeface="Bahnschrift Light" panose="020B0502040204020203" pitchFamily="34" charset="0"/>
            </a:endParaRPr>
          </a:p>
          <a:p>
            <a:endParaRPr lang="cs-CZ" sz="2000" b="1" dirty="0">
              <a:latin typeface="Bahnschrift Light" panose="020B0502040204020203" pitchFamily="34" charset="0"/>
            </a:endParaRPr>
          </a:p>
          <a:p>
            <a:r>
              <a:rPr lang="cs-CZ" sz="2000" b="1" dirty="0" smtClean="0">
                <a:latin typeface="Bahnschrift Light" panose="020B0502040204020203" pitchFamily="34" charset="0"/>
              </a:rPr>
              <a:t>Hlavní město: Brasilia</a:t>
            </a:r>
          </a:p>
          <a:p>
            <a:r>
              <a:rPr lang="cs-CZ" sz="2000" b="1" dirty="0" smtClean="0">
                <a:latin typeface="Bahnschrift Light" panose="020B0502040204020203" pitchFamily="34" charset="0"/>
              </a:rPr>
              <a:t>Největší a nejlidnatější stát Jižní Ameriky</a:t>
            </a:r>
          </a:p>
          <a:p>
            <a:r>
              <a:rPr lang="cs-CZ" sz="2000" b="1" dirty="0" smtClean="0">
                <a:latin typeface="Bahnschrift Light" panose="020B0502040204020203" pitchFamily="34" charset="0"/>
              </a:rPr>
              <a:t>209 908 988 obyvatel (5. místo na světě)</a:t>
            </a:r>
          </a:p>
          <a:p>
            <a:r>
              <a:rPr lang="cs-CZ" sz="2000" b="1" dirty="0" smtClean="0">
                <a:latin typeface="Bahnschrift Light" panose="020B0502040204020203" pitchFamily="34" charset="0"/>
              </a:rPr>
              <a:t>Rozkládá se na 8 511 965 km</a:t>
            </a:r>
            <a:r>
              <a:rPr lang="cs-CZ" sz="2000" b="1" baseline="30000" dirty="0" smtClean="0">
                <a:latin typeface="Bahnschrift Light" panose="020B0502040204020203" pitchFamily="34" charset="0"/>
              </a:rPr>
              <a:t>2 </a:t>
            </a:r>
            <a:endParaRPr lang="cs-CZ" sz="2000" b="1" dirty="0" smtClean="0">
              <a:latin typeface="Bahnschrift Light" panose="020B0502040204020203" pitchFamily="34" charset="0"/>
            </a:endParaRPr>
          </a:p>
          <a:p>
            <a:r>
              <a:rPr lang="cs-CZ" sz="2000" b="1" dirty="0" smtClean="0">
                <a:latin typeface="Bahnschrift Light" panose="020B0502040204020203" pitchFamily="34" charset="0"/>
              </a:rPr>
              <a:t>Úřední jazyk: portugalština</a:t>
            </a:r>
          </a:p>
          <a:p>
            <a:r>
              <a:rPr lang="cs-CZ" sz="2000" b="1" dirty="0" smtClean="0">
                <a:latin typeface="Bahnschrift Light" panose="020B0502040204020203" pitchFamily="34" charset="0"/>
              </a:rPr>
              <a:t>Vznik: 1822 (nezávislost na Portugalsku)</a:t>
            </a:r>
            <a:endParaRPr lang="cs-CZ" sz="2000" b="1" dirty="0">
              <a:latin typeface="Bahnschrift Light" panose="020B0502040204020203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03" y="1105989"/>
            <a:ext cx="3850984" cy="45153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07" y="908163"/>
            <a:ext cx="2446564" cy="183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5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04505" y="373834"/>
            <a:ext cx="7582989" cy="1325563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009900"/>
                </a:solidFill>
                <a:latin typeface="Bahnschrift Light" panose="020B0502040204020203" pitchFamily="34" charset="0"/>
              </a:rPr>
              <a:t>Brazílie </a:t>
            </a:r>
            <a:r>
              <a:rPr lang="cs-CZ" sz="6000" b="1" smtClean="0">
                <a:solidFill>
                  <a:srgbClr val="009900"/>
                </a:solidFill>
                <a:latin typeface="Bahnschrift Light" panose="020B0502040204020203" pitchFamily="34" charset="0"/>
              </a:rPr>
              <a:t>– </a:t>
            </a:r>
            <a:r>
              <a:rPr lang="cs-CZ" sz="6000" b="1" smtClean="0">
                <a:solidFill>
                  <a:srgbClr val="009900"/>
                </a:solidFill>
                <a:latin typeface="Bahnschrift Light" panose="020B0502040204020203" pitchFamily="34" charset="0"/>
              </a:rPr>
              <a:t>Zajímavosti </a:t>
            </a:r>
            <a:endParaRPr lang="cs-CZ" sz="6000" b="1" dirty="0">
              <a:solidFill>
                <a:srgbClr val="00990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6577" y="1699397"/>
            <a:ext cx="436081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Bahnschrift Light" panose="020B0502040204020203" pitchFamily="34" charset="0"/>
              </a:rPr>
              <a:t>Národním tancem je Samba</a:t>
            </a:r>
          </a:p>
          <a:p>
            <a:endParaRPr lang="cs-CZ" sz="2400" dirty="0" smtClean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cs-CZ" sz="2400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cs-CZ" sz="2400" dirty="0" smtClean="0">
              <a:latin typeface="Bahnschrift Light" panose="020B0502040204020203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749143" y="1699397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Bahnschrift Light" panose="020B0502040204020203" pitchFamily="34" charset="0"/>
              </a:rPr>
              <a:t>V roce 2016 se v Brazilském Rio de </a:t>
            </a:r>
            <a:r>
              <a:rPr lang="cs-CZ" sz="2400" dirty="0" err="1" smtClean="0">
                <a:latin typeface="Bahnschrift Light" panose="020B0502040204020203" pitchFamily="34" charset="0"/>
              </a:rPr>
              <a:t>Janeiro</a:t>
            </a:r>
            <a:r>
              <a:rPr lang="cs-CZ" sz="2400" dirty="0" smtClean="0">
                <a:latin typeface="Bahnschrift Light" panose="020B0502040204020203" pitchFamily="34" charset="0"/>
              </a:rPr>
              <a:t> </a:t>
            </a:r>
            <a:r>
              <a:rPr lang="cs-CZ" sz="2400" dirty="0">
                <a:latin typeface="Bahnschrift Light" panose="020B0502040204020203" pitchFamily="34" charset="0"/>
              </a:rPr>
              <a:t>konaly letní olympijské hry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77" y="3239590"/>
            <a:ext cx="4949371" cy="29059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693" y="3002280"/>
            <a:ext cx="50482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7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931817" y="661851"/>
            <a:ext cx="105286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Použité zdroje:</a:t>
            </a:r>
          </a:p>
          <a:p>
            <a:r>
              <a:rPr lang="cs-CZ" dirty="0" smtClean="0">
                <a:hlinkClick r:id="rId2"/>
              </a:rPr>
              <a:t>https://cs.wikipedia.org/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https://www.google.com/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https://www.google.cz/imghp?hl=cs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12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1797" y="557349"/>
            <a:ext cx="3028406" cy="1001486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009900"/>
                </a:solidFill>
                <a:latin typeface="Bahnschrift Light" panose="020B0502040204020203" pitchFamily="34" charset="0"/>
              </a:rPr>
              <a:t>Brazílie</a:t>
            </a:r>
            <a:endParaRPr lang="cs-CZ" sz="6000" b="1" dirty="0">
              <a:solidFill>
                <a:srgbClr val="00990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Bahnschrift Light" panose="020B0502040204020203" pitchFamily="34" charset="0"/>
              </a:rPr>
              <a:t>Forma vlády: prezidentská federativní republika</a:t>
            </a:r>
          </a:p>
          <a:p>
            <a:r>
              <a:rPr lang="cs-CZ" dirty="0" smtClean="0">
                <a:latin typeface="Bahnschrift Light" panose="020B0502040204020203" pitchFamily="34" charset="0"/>
              </a:rPr>
              <a:t>Prezident: Michel </a:t>
            </a:r>
            <a:r>
              <a:rPr lang="cs-CZ" dirty="0" err="1" smtClean="0">
                <a:latin typeface="Bahnschrift Light" panose="020B0502040204020203" pitchFamily="34" charset="0"/>
              </a:rPr>
              <a:t>Temer</a:t>
            </a:r>
            <a:r>
              <a:rPr lang="cs-CZ" dirty="0" smtClean="0">
                <a:latin typeface="Bahnschrift Light" panose="020B0502040204020203" pitchFamily="34" charset="0"/>
              </a:rPr>
              <a:t> </a:t>
            </a:r>
            <a:endParaRPr lang="cs-CZ" dirty="0">
              <a:latin typeface="Bahnschrift Light" panose="020B0502040204020203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421" y="2875609"/>
            <a:ext cx="2477564" cy="330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6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009900"/>
                </a:solidFill>
                <a:latin typeface="Bahnschrift Light" panose="020B0502040204020203" pitchFamily="34" charset="0"/>
              </a:rPr>
              <a:t>Brazílie - Povrch</a:t>
            </a:r>
            <a:endParaRPr lang="cs-CZ" sz="6000" b="1" dirty="0">
              <a:solidFill>
                <a:srgbClr val="00990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>
                <a:latin typeface="Bahnschrift Light" panose="020B0502040204020203" pitchFamily="34" charset="0"/>
              </a:rPr>
              <a:t>Největším přírodním bohatstvím je tropický deštný prales Amazonie</a:t>
            </a:r>
          </a:p>
          <a:p>
            <a:r>
              <a:rPr lang="cs-CZ" sz="2400" dirty="0" smtClean="0">
                <a:latin typeface="Bahnschrift Light" panose="020B0502040204020203" pitchFamily="34" charset="0"/>
              </a:rPr>
              <a:t>Kácením pralesů přicházíme nejen o vzácné dřevo, ale o ještě vzácnější kyslík, který stromy produkují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99" y="3337197"/>
            <a:ext cx="6383381" cy="332449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769" y="3337197"/>
            <a:ext cx="4020094" cy="323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1468" y="356417"/>
            <a:ext cx="6294120" cy="1324338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009900"/>
                </a:solidFill>
                <a:latin typeface="Bahnschrift Light" panose="020B0502040204020203" pitchFamily="34" charset="0"/>
              </a:rPr>
              <a:t>Brazílie - Povrch</a:t>
            </a:r>
            <a:endParaRPr lang="cs-CZ" sz="6000" b="1" dirty="0">
              <a:solidFill>
                <a:srgbClr val="00990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>
                <a:latin typeface="Bahnschrift Light" panose="020B0502040204020203" pitchFamily="34" charset="0"/>
              </a:rPr>
              <a:t>Vodopády </a:t>
            </a:r>
            <a:r>
              <a:rPr lang="cs-CZ" sz="2400" dirty="0" err="1" smtClean="0">
                <a:latin typeface="Bahnschrift Light" panose="020B0502040204020203" pitchFamily="34" charset="0"/>
              </a:rPr>
              <a:t>Iguacu</a:t>
            </a:r>
            <a:r>
              <a:rPr lang="cs-CZ" sz="2400" dirty="0" smtClean="0">
                <a:latin typeface="Bahnschrift Light" panose="020B0502040204020203" pitchFamily="34" charset="0"/>
              </a:rPr>
              <a:t> vytváří největší systém vodopádů na Zemi</a:t>
            </a:r>
          </a:p>
          <a:p>
            <a:r>
              <a:rPr lang="cs-CZ" sz="2400" dirty="0" smtClean="0">
                <a:latin typeface="Bahnschrift Light" panose="020B0502040204020203" pitchFamily="34" charset="0"/>
              </a:rPr>
              <a:t>Najdeme je ve stejnojmenném brazilském národním parku ležícím na </a:t>
            </a:r>
            <a:r>
              <a:rPr lang="cs-CZ" sz="2400" dirty="0">
                <a:latin typeface="Bahnschrift Light" panose="020B0502040204020203" pitchFamily="34" charset="0"/>
              </a:rPr>
              <a:t>a</a:t>
            </a:r>
            <a:r>
              <a:rPr lang="cs-CZ" sz="2400" dirty="0" smtClean="0">
                <a:latin typeface="Bahnschrift Light" panose="020B0502040204020203" pitchFamily="34" charset="0"/>
              </a:rPr>
              <a:t>rgentinsko-brazilské hranici.</a:t>
            </a:r>
          </a:p>
          <a:p>
            <a:r>
              <a:rPr lang="cs-CZ" sz="2400" dirty="0" smtClean="0">
                <a:latin typeface="Bahnschrift Light" panose="020B0502040204020203" pitchFamily="34" charset="0"/>
              </a:rPr>
              <a:t>Celkově má tento park rozlohu 550 km</a:t>
            </a:r>
            <a:r>
              <a:rPr lang="cs-CZ" sz="2400" baseline="30000" dirty="0" smtClean="0">
                <a:latin typeface="Bahnschrift Light" panose="020B0502040204020203" pitchFamily="34" charset="0"/>
              </a:rPr>
              <a:t>2</a:t>
            </a:r>
            <a:endParaRPr lang="cs-CZ" sz="2400" dirty="0" smtClean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090" y="2812868"/>
            <a:ext cx="4362995" cy="327224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40" y="3621178"/>
            <a:ext cx="6459311" cy="246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4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14403" y="417377"/>
            <a:ext cx="5963194" cy="1325563"/>
          </a:xfrm>
        </p:spPr>
        <p:txBody>
          <a:bodyPr>
            <a:normAutofit/>
          </a:bodyPr>
          <a:lstStyle/>
          <a:p>
            <a:r>
              <a:rPr lang="cs-CZ" sz="6000" b="1" dirty="0" err="1" smtClean="0">
                <a:solidFill>
                  <a:srgbClr val="009900"/>
                </a:solidFill>
                <a:latin typeface="Bahnschrift Light" panose="020B0502040204020203" pitchFamily="34" charset="0"/>
              </a:rPr>
              <a:t>Btazílie</a:t>
            </a:r>
            <a:r>
              <a:rPr lang="cs-CZ" sz="6000" b="1" dirty="0" smtClean="0">
                <a:solidFill>
                  <a:srgbClr val="009900"/>
                </a:solidFill>
                <a:latin typeface="Bahnschrift Light" panose="020B0502040204020203" pitchFamily="34" charset="0"/>
              </a:rPr>
              <a:t> - Povrch</a:t>
            </a:r>
            <a:endParaRPr lang="cs-CZ" sz="6000" b="1" dirty="0">
              <a:solidFill>
                <a:srgbClr val="00990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2993"/>
          </a:xfrm>
        </p:spPr>
        <p:txBody>
          <a:bodyPr/>
          <a:lstStyle/>
          <a:p>
            <a:r>
              <a:rPr lang="cs-CZ" dirty="0" smtClean="0">
                <a:latin typeface="Bahnschrift Light" panose="020B0502040204020203" pitchFamily="34" charset="0"/>
              </a:rPr>
              <a:t>Nejdelší řeka světa Amazonka (6570 km) dosahuje obřích rozměrů i na šířku</a:t>
            </a:r>
            <a:endParaRPr lang="cs-CZ" dirty="0">
              <a:latin typeface="Bahnschrift Light" panose="020B0502040204020203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024868"/>
            <a:ext cx="6573883" cy="33337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291" y="3024868"/>
            <a:ext cx="3675018" cy="330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7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5343" y="434794"/>
            <a:ext cx="6389914" cy="1280795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009900"/>
                </a:solidFill>
                <a:latin typeface="Bahnschrift Light" panose="020B0502040204020203" pitchFamily="34" charset="0"/>
              </a:rPr>
              <a:t>Brazílie – Povrch </a:t>
            </a:r>
            <a:endParaRPr lang="cs-CZ" sz="6000" b="1" dirty="0">
              <a:solidFill>
                <a:srgbClr val="00990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2400" dirty="0" smtClean="0">
                <a:latin typeface="Bahnschrift Light" panose="020B0502040204020203" pitchFamily="34" charset="0"/>
              </a:rPr>
              <a:t>Amazonka není jediným veletokem Brazílie, na jih teče řeka – </a:t>
            </a:r>
            <a:r>
              <a:rPr lang="cs-CZ" sz="2400" dirty="0" err="1" smtClean="0">
                <a:latin typeface="Bahnschrift Light" panose="020B0502040204020203" pitchFamily="34" charset="0"/>
              </a:rPr>
              <a:t>Paraná</a:t>
            </a:r>
            <a:endParaRPr lang="cs-CZ" sz="2400" dirty="0" smtClean="0">
              <a:latin typeface="Bahnschrift Light" panose="020B0502040204020203" pitchFamily="34" charset="0"/>
            </a:endParaRPr>
          </a:p>
          <a:p>
            <a:r>
              <a:rPr lang="cs-CZ" sz="2400" dirty="0" smtClean="0">
                <a:latin typeface="Bahnschrift Light" panose="020B0502040204020203" pitchFamily="34" charset="0"/>
              </a:rPr>
              <a:t>Na této řece stojí i největší vodní elektrárna světa - </a:t>
            </a:r>
            <a:r>
              <a:rPr lang="cs-CZ" sz="2400" dirty="0" err="1" smtClean="0">
                <a:latin typeface="Bahnschrift Light" panose="020B0502040204020203" pitchFamily="34" charset="0"/>
              </a:rPr>
              <a:t>Itaipú</a:t>
            </a:r>
            <a:endParaRPr lang="cs-CZ" sz="2400" dirty="0">
              <a:latin typeface="Bahnschrift Light" panose="020B0502040204020203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283" y="1800003"/>
            <a:ext cx="4796517" cy="276279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73" y="1800003"/>
            <a:ext cx="4404360" cy="278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3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24051" y="417376"/>
            <a:ext cx="5945777" cy="1254669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009900"/>
                </a:solidFill>
                <a:latin typeface="Bahnschrift Light" panose="020B0502040204020203" pitchFamily="34" charset="0"/>
              </a:rPr>
              <a:t>Brazílie - Fauna</a:t>
            </a:r>
            <a:endParaRPr lang="cs-CZ" sz="6000" b="1" dirty="0">
              <a:solidFill>
                <a:srgbClr val="00990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5320" y="1375953"/>
            <a:ext cx="4979126" cy="45284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 smtClean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cs-CZ" sz="2400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cs-CZ" sz="2400" dirty="0" smtClean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cs-CZ" sz="2400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cs-CZ" sz="2400" dirty="0" smtClean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cs-CZ" sz="2400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cs-CZ" sz="2400" dirty="0" smtClean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cs-CZ" sz="2400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Bahnschrift Light" panose="020B0502040204020203" pitchFamily="34" charset="0"/>
              </a:rPr>
              <a:t>V brazilském deštném pralese se vyskytuje nejvíce druhů živočichů …</a:t>
            </a:r>
            <a:endParaRPr lang="cs-CZ" sz="2400" dirty="0">
              <a:latin typeface="Bahnschrift Light" panose="020B0502040204020203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8" y="1787887"/>
            <a:ext cx="1939835" cy="290975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415" y="1787885"/>
            <a:ext cx="4288971" cy="28535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138" y="1759805"/>
            <a:ext cx="3412643" cy="290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9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28555" y="631915"/>
            <a:ext cx="6346371" cy="1193709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009900"/>
                </a:solidFill>
                <a:latin typeface="Bahnschrift Light" panose="020B0502040204020203" pitchFamily="34" charset="0"/>
              </a:rPr>
              <a:t>Brazílie – </a:t>
            </a:r>
            <a:r>
              <a:rPr lang="cs-CZ" sz="6000" b="1" dirty="0" smtClean="0">
                <a:solidFill>
                  <a:srgbClr val="009900"/>
                </a:solidFill>
                <a:latin typeface="Bahnschrift Light" panose="020B0502040204020203" pitchFamily="34" charset="0"/>
              </a:rPr>
              <a:t>Podnebí </a:t>
            </a:r>
            <a:endParaRPr lang="cs-CZ" sz="6000" b="1" dirty="0">
              <a:solidFill>
                <a:srgbClr val="009900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509" y="3213463"/>
            <a:ext cx="5615287" cy="3509554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5693229" cy="45229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>
                <a:latin typeface="Bahnschrift Light" panose="020B0502040204020203" pitchFamily="34" charset="0"/>
              </a:rPr>
              <a:t>Většina území je pod vlivem tropického, vlhkého a teplého podnebí, které se vyznačuje vysokými teplotami a značnými srážkami, ty jsou z poloviny přinášeny od Atlantského oceánu a z poloviny se tvoří výparem</a:t>
            </a:r>
            <a:endParaRPr lang="cs-CZ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6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543</Words>
  <Application>Microsoft Office PowerPoint</Application>
  <PresentationFormat>Širokoúhlá obrazovka</PresentationFormat>
  <Paragraphs>97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Bahnschrift Light</vt:lpstr>
      <vt:lpstr>Calibri</vt:lpstr>
      <vt:lpstr>Calibri Light</vt:lpstr>
      <vt:lpstr>Wingdings</vt:lpstr>
      <vt:lpstr>Motiv Office</vt:lpstr>
      <vt:lpstr>Brazílie</vt:lpstr>
      <vt:lpstr>Brazílie</vt:lpstr>
      <vt:lpstr>Brazílie</vt:lpstr>
      <vt:lpstr>Brazílie - Povrch</vt:lpstr>
      <vt:lpstr>Brazílie - Povrch</vt:lpstr>
      <vt:lpstr>Btazílie - Povrch</vt:lpstr>
      <vt:lpstr>Brazílie – Povrch </vt:lpstr>
      <vt:lpstr>Brazílie - Fauna</vt:lpstr>
      <vt:lpstr>Brazílie – Podnebí </vt:lpstr>
      <vt:lpstr>Brazílie - Obyvatelstvo</vt:lpstr>
      <vt:lpstr>Brazílie - Náboženství</vt:lpstr>
      <vt:lpstr>Brazílie - Sídla</vt:lpstr>
      <vt:lpstr>Brazílie – Sídla    Rio De Janeiro</vt:lpstr>
      <vt:lpstr>Brazílie – Sídla                    Rio De Janeiro</vt:lpstr>
      <vt:lpstr>Brazílie – Sídla                    Rio De Janeiro</vt:lpstr>
      <vt:lpstr>Brazílie – Sídla                      Rio De Janeiro</vt:lpstr>
      <vt:lpstr>Brazílie – Hospodářství </vt:lpstr>
      <vt:lpstr>Brazílie - Hospodářství</vt:lpstr>
      <vt:lpstr>Brazílie – Zajímavosti </vt:lpstr>
      <vt:lpstr>Brazílie – Zajímavosti 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Brazílie</dc:title>
  <dc:creator>JAN ZANDOVSKY</dc:creator>
  <cp:lastModifiedBy>JAN ZANDOVSKY</cp:lastModifiedBy>
  <cp:revision>16</cp:revision>
  <dcterms:created xsi:type="dcterms:W3CDTF">2018-05-21T06:21:07Z</dcterms:created>
  <dcterms:modified xsi:type="dcterms:W3CDTF">2018-05-21T08:29:49Z</dcterms:modified>
</cp:coreProperties>
</file>