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.png"/><Relationship Id="rId1" Type="http://schemas.openxmlformats.org/officeDocument/2006/relationships/slideLayout" Target="../slideLayouts/slideLayout.xml"/></Relationships>
</file>

<file path=ppt/slides/_rels/slide12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png"/><Relationship Id="rPictId1" Type="http://schemas.openxmlformats.org/officeDocument/2006/relationships/image" Target="../media/image2.pn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.pn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4194048" y="2752344"/>
            <a:ext cx="3998976" cy="56388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2100"/>
              </a:spcAft>
            </a:pPr>
            <a:r>
              <a:rPr lang="cs" sz="5500">
                <a:latin typeface="Tahoma"/>
              </a:rPr>
              <a:t>Značení ocelí</a:t>
            </a:r>
          </a:p>
        </p:txBody>
      </p:sp>
      <p:sp>
        <p:nvSpPr>
          <p:cNvPr id="3" name=""/>
          <p:cNvSpPr/>
          <p:nvPr/>
        </p:nvSpPr>
        <p:spPr>
          <a:xfrm>
            <a:off x="5382768" y="3681984"/>
            <a:ext cx="1597152" cy="29870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ctr" indent="0">
              <a:spcBef>
                <a:spcPts val="2100"/>
              </a:spcBef>
            </a:pPr>
            <a:r>
              <a:rPr lang="cs" sz="2300">
                <a:latin typeface="Calibri"/>
              </a:rPr>
              <a:t>Matyáš Zackl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57072" y="804672"/>
            <a:ext cx="3767328" cy="51816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Pomocný symbol</a:t>
            </a:r>
          </a:p>
        </p:txBody>
      </p:sp>
      <p:sp>
        <p:nvSpPr>
          <p:cNvPr id="3" name=""/>
          <p:cNvSpPr/>
          <p:nvPr/>
        </p:nvSpPr>
        <p:spPr>
          <a:xfrm>
            <a:off x="932688" y="1911096"/>
            <a:ext cx="3681984" cy="34442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1680"/>
              </a:spcAft>
            </a:pPr>
            <a:r>
              <a:rPr lang="cs" sz="2700">
                <a:latin typeface="Calibri"/>
              </a:rPr>
              <a:t>• Rázová práce v joulech :</a:t>
            </a: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938784" y="2505456"/>
          <a:ext cx="7126224" cy="2965704"/>
        </p:xfrm>
        <a:graphic>
          <a:graphicData uri="http://schemas.openxmlformats.org/drawingml/2006/table">
            <a:tbl>
              <a:tblPr/>
              <a:tblGrid>
                <a:gridCol w="1783080"/>
                <a:gridCol w="1780032"/>
                <a:gridCol w="1780032"/>
                <a:gridCol w="1783080"/>
              </a:tblGrid>
              <a:tr h="3718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27J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40J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60J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°C</a:t>
                      </a:r>
                    </a:p>
                  </a:txBody>
                  <a:tcPr marL="0" marR="0" marT="0" marB="0" anchor="b"/>
                </a:tc>
              </a:tr>
              <a:tr h="3718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JR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KR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LR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+20</a:t>
                      </a:r>
                    </a:p>
                  </a:txBody>
                  <a:tcPr marL="0" marR="0" marT="0" marB="0" anchor="ctr"/>
                </a:tc>
              </a:tr>
              <a:tr h="36880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36880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-20</a:t>
                      </a:r>
                    </a:p>
                  </a:txBody>
                  <a:tcPr marL="0" marR="0" marT="0" marB="0" anchor="ctr"/>
                </a:tc>
              </a:tr>
              <a:tr h="3718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J3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K3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L3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-30</a:t>
                      </a:r>
                    </a:p>
                  </a:txBody>
                  <a:tcPr marL="0" marR="0" marT="0" marB="0" anchor="b"/>
                </a:tc>
              </a:tr>
              <a:tr h="36880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-40</a:t>
                      </a:r>
                    </a:p>
                  </a:txBody>
                  <a:tcPr marL="0" marR="0" marT="0" marB="0" anchor="ctr"/>
                </a:tc>
              </a:tr>
              <a:tr h="3718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J5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K5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L5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-50</a:t>
                      </a:r>
                    </a:p>
                  </a:txBody>
                  <a:tcPr marL="0" marR="0" marT="0" marB="0" anchor="b"/>
                </a:tc>
              </a:tr>
              <a:tr h="3718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J6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K6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L6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cs" sz="1800">
                          <a:latin typeface="Calibri"/>
                        </a:rPr>
                        <a:t>-60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754880" y="4346448"/>
            <a:ext cx="594360" cy="62788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957072" y="725424"/>
            <a:ext cx="6873240" cy="59740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Příklady značení podle ČSN=EN</a:t>
            </a:r>
          </a:p>
        </p:txBody>
      </p:sp>
      <p:sp>
        <p:nvSpPr>
          <p:cNvPr id="4" name=""/>
          <p:cNvSpPr/>
          <p:nvPr/>
        </p:nvSpPr>
        <p:spPr>
          <a:xfrm>
            <a:off x="954024" y="1929384"/>
            <a:ext cx="6928104" cy="237134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1050"/>
              </a:spcAft>
            </a:pPr>
            <a:r>
              <a:rPr lang="cs" sz="2700">
                <a:latin typeface="Calibri"/>
              </a:rPr>
              <a:t>• 1) konstrukční oceli pro běžné strojírenství</a:t>
            </a:r>
          </a:p>
          <a:p>
            <a:pPr indent="0">
              <a:spcAft>
                <a:spcPts val="1050"/>
              </a:spcAft>
            </a:pPr>
            <a:r>
              <a:rPr lang="cs" sz="2700">
                <a:latin typeface="Calibri"/>
              </a:rPr>
              <a:t>- charakteristickým písmenem je E</a:t>
            </a:r>
          </a:p>
          <a:p>
            <a:pPr algn="ctr" indent="0">
              <a:lnSpc>
                <a:spcPts val="2160"/>
              </a:lnSpc>
              <a:spcAft>
                <a:spcPts val="3780"/>
              </a:spcAft>
            </a:pPr>
            <a:r>
              <a:rPr lang="cs" sz="1800">
                <a:latin typeface="Calibri"/>
              </a:rPr>
              <a:t>* G1 - neuklidněná ocel G2 - uklidněná ocel</a:t>
            </a:r>
          </a:p>
          <a:p>
            <a:pPr indent="0">
              <a:spcAft>
                <a:spcPts val="210"/>
              </a:spcAft>
            </a:pPr>
            <a:r>
              <a:rPr lang="cs" sz="3500">
                <a:latin typeface="Calibri"/>
              </a:rPr>
              <a:t>E 360 GC</a:t>
            </a:r>
          </a:p>
        </p:txBody>
      </p:sp>
      <p:sp>
        <p:nvSpPr>
          <p:cNvPr id="5" name=""/>
          <p:cNvSpPr/>
          <p:nvPr/>
        </p:nvSpPr>
        <p:spPr>
          <a:xfrm>
            <a:off x="5846064" y="4349496"/>
            <a:ext cx="6025896" cy="56083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630"/>
              </a:spcAft>
            </a:pPr>
            <a:r>
              <a:rPr lang="cs" sz="2700">
                <a:latin typeface="Calibri"/>
              </a:rPr>
              <a:t>i</a:t>
            </a:r>
          </a:p>
          <a:p>
            <a:pPr indent="-3860800">
              <a:lnSpc>
                <a:spcPts val="3336"/>
              </a:lnSpc>
            </a:pPr>
            <a:r>
              <a:rPr lang="cs" sz="1800">
                <a:latin typeface="Calibri"/>
              </a:rPr>
              <a:t>Zvláštní tvářitelnost za studená, konstrukční ocel vhodná k tažení </a:t>
            </a:r>
          </a:p>
        </p:txBody>
      </p:sp>
      <p:sp>
        <p:nvSpPr>
          <p:cNvPr id="6" name=""/>
          <p:cNvSpPr/>
          <p:nvPr/>
        </p:nvSpPr>
        <p:spPr>
          <a:xfrm>
            <a:off x="4245864" y="5148072"/>
            <a:ext cx="1914144" cy="67056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-3860800">
              <a:lnSpc>
                <a:spcPts val="3336"/>
              </a:lnSpc>
            </a:pPr>
            <a:r>
              <a:rPr lang="cs" sz="1800">
                <a:latin typeface="Calibri"/>
              </a:rPr>
              <a:t>Min. mez kluzu</a:t>
            </a:r>
          </a:p>
          <a:p>
            <a:pPr indent="0">
              <a:spcAft>
                <a:spcPts val="630"/>
              </a:spcAft>
            </a:pPr>
            <a:r>
              <a:rPr lang="cs" baseline="30000" sz="1000" spc="150">
                <a:latin typeface="Tahoma"/>
              </a:rPr>
              <a:t>,r</a:t>
            </a:r>
          </a:p>
          <a:p>
            <a:pPr indent="0"/>
            <a:r>
              <a:rPr lang="cs" sz="1800">
                <a:latin typeface="Calibri"/>
              </a:rPr>
              <a:t>Smaltování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57072" y="725424"/>
            <a:ext cx="6873240" cy="59740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Příklady značení podle ČSN=EN</a:t>
            </a:r>
          </a:p>
        </p:txBody>
      </p:sp>
      <p:sp>
        <p:nvSpPr>
          <p:cNvPr id="3" name=""/>
          <p:cNvSpPr/>
          <p:nvPr/>
        </p:nvSpPr>
        <p:spPr>
          <a:xfrm>
            <a:off x="932688" y="1908048"/>
            <a:ext cx="7309104" cy="8016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r" indent="0">
              <a:spcAft>
                <a:spcPts val="1050"/>
              </a:spcAft>
            </a:pPr>
            <a:r>
              <a:rPr lang="cs" sz="2700">
                <a:latin typeface="Calibri"/>
              </a:rPr>
              <a:t>• 2) Oceli pro ploché výrobky k tváření za studená</a:t>
            </a:r>
          </a:p>
          <a:p>
            <a:pPr algn="r" indent="0">
              <a:spcAft>
                <a:spcPts val="6300"/>
              </a:spcAft>
            </a:pPr>
            <a:r>
              <a:rPr lang="cs" sz="2700">
                <a:latin typeface="Calibri"/>
              </a:rPr>
              <a:t>- hluboko tažné plechy a duté profily</a:t>
            </a:r>
          </a:p>
        </p:txBody>
      </p:sp>
      <p:sp>
        <p:nvSpPr>
          <p:cNvPr id="4" name=""/>
          <p:cNvSpPr/>
          <p:nvPr/>
        </p:nvSpPr>
        <p:spPr>
          <a:xfrm>
            <a:off x="932688" y="3794760"/>
            <a:ext cx="5967984" cy="261823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3576"/>
              </a:lnSpc>
              <a:spcBef>
                <a:spcPts val="6300"/>
              </a:spcBef>
            </a:pPr>
            <a:r>
              <a:rPr lang="cs" sz="2700">
                <a:latin typeface="Calibri"/>
              </a:rPr>
              <a:t>•    D - plech vhodný pro žárové pokovení</a:t>
            </a:r>
          </a:p>
          <a:p>
            <a:pPr algn="just" indent="0">
              <a:lnSpc>
                <a:spcPts val="3576"/>
              </a:lnSpc>
            </a:pPr>
            <a:r>
              <a:rPr lang="cs" sz="2700">
                <a:latin typeface="Calibri"/>
              </a:rPr>
              <a:t>•    EK - pro konvenční smaltování</a:t>
            </a:r>
          </a:p>
          <a:p>
            <a:pPr algn="just" indent="0">
              <a:lnSpc>
                <a:spcPts val="3576"/>
              </a:lnSpc>
            </a:pPr>
            <a:r>
              <a:rPr lang="cs" sz="2700">
                <a:latin typeface="Calibri"/>
              </a:rPr>
              <a:t>•    DD - válcování za tepla</a:t>
            </a:r>
          </a:p>
          <a:p>
            <a:pPr algn="just" indent="0">
              <a:lnSpc>
                <a:spcPts val="3576"/>
              </a:lnSpc>
            </a:pPr>
            <a:r>
              <a:rPr lang="cs" sz="2700">
                <a:latin typeface="Calibri"/>
              </a:rPr>
              <a:t>•    DX - válcování za tepla nebo za studena</a:t>
            </a:r>
          </a:p>
          <a:p>
            <a:pPr algn="just" indent="0">
              <a:lnSpc>
                <a:spcPts val="3576"/>
              </a:lnSpc>
            </a:pPr>
            <a:r>
              <a:rPr lang="cs" sz="2700">
                <a:latin typeface="Calibri"/>
              </a:rPr>
              <a:t>•    H - pro duté profily</a:t>
            </a:r>
          </a:p>
          <a:p>
            <a:pPr algn="just" indent="0">
              <a:lnSpc>
                <a:spcPts val="3576"/>
              </a:lnSpc>
            </a:pPr>
            <a:r>
              <a:rPr lang="cs" sz="2700">
                <a:latin typeface="Calibri"/>
              </a:rPr>
              <a:t>•    T - pro trubky</a:t>
            </a:r>
          </a:p>
        </p:txBody>
      </p:sp>
      <p:sp>
        <p:nvSpPr>
          <p:cNvPr id="5" name=""/>
          <p:cNvSpPr/>
          <p:nvPr/>
        </p:nvSpPr>
        <p:spPr>
          <a:xfrm>
            <a:off x="8823960" y="2331720"/>
            <a:ext cx="3368040" cy="128320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393700" indent="0">
              <a:spcAft>
                <a:spcPts val="420"/>
              </a:spcAft>
            </a:pPr>
            <a:r>
              <a:rPr lang="cs" sz="1800">
                <a:latin typeface="Calibri"/>
              </a:rPr>
              <a:t>Tloušťka plechu</a:t>
            </a:r>
          </a:p>
          <a:p>
            <a:pPr marL="762000" indent="0">
              <a:spcAft>
                <a:spcPts val="420"/>
              </a:spcAft>
            </a:pPr>
            <a:r>
              <a:rPr lang="cs" b="1" sz="800">
                <a:latin typeface="Tahoma"/>
              </a:rPr>
              <a:t>A</a:t>
            </a:r>
          </a:p>
          <a:p>
            <a:pPr algn="r" indent="0">
              <a:spcAft>
                <a:spcPts val="1890"/>
              </a:spcAft>
            </a:pPr>
            <a:r>
              <a:rPr lang="cs" sz="1800">
                <a:latin typeface="Calibri"/>
              </a:rPr>
              <a:t>Pro konvenční smaltování</a:t>
            </a:r>
          </a:p>
          <a:p>
            <a:pPr indent="0"/>
            <a:r>
              <a:rPr lang="en-US" sz="2700">
                <a:latin typeface="Calibri"/>
              </a:rPr>
              <a:t>DC </a:t>
            </a:r>
            <a:r>
              <a:rPr lang="cs" sz="2700">
                <a:latin typeface="Calibri"/>
              </a:rPr>
              <a:t>O4 EK</a:t>
            </a:r>
          </a:p>
        </p:txBody>
      </p:sp>
      <p:sp>
        <p:nvSpPr>
          <p:cNvPr id="6" name=""/>
          <p:cNvSpPr/>
          <p:nvPr/>
        </p:nvSpPr>
        <p:spPr>
          <a:xfrm>
            <a:off x="8884920" y="3934968"/>
            <a:ext cx="2292096" cy="19507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Pro válcování za studena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874776" y="725424"/>
            <a:ext cx="7144512" cy="58216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marL="101600" indent="0"/>
            <a:r>
              <a:rPr lang="cs" sz="4200">
                <a:latin typeface="Calibri"/>
              </a:rPr>
              <a:t>Příklady značení podle ČSN=EN</a:t>
            </a:r>
          </a:p>
        </p:txBody>
      </p:sp>
      <p:sp>
        <p:nvSpPr>
          <p:cNvPr id="3" name=""/>
          <p:cNvSpPr/>
          <p:nvPr/>
        </p:nvSpPr>
        <p:spPr>
          <a:xfrm>
            <a:off x="874776" y="1929384"/>
            <a:ext cx="7144512" cy="32613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3360"/>
              </a:spcAft>
            </a:pPr>
            <a:r>
              <a:rPr lang="cs" b="1" sz="2700">
                <a:latin typeface="Calibri"/>
              </a:rPr>
              <a:t>3) Nelegované oceli uhlíkové </a:t>
            </a:r>
            <a:r>
              <a:rPr lang="cs" sz="2700">
                <a:latin typeface="Calibri"/>
              </a:rPr>
              <a:t>- odpovídá třídě 12</a:t>
            </a:r>
          </a:p>
        </p:txBody>
      </p:sp>
      <p:sp>
        <p:nvSpPr>
          <p:cNvPr id="4" name=""/>
          <p:cNvSpPr/>
          <p:nvPr/>
        </p:nvSpPr>
        <p:spPr>
          <a:xfrm>
            <a:off x="880872" y="2791968"/>
            <a:ext cx="5291328" cy="300837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3562604" indent="0">
              <a:spcBef>
                <a:spcPts val="3360"/>
              </a:spcBef>
              <a:spcAft>
                <a:spcPts val="420"/>
              </a:spcAft>
            </a:pPr>
            <a:r>
              <a:rPr lang="cs" sz="1800">
                <a:latin typeface="Calibri"/>
              </a:rPr>
              <a:t>uhlík pružiny</a:t>
            </a:r>
          </a:p>
          <a:p>
            <a:pPr marL="3702304" indent="0">
              <a:spcAft>
                <a:spcPts val="420"/>
              </a:spcAft>
            </a:pPr>
            <a:r>
              <a:rPr lang="cs" sz="3000">
                <a:latin typeface="Tahoma"/>
              </a:rPr>
              <a:t>í í</a:t>
            </a:r>
          </a:p>
          <a:p>
            <a:pPr marL="3562604" indent="0">
              <a:spcAft>
                <a:spcPts val="1470"/>
              </a:spcAft>
            </a:pPr>
            <a:r>
              <a:rPr lang="cs" sz="3100">
                <a:latin typeface="Calibri"/>
              </a:rPr>
              <a:t>C 35 S</a:t>
            </a:r>
          </a:p>
          <a:p>
            <a:pPr marL="235204" indent="0"/>
            <a:r>
              <a:rPr lang="cs" sz="2700">
                <a:latin typeface="Calibri"/>
              </a:rPr>
              <a:t>S</a:t>
            </a:r>
            <a:r>
              <a:rPr lang="cs" sz="1000">
                <a:latin typeface="Calibri"/>
              </a:rPr>
              <a:t>v •</a:t>
            </a:r>
          </a:p>
          <a:p>
            <a:pPr algn="just" marL="463804" indent="0">
              <a:lnSpc>
                <a:spcPts val="3936"/>
              </a:lnSpc>
            </a:pPr>
            <a:r>
              <a:rPr lang="cs" sz="2700">
                <a:latin typeface="Calibri"/>
              </a:rPr>
              <a:t>- na pružiny    </a:t>
            </a:r>
            <a:r>
              <a:rPr lang="cs" sz="1800" spc="-50">
                <a:latin typeface="Calibri"/>
              </a:rPr>
              <a:t>0</a:t>
            </a:r>
            <a:r>
              <a:rPr lang="cs" sz="1800">
                <a:latin typeface="Calibri"/>
              </a:rPr>
              <a:t>,</a:t>
            </a:r>
            <a:r>
              <a:rPr lang="cs" sz="1800" spc="-50">
                <a:latin typeface="Calibri"/>
              </a:rPr>
              <a:t>35</a:t>
            </a:r>
            <a:r>
              <a:rPr lang="cs" sz="1800">
                <a:latin typeface="Calibri"/>
              </a:rPr>
              <a:t>%</a:t>
            </a:r>
          </a:p>
          <a:p>
            <a:pPr indent="0">
              <a:lnSpc>
                <a:spcPts val="3936"/>
              </a:lnSpc>
            </a:pPr>
            <a:r>
              <a:rPr lang="cs" sz="2700">
                <a:latin typeface="Calibri"/>
              </a:rPr>
              <a:t>• U - na nástroje • W - na svařovací dráty • D - k tváření drátů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78408" y="746760"/>
            <a:ext cx="6217920" cy="560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900">
                <a:latin typeface="Calibri"/>
              </a:rPr>
              <a:t>Příklady značení podle ČSN=</a:t>
            </a:r>
          </a:p>
        </p:txBody>
      </p:sp>
      <p:sp>
        <p:nvSpPr>
          <p:cNvPr id="3" name=""/>
          <p:cNvSpPr/>
          <p:nvPr/>
        </p:nvSpPr>
        <p:spPr>
          <a:xfrm>
            <a:off x="947928" y="1929384"/>
            <a:ext cx="5419344" cy="31089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840"/>
              </a:spcAft>
            </a:pPr>
            <a:r>
              <a:rPr lang="cs" b="1" sz="2700">
                <a:latin typeface="Calibri"/>
              </a:rPr>
              <a:t>3) Legované oceli </a:t>
            </a:r>
            <a:r>
              <a:rPr lang="cs" sz="2700">
                <a:latin typeface="Calibri"/>
              </a:rPr>
              <a:t>- odpovídá třídě 17</a:t>
            </a:r>
          </a:p>
        </p:txBody>
      </p:sp>
      <p:sp>
        <p:nvSpPr>
          <p:cNvPr id="4" name=""/>
          <p:cNvSpPr/>
          <p:nvPr/>
        </p:nvSpPr>
        <p:spPr>
          <a:xfrm>
            <a:off x="3349752" y="2343912"/>
            <a:ext cx="1234440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210"/>
              </a:spcAft>
            </a:pPr>
            <a:r>
              <a:rPr lang="cs" sz="1800">
                <a:latin typeface="Calibri"/>
              </a:rPr>
              <a:t>Legující prvky</a:t>
            </a:r>
          </a:p>
        </p:txBody>
      </p:sp>
      <p:sp>
        <p:nvSpPr>
          <p:cNvPr id="5" name=""/>
          <p:cNvSpPr/>
          <p:nvPr/>
        </p:nvSpPr>
        <p:spPr>
          <a:xfrm>
            <a:off x="3240024" y="2606040"/>
            <a:ext cx="713232" cy="30480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210"/>
              </a:spcAft>
            </a:pPr>
            <a:r>
              <a:rPr lang="cs" sz="1700">
                <a:latin typeface="Calibri"/>
              </a:rPr>
              <a:t>i </a:t>
            </a:r>
            <a:r>
              <a:rPr lang="cs" baseline="30000" sz="1500">
                <a:latin typeface="Tahoma"/>
              </a:rPr>
              <a:t>1</a:t>
            </a:r>
            <a:r>
              <a:rPr lang="cs" sz="1700">
                <a:latin typeface="Calibri"/>
              </a:rPr>
              <a:t> i</a:t>
            </a:r>
          </a:p>
        </p:txBody>
      </p:sp>
      <p:sp>
        <p:nvSpPr>
          <p:cNvPr id="6" name=""/>
          <p:cNvSpPr/>
          <p:nvPr/>
        </p:nvSpPr>
        <p:spPr>
          <a:xfrm>
            <a:off x="2727960" y="2965704"/>
            <a:ext cx="2054352" cy="23164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ctr" indent="0">
              <a:spcAft>
                <a:spcPts val="210"/>
              </a:spcAft>
            </a:pPr>
            <a:r>
              <a:rPr lang="cs" sz="2700">
                <a:latin typeface="Calibri"/>
              </a:rPr>
              <a:t>10 Gr Mo 9-10</a:t>
            </a:r>
          </a:p>
        </p:txBody>
      </p:sp>
      <p:sp>
        <p:nvSpPr>
          <p:cNvPr id="7" name=""/>
          <p:cNvSpPr/>
          <p:nvPr/>
        </p:nvSpPr>
        <p:spPr>
          <a:xfrm>
            <a:off x="4672584" y="3258312"/>
            <a:ext cx="140208" cy="33528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b="1" sz="3600">
                <a:latin typeface="Times New Roman"/>
              </a:rPr>
              <a:t>\</a:t>
            </a:r>
          </a:p>
        </p:txBody>
      </p:sp>
      <p:sp>
        <p:nvSpPr>
          <p:cNvPr id="8" name=""/>
          <p:cNvSpPr/>
          <p:nvPr/>
        </p:nvSpPr>
        <p:spPr>
          <a:xfrm>
            <a:off x="2127504" y="3547872"/>
            <a:ext cx="2097024" cy="21336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Množství uhlíku 0,1 %</a:t>
            </a:r>
          </a:p>
        </p:txBody>
      </p:sp>
      <p:sp>
        <p:nvSpPr>
          <p:cNvPr id="9" name=""/>
          <p:cNvSpPr/>
          <p:nvPr/>
        </p:nvSpPr>
        <p:spPr>
          <a:xfrm>
            <a:off x="4742688" y="3663696"/>
            <a:ext cx="829056" cy="20116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10% Mo</a:t>
            </a:r>
          </a:p>
        </p:txBody>
      </p:sp>
      <p:sp>
        <p:nvSpPr>
          <p:cNvPr id="10" name=""/>
          <p:cNvSpPr/>
          <p:nvPr/>
        </p:nvSpPr>
        <p:spPr>
          <a:xfrm>
            <a:off x="4139184" y="3992880"/>
            <a:ext cx="621792" cy="20116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9% Cr</a:t>
            </a:r>
          </a:p>
        </p:txBody>
      </p:sp>
      <p:sp>
        <p:nvSpPr>
          <p:cNvPr id="11" name=""/>
          <p:cNvSpPr/>
          <p:nvPr/>
        </p:nvSpPr>
        <p:spPr>
          <a:xfrm>
            <a:off x="6858000" y="3907536"/>
            <a:ext cx="316992" cy="31089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/>
            <a:r>
              <a:rPr lang="cs" sz="1800">
                <a:latin typeface="Calibri"/>
              </a:rPr>
              <a:t>6%</a:t>
            </a:r>
          </a:p>
          <a:p>
            <a:pPr algn="r" indent="0"/>
            <a:r>
              <a:rPr lang="cs" b="1" sz="800">
                <a:latin typeface="Tahoma"/>
              </a:rPr>
              <a:t>A</a:t>
            </a:r>
          </a:p>
        </p:txBody>
      </p:sp>
      <p:sp>
        <p:nvSpPr>
          <p:cNvPr id="12" name=""/>
          <p:cNvSpPr/>
          <p:nvPr/>
        </p:nvSpPr>
        <p:spPr>
          <a:xfrm>
            <a:off x="890016" y="4572000"/>
            <a:ext cx="4547616" cy="39014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b="1" sz="2700">
                <a:latin typeface="Calibri"/>
              </a:rPr>
              <a:t>4) Nástrojová rychlořezná ocel</a:t>
            </a:r>
          </a:p>
        </p:txBody>
      </p:sp>
      <p:sp>
        <p:nvSpPr>
          <p:cNvPr id="13" name=""/>
          <p:cNvSpPr/>
          <p:nvPr/>
        </p:nvSpPr>
        <p:spPr>
          <a:xfrm>
            <a:off x="6412992" y="5166360"/>
            <a:ext cx="722376" cy="52120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100">
                <a:latin typeface="Calibri"/>
              </a:rPr>
              <a:t>HS 6</a:t>
            </a:r>
          </a:p>
        </p:txBody>
      </p:sp>
      <p:sp>
        <p:nvSpPr>
          <p:cNvPr id="14" name=""/>
          <p:cNvSpPr/>
          <p:nvPr/>
        </p:nvSpPr>
        <p:spPr>
          <a:xfrm>
            <a:off x="7257288" y="832104"/>
            <a:ext cx="573024" cy="39319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900">
                <a:latin typeface="Calibri"/>
              </a:rPr>
              <a:t>EN</a:t>
            </a:r>
          </a:p>
        </p:txBody>
      </p:sp>
      <p:sp>
        <p:nvSpPr>
          <p:cNvPr id="15" name=""/>
          <p:cNvSpPr/>
          <p:nvPr/>
        </p:nvSpPr>
        <p:spPr>
          <a:xfrm>
            <a:off x="7211568" y="2883408"/>
            <a:ext cx="1965960" cy="121310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marR="139700" indent="0">
              <a:spcAft>
                <a:spcPts val="420"/>
              </a:spcAft>
            </a:pPr>
            <a:r>
              <a:rPr lang="cs" sz="1800">
                <a:latin typeface="Calibri"/>
              </a:rPr>
              <a:t>2% Va</a:t>
            </a:r>
          </a:p>
          <a:p>
            <a:pPr marL="1016000" indent="0">
              <a:spcAft>
                <a:spcPts val="1260"/>
              </a:spcAft>
            </a:pPr>
            <a:r>
              <a:rPr lang="cs" b="1" sz="800">
                <a:latin typeface="Tahoma"/>
              </a:rPr>
              <a:t>n</a:t>
            </a:r>
          </a:p>
          <a:p>
            <a:pPr algn="just" marL="127000" indent="0">
              <a:lnSpc>
                <a:spcPts val="1896"/>
              </a:lnSpc>
            </a:pPr>
            <a:r>
              <a:rPr lang="cs" sz="1800">
                <a:latin typeface="Calibri"/>
              </a:rPr>
              <a:t>5% Mo    5% Co</a:t>
            </a:r>
          </a:p>
          <a:p>
            <a:pPr algn="just" marL="406400" indent="0">
              <a:lnSpc>
                <a:spcPts val="1896"/>
              </a:lnSpc>
            </a:pPr>
            <a:r>
              <a:rPr lang="cs" sz="1800">
                <a:latin typeface="Calibri"/>
              </a:rPr>
              <a:t>t    t</a:t>
            </a:r>
          </a:p>
          <a:p>
            <a:pPr indent="0">
              <a:lnSpc>
                <a:spcPts val="1896"/>
              </a:lnSpc>
            </a:pPr>
            <a:r>
              <a:rPr lang="cs" sz="1800">
                <a:latin typeface="Calibri"/>
              </a:rPr>
              <a:t>W</a:t>
            </a:r>
          </a:p>
        </p:txBody>
      </p:sp>
      <p:sp>
        <p:nvSpPr>
          <p:cNvPr id="16" name=""/>
          <p:cNvSpPr/>
          <p:nvPr/>
        </p:nvSpPr>
        <p:spPr>
          <a:xfrm>
            <a:off x="7205472" y="5166360"/>
            <a:ext cx="1697736" cy="29870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100">
                <a:latin typeface="Calibri"/>
              </a:rPr>
              <a:t>- 5 - 2 - 5</a:t>
            </a:r>
          </a:p>
        </p:txBody>
      </p:sp>
      <p:sp>
        <p:nvSpPr>
          <p:cNvPr id="17" name=""/>
          <p:cNvSpPr/>
          <p:nvPr/>
        </p:nvSpPr>
        <p:spPr>
          <a:xfrm>
            <a:off x="6443472" y="5754624"/>
            <a:ext cx="1569720" cy="23469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Rychlořezná ocel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75360" y="2042160"/>
            <a:ext cx="9747504" cy="99974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8500" spc="-50">
                <a:latin typeface="Calibri"/>
              </a:rPr>
              <a:t>•Děkuji za pozornost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66928" y="2136648"/>
            <a:ext cx="4718304" cy="124663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997952" y="2307336"/>
            <a:ext cx="2596896" cy="509016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5541264" y="807720"/>
            <a:ext cx="1100328" cy="42062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900">
                <a:latin typeface="Calibri"/>
              </a:rPr>
              <a:t>Oceli</a:t>
            </a:r>
          </a:p>
        </p:txBody>
      </p:sp>
      <p:sp>
        <p:nvSpPr>
          <p:cNvPr id="5" name=""/>
          <p:cNvSpPr/>
          <p:nvPr/>
        </p:nvSpPr>
        <p:spPr>
          <a:xfrm>
            <a:off x="2325624" y="1630680"/>
            <a:ext cx="164592" cy="9448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b="1" sz="750">
                <a:latin typeface="Tahoma"/>
              </a:rPr>
              <a:t>v</a:t>
            </a:r>
          </a:p>
        </p:txBody>
      </p:sp>
      <p:sp>
        <p:nvSpPr>
          <p:cNvPr id="6" name=""/>
          <p:cNvSpPr/>
          <p:nvPr/>
        </p:nvSpPr>
        <p:spPr>
          <a:xfrm>
            <a:off x="2249424" y="1725168"/>
            <a:ext cx="713232" cy="2743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100">
                <a:latin typeface="Calibri"/>
              </a:rPr>
              <a:t>CSN</a:t>
            </a:r>
          </a:p>
        </p:txBody>
      </p:sp>
      <p:sp>
        <p:nvSpPr>
          <p:cNvPr id="7" name=""/>
          <p:cNvSpPr/>
          <p:nvPr/>
        </p:nvSpPr>
        <p:spPr>
          <a:xfrm>
            <a:off x="865632" y="3633216"/>
            <a:ext cx="1383792" cy="52425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2136"/>
              </a:lnSpc>
            </a:pPr>
            <a:r>
              <a:rPr lang="cs" sz="1800">
                <a:latin typeface="Calibri"/>
              </a:rPr>
              <a:t>Jedna barva &lt;. dvě barvy</a:t>
            </a:r>
          </a:p>
        </p:txBody>
      </p:sp>
      <p:sp>
        <p:nvSpPr>
          <p:cNvPr id="8" name=""/>
          <p:cNvSpPr/>
          <p:nvPr/>
        </p:nvSpPr>
        <p:spPr>
          <a:xfrm>
            <a:off x="865632" y="5004816"/>
            <a:ext cx="871728" cy="2560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tři barvy</a:t>
            </a:r>
          </a:p>
        </p:txBody>
      </p:sp>
      <p:sp>
        <p:nvSpPr>
          <p:cNvPr id="9" name=""/>
          <p:cNvSpPr/>
          <p:nvPr/>
        </p:nvSpPr>
        <p:spPr>
          <a:xfrm>
            <a:off x="3822192" y="3462528"/>
            <a:ext cx="1773936" cy="268224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Píšeme na výkresy.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10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11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12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13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14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15    xxx</a:t>
            </a:r>
          </a:p>
          <a:p>
            <a:pPr algn="just" indent="0">
              <a:lnSpc>
                <a:spcPts val="2160"/>
              </a:lnSpc>
            </a:pPr>
            <a:r>
              <a:rPr lang="cs" sz="1800">
                <a:latin typeface="Calibri"/>
              </a:rPr>
              <a:t>16    xxx</a:t>
            </a:r>
          </a:p>
          <a:p>
            <a:pPr marR="1155700" indent="0">
              <a:lnSpc>
                <a:spcPts val="2160"/>
              </a:lnSpc>
            </a:pPr>
            <a:r>
              <a:rPr lang="cs" sz="1800">
                <a:latin typeface="Calibri"/>
              </a:rPr>
              <a:t>17    xxx 19 xxx</a:t>
            </a:r>
          </a:p>
        </p:txBody>
      </p:sp>
      <p:sp>
        <p:nvSpPr>
          <p:cNvPr id="10" name=""/>
          <p:cNvSpPr/>
          <p:nvPr/>
        </p:nvSpPr>
        <p:spPr>
          <a:xfrm>
            <a:off x="8997696" y="1795272"/>
            <a:ext cx="1316736" cy="37490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3100">
                <a:latin typeface="Calibri"/>
              </a:rPr>
              <a:t>ČSN=EN</a:t>
            </a:r>
          </a:p>
        </p:txBody>
      </p:sp>
      <p:sp>
        <p:nvSpPr>
          <p:cNvPr id="11" name=""/>
          <p:cNvSpPr/>
          <p:nvPr/>
        </p:nvSpPr>
        <p:spPr>
          <a:xfrm>
            <a:off x="6711696" y="2892552"/>
            <a:ext cx="5227320" cy="5516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Bef>
                <a:spcPts val="420"/>
              </a:spcBef>
              <a:spcAft>
                <a:spcPts val="630"/>
              </a:spcAft>
            </a:pPr>
            <a:r>
              <a:rPr lang="cs" sz="2300">
                <a:latin typeface="Calibri"/>
              </a:rPr>
              <a:t>Základní symbol Pomocný symbol</a:t>
            </a:r>
          </a:p>
          <a:p>
            <a:pPr algn="r" indent="0"/>
            <a:r>
              <a:rPr lang="cs" sz="1800">
                <a:latin typeface="Calibri"/>
              </a:rPr>
              <a:t>- Mechanické vlastnosti.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3736848" y="283464"/>
            <a:ext cx="3249168" cy="23469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Min. pevnost v tahu krát 10 v Mpa.</a:t>
            </a:r>
          </a:p>
        </p:txBody>
      </p:sp>
      <p:sp>
        <p:nvSpPr>
          <p:cNvPr id="3" name=""/>
          <p:cNvSpPr/>
          <p:nvPr/>
        </p:nvSpPr>
        <p:spPr>
          <a:xfrm>
            <a:off x="957072" y="826008"/>
            <a:ext cx="3288792" cy="40233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2310"/>
              </a:spcAft>
            </a:pPr>
            <a:r>
              <a:rPr lang="cs" sz="3900">
                <a:latin typeface="Calibri"/>
              </a:rPr>
              <a:t>10 xxx a 11 xxx</a:t>
            </a:r>
          </a:p>
        </p:txBody>
      </p:sp>
      <p:sp>
        <p:nvSpPr>
          <p:cNvPr id="4" name=""/>
          <p:cNvSpPr/>
          <p:nvPr/>
        </p:nvSpPr>
        <p:spPr>
          <a:xfrm>
            <a:off x="932688" y="1603248"/>
            <a:ext cx="8784336" cy="239877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927100" indent="0">
              <a:spcBef>
                <a:spcPts val="2310"/>
              </a:spcBef>
              <a:spcAft>
                <a:spcPts val="2310"/>
              </a:spcAft>
            </a:pPr>
            <a:r>
              <a:rPr lang="cs" sz="1800">
                <a:latin typeface="Calibri"/>
              </a:rPr>
              <a:t>Třída oceli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Uhlíkové oceli , nemají legurit.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10 xxx - Používá se pro podřadné věci - výztuže do betonů .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11 xxx - Má zaručené chem. složení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11 1xx - automatová ocel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32688" y="445008"/>
            <a:ext cx="10207752" cy="53522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marL="279400" indent="0"/>
            <a:r>
              <a:rPr lang="cs" sz="1800">
                <a:latin typeface="Calibri"/>
              </a:rPr>
              <a:t>Procenta uhlíku v 0,1%. 1,2 - cementová ocel</a:t>
            </a:r>
          </a:p>
          <a:p>
            <a:pPr indent="0">
              <a:spcAft>
                <a:spcPts val="2310"/>
              </a:spcAft>
            </a:pPr>
            <a:r>
              <a:rPr lang="cs" sz="3900">
                <a:latin typeface="Calibri"/>
              </a:rPr>
              <a:t>12 xxx - 16 xxx</a:t>
            </a:r>
          </a:p>
          <a:p>
            <a:pPr algn="ctr" marL="279400" indent="0">
              <a:spcAft>
                <a:spcPts val="840"/>
              </a:spcAft>
            </a:pPr>
            <a:r>
              <a:rPr lang="cs" sz="1800">
                <a:latin typeface="Calibri"/>
              </a:rPr>
              <a:t>Součet legujících prvků v desetinách procent 0,1%.</a:t>
            </a:r>
          </a:p>
          <a:p>
            <a:pPr algn="just" indent="0">
              <a:lnSpc>
                <a:spcPts val="3984"/>
              </a:lnSpc>
            </a:pPr>
            <a:r>
              <a:rPr lang="cs" sz="2700">
                <a:latin typeface="Calibri"/>
              </a:rPr>
              <a:t>•    12 xxx - Konstrukčí ocel z které se vyrábí méně namáhané součásti.</a:t>
            </a:r>
          </a:p>
          <a:p>
            <a:pPr algn="just" marL="1536700" indent="0">
              <a:lnSpc>
                <a:spcPts val="3984"/>
              </a:lnSpc>
            </a:pPr>
            <a:r>
              <a:rPr lang="cs" sz="2700">
                <a:latin typeface="Calibri"/>
              </a:rPr>
              <a:t>-    hřídele, šrouby, matice</a:t>
            </a:r>
          </a:p>
          <a:p>
            <a:pPr algn="just" indent="0">
              <a:lnSpc>
                <a:spcPts val="3984"/>
              </a:lnSpc>
            </a:pPr>
            <a:r>
              <a:rPr lang="cs" sz="2700">
                <a:latin typeface="Calibri"/>
              </a:rPr>
              <a:t>•    13 xxx - Pružinová ocel</a:t>
            </a:r>
          </a:p>
          <a:p>
            <a:pPr algn="just" marL="1536700" indent="0">
              <a:lnSpc>
                <a:spcPts val="3984"/>
              </a:lnSpc>
            </a:pPr>
            <a:r>
              <a:rPr lang="cs" sz="2700">
                <a:latin typeface="Calibri"/>
              </a:rPr>
              <a:t>-    pružiny</a:t>
            </a:r>
          </a:p>
          <a:p>
            <a:pPr algn="just" indent="0">
              <a:lnSpc>
                <a:spcPts val="3984"/>
              </a:lnSpc>
            </a:pPr>
            <a:r>
              <a:rPr lang="cs" sz="2700">
                <a:latin typeface="Calibri"/>
              </a:rPr>
              <a:t>•    14 xxx - Speciální na ložiska - </a:t>
            </a:r>
            <a:r>
              <a:rPr lang="en-US" sz="2700">
                <a:latin typeface="Calibri"/>
              </a:rPr>
              <a:t>turbo </a:t>
            </a:r>
            <a:r>
              <a:rPr lang="cs" sz="2700">
                <a:latin typeface="Calibri"/>
              </a:rPr>
              <a:t>kompresory</a:t>
            </a:r>
          </a:p>
          <a:p>
            <a:pPr algn="just" indent="0">
              <a:lnSpc>
                <a:spcPts val="3984"/>
              </a:lnSpc>
            </a:pPr>
            <a:r>
              <a:rPr lang="cs" sz="2700">
                <a:latin typeface="Calibri"/>
              </a:rPr>
              <a:t>•    15, 16 xxx - Vysoce legované oceli na hodně namáhané součásti.</a:t>
            </a:r>
          </a:p>
          <a:p>
            <a:pPr algn="just" marL="2095500" indent="0">
              <a:lnSpc>
                <a:spcPts val="3984"/>
              </a:lnSpc>
            </a:pPr>
            <a:r>
              <a:rPr lang="cs" sz="2700">
                <a:latin typeface="Calibri"/>
              </a:rPr>
              <a:t>-    do extrémních podmínek</a:t>
            </a:r>
          </a:p>
          <a:p>
            <a:pPr algn="just" marL="2095500" indent="0">
              <a:lnSpc>
                <a:spcPts val="3984"/>
              </a:lnSpc>
            </a:pPr>
            <a:r>
              <a:rPr lang="cs" sz="2700">
                <a:latin typeface="Calibri"/>
              </a:rPr>
              <a:t>-    součásti silničních motorových vozidel, letadel ,hřídele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32688" y="438912"/>
            <a:ext cx="9899904" cy="48463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r" indent="0">
              <a:lnSpc>
                <a:spcPts val="4224"/>
              </a:lnSpc>
            </a:pPr>
            <a:r>
              <a:rPr lang="cs" sz="1800">
                <a:latin typeface="Calibri"/>
              </a:rPr>
              <a:t>Obsah hlavních legujících prvků ( chromu, manganu, niklu ), podle typu procenta legujících prvků</a:t>
            </a:r>
          </a:p>
          <a:p>
            <a:pPr indent="0">
              <a:lnSpc>
                <a:spcPts val="4224"/>
              </a:lnSpc>
            </a:pPr>
            <a:r>
              <a:rPr lang="cs" sz="3900">
                <a:latin typeface="Calibri"/>
              </a:rPr>
              <a:t>17 xxx</a:t>
            </a:r>
          </a:p>
          <a:p>
            <a:pPr marL="444500" indent="0">
              <a:lnSpc>
                <a:spcPts val="4224"/>
              </a:lnSpc>
            </a:pPr>
            <a:r>
              <a:rPr lang="cs" sz="1800">
                <a:latin typeface="Calibri"/>
              </a:rPr>
              <a:t>Podle legujících prvků</a:t>
            </a:r>
          </a:p>
          <a:p>
            <a:pPr indent="0">
              <a:spcAft>
                <a:spcPts val="1260"/>
              </a:spcAft>
            </a:pPr>
            <a:r>
              <a:rPr lang="cs" sz="2700">
                <a:latin typeface="Calibri"/>
              </a:rPr>
              <a:t>17 xxx - Vysoce legovaná skupina ocelí</a:t>
            </a:r>
          </a:p>
          <a:p>
            <a:pPr algn="just" marL="1181100" indent="0"/>
            <a:r>
              <a:rPr lang="cs" sz="1000">
                <a:latin typeface="Tahoma"/>
              </a:rPr>
              <a:t>T</a:t>
            </a:r>
            <a:r>
              <a:rPr lang="cs" sz="600" spc="1100">
                <a:latin typeface="Times New Roman"/>
              </a:rPr>
              <a:t>V/ II    / ■    •    I    </a:t>
            </a:r>
            <a:r>
              <a:rPr lang="cs" baseline="30000" sz="600">
                <a:latin typeface="Calibri"/>
              </a:rPr>
              <a:t>0</a:t>
            </a:r>
            <a:r>
              <a:rPr lang="cs" sz="600" spc="1100">
                <a:latin typeface="Times New Roman"/>
              </a:rPr>
              <a:t>    I    /V/    /V/    I    /</a:t>
            </a:r>
          </a:p>
          <a:p>
            <a:pPr marL="1181100" indent="241300">
              <a:lnSpc>
                <a:spcPts val="4104"/>
              </a:lnSpc>
              <a:spcAft>
                <a:spcPts val="2520"/>
              </a:spcAft>
            </a:pPr>
            <a:r>
              <a:rPr lang="cs" sz="2700">
                <a:latin typeface="Calibri"/>
              </a:rPr>
              <a:t>ri hlavni skupiny : korozi vzdorný, zaru pevne, zaru vzdorné - kuchyňská zařízení, chirurgie, nadoby na kyseliny</a:t>
            </a:r>
          </a:p>
          <a:p>
            <a:pPr marR="4305300" indent="0">
              <a:lnSpc>
                <a:spcPts val="3960"/>
              </a:lnSpc>
            </a:pPr>
            <a:r>
              <a:rPr lang="cs" sz="2700">
                <a:latin typeface="Calibri"/>
              </a:rPr>
              <a:t>• 0,1,2,3 - chromniklové • 4,5,6 - manganové • 7,8,9 - volné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57072" y="826008"/>
            <a:ext cx="1377696" cy="40233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210"/>
              </a:spcAft>
            </a:pPr>
            <a:r>
              <a:rPr lang="en-US" sz="3900">
                <a:latin typeface="Calibri"/>
              </a:rPr>
              <a:t>19 xxx</a:t>
            </a:r>
          </a:p>
        </p:txBody>
      </p:sp>
      <p:sp>
        <p:nvSpPr>
          <p:cNvPr id="3" name=""/>
          <p:cNvSpPr/>
          <p:nvPr/>
        </p:nvSpPr>
        <p:spPr>
          <a:xfrm>
            <a:off x="1292352" y="1249680"/>
            <a:ext cx="9375648" cy="52425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361188" indent="0">
              <a:spcBef>
                <a:spcPts val="210"/>
              </a:spcBef>
              <a:spcAft>
                <a:spcPts val="210"/>
              </a:spcAft>
            </a:pPr>
            <a:r>
              <a:rPr lang="cs" b="1" sz="2300">
                <a:latin typeface="Times New Roman"/>
              </a:rPr>
              <a:t>i</a:t>
            </a:r>
          </a:p>
          <a:p>
            <a:pPr algn="r" indent="0">
              <a:spcAft>
                <a:spcPts val="630"/>
              </a:spcAft>
            </a:pPr>
            <a:r>
              <a:rPr lang="cs" sz="1800">
                <a:latin typeface="Calibri"/>
              </a:rPr>
              <a:t>Stupeň legování a hlavní legující prvky 0,1,2 - jedná se o uhlíkové ruční nástroje . Od 3 jsou legované</a:t>
            </a:r>
          </a:p>
        </p:txBody>
      </p:sp>
      <p:sp>
        <p:nvSpPr>
          <p:cNvPr id="4" name=""/>
          <p:cNvSpPr/>
          <p:nvPr/>
        </p:nvSpPr>
        <p:spPr>
          <a:xfrm>
            <a:off x="929640" y="1853184"/>
            <a:ext cx="3465576" cy="32308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>
              <a:spcBef>
                <a:spcPts val="630"/>
              </a:spcBef>
              <a:spcAft>
                <a:spcPts val="2940"/>
              </a:spcAft>
            </a:pPr>
            <a:r>
              <a:rPr lang="cs" sz="2700">
                <a:latin typeface="Calibri"/>
              </a:rPr>
              <a:t>• 19 xxx - Nástrojová ocel</a:t>
            </a:r>
          </a:p>
        </p:txBody>
      </p:sp>
      <p:sp>
        <p:nvSpPr>
          <p:cNvPr id="5" name=""/>
          <p:cNvSpPr/>
          <p:nvPr/>
        </p:nvSpPr>
        <p:spPr>
          <a:xfrm>
            <a:off x="929640" y="2642616"/>
            <a:ext cx="9555480" cy="30876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3096"/>
              </a:lnSpc>
              <a:spcBef>
                <a:spcPts val="2940"/>
              </a:spcBef>
            </a:pPr>
            <a:r>
              <a:rPr lang="cs" sz="2700">
                <a:latin typeface="Calibri"/>
              </a:rPr>
              <a:t>•    3 - Hlavní legující prvek mangan</a:t>
            </a:r>
          </a:p>
          <a:p>
            <a:pPr algn="just" indent="0">
              <a:lnSpc>
                <a:spcPts val="3096"/>
              </a:lnSpc>
            </a:pPr>
            <a:r>
              <a:rPr lang="cs" sz="2700">
                <a:latin typeface="Calibri"/>
              </a:rPr>
              <a:t>•    4,5 - Legovaný chrom</a:t>
            </a:r>
          </a:p>
          <a:p>
            <a:pPr algn="just" indent="0">
              <a:lnSpc>
                <a:spcPts val="3096"/>
              </a:lnSpc>
            </a:pPr>
            <a:r>
              <a:rPr lang="cs" sz="2700">
                <a:latin typeface="Calibri"/>
              </a:rPr>
              <a:t>•    6 - Legovaný nikl</a:t>
            </a:r>
          </a:p>
          <a:p>
            <a:pPr algn="just" indent="0">
              <a:lnSpc>
                <a:spcPts val="3096"/>
              </a:lnSpc>
            </a:pPr>
            <a:r>
              <a:rPr lang="cs" sz="2700">
                <a:latin typeface="Calibri"/>
              </a:rPr>
              <a:t>•    7 - Legovaný wolfram</a:t>
            </a:r>
          </a:p>
          <a:p>
            <a:pPr algn="just" indent="0">
              <a:lnSpc>
                <a:spcPts val="3096"/>
              </a:lnSpc>
            </a:pPr>
            <a:r>
              <a:rPr lang="cs" sz="2700">
                <a:latin typeface="Calibri"/>
              </a:rPr>
              <a:t>•    8 - Rychlořezné oceli (RO)</a:t>
            </a:r>
          </a:p>
          <a:p>
            <a:pPr marL="977900" indent="0">
              <a:lnSpc>
                <a:spcPts val="3096"/>
              </a:lnSpc>
            </a:pPr>
            <a:r>
              <a:rPr lang="cs" sz="2700">
                <a:latin typeface="Calibri"/>
              </a:rPr>
              <a:t>- Radeco - Poldiho hutě ( značení za První republiky ).</a:t>
            </a:r>
          </a:p>
          <a:p>
            <a:pPr algn="just" indent="0">
              <a:lnSpc>
                <a:spcPts val="3096"/>
              </a:lnSpc>
            </a:pPr>
            <a:r>
              <a:rPr lang="cs" sz="2700">
                <a:latin typeface="Calibri"/>
              </a:rPr>
              <a:t>•    9 - a) na líté nástroje - frézy, frézové hlavy, vrtáky</a:t>
            </a:r>
          </a:p>
          <a:p>
            <a:pPr marL="723900" indent="0">
              <a:lnSpc>
                <a:spcPts val="3096"/>
              </a:lnSpc>
            </a:pPr>
            <a:r>
              <a:rPr lang="cs" sz="2700">
                <a:latin typeface="Calibri"/>
              </a:rPr>
              <a:t>b) na vytvrzované nástroje , zvláštní tep. zpracování aby byly tvrdý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459736" y="2862072"/>
            <a:ext cx="390144" cy="47853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960120" y="740664"/>
            <a:ext cx="10235184" cy="560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Označení ocelí podle ČSN=EN Základní symbol</a:t>
            </a:r>
          </a:p>
        </p:txBody>
      </p:sp>
      <p:sp>
        <p:nvSpPr>
          <p:cNvPr id="4" name=""/>
          <p:cNvSpPr/>
          <p:nvPr/>
        </p:nvSpPr>
        <p:spPr>
          <a:xfrm>
            <a:off x="1993392" y="1591056"/>
            <a:ext cx="5416296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1800">
                <a:latin typeface="Calibri"/>
              </a:rPr>
              <a:t>Pokud je předraženo písmeno G, tak se jedná o ocelolitinu.</a:t>
            </a:r>
          </a:p>
        </p:txBody>
      </p:sp>
      <p:sp>
        <p:nvSpPr>
          <p:cNvPr id="5" name=""/>
          <p:cNvSpPr/>
          <p:nvPr/>
        </p:nvSpPr>
        <p:spPr>
          <a:xfrm>
            <a:off x="1999488" y="1795272"/>
            <a:ext cx="79248" cy="7620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1050"/>
              </a:spcAft>
            </a:pPr>
            <a:r>
              <a:rPr lang="cs" b="1" sz="800">
                <a:latin typeface="Tahoma"/>
              </a:rPr>
              <a:t>A</a:t>
            </a:r>
          </a:p>
        </p:txBody>
      </p:sp>
      <p:sp>
        <p:nvSpPr>
          <p:cNvPr id="6" name=""/>
          <p:cNvSpPr/>
          <p:nvPr/>
        </p:nvSpPr>
        <p:spPr>
          <a:xfrm>
            <a:off x="2234184" y="2078736"/>
            <a:ext cx="615696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420"/>
              </a:spcAft>
            </a:pPr>
            <a:r>
              <a:rPr lang="cs" sz="1800">
                <a:latin typeface="Calibri"/>
              </a:rPr>
              <a:t>použití</a:t>
            </a:r>
          </a:p>
        </p:txBody>
      </p:sp>
      <p:sp>
        <p:nvSpPr>
          <p:cNvPr id="7" name=""/>
          <p:cNvSpPr/>
          <p:nvPr/>
        </p:nvSpPr>
        <p:spPr>
          <a:xfrm>
            <a:off x="2246376" y="2350008"/>
            <a:ext cx="76200" cy="7620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420"/>
              </a:spcAft>
            </a:pPr>
            <a:r>
              <a:rPr lang="cs" b="1" sz="800">
                <a:latin typeface="Tahoma"/>
              </a:rPr>
              <a:t>A</a:t>
            </a:r>
          </a:p>
        </p:txBody>
      </p:sp>
      <p:sp>
        <p:nvSpPr>
          <p:cNvPr id="8" name=""/>
          <p:cNvSpPr/>
          <p:nvPr/>
        </p:nvSpPr>
        <p:spPr>
          <a:xfrm>
            <a:off x="2514600" y="2581656"/>
            <a:ext cx="1362456" cy="15849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292100">
              <a:spcAft>
                <a:spcPts val="1050"/>
              </a:spcAft>
            </a:pPr>
            <a:r>
              <a:rPr lang="cs" sz="1800">
                <a:latin typeface="Calibri"/>
              </a:rPr>
              <a:t>Min. mez kluzu</a:t>
            </a:r>
          </a:p>
        </p:txBody>
      </p:sp>
      <p:sp>
        <p:nvSpPr>
          <p:cNvPr id="9" name=""/>
          <p:cNvSpPr/>
          <p:nvPr/>
        </p:nvSpPr>
        <p:spPr>
          <a:xfrm>
            <a:off x="3520440" y="2968752"/>
            <a:ext cx="3105912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1050"/>
              </a:spcAft>
            </a:pPr>
            <a:r>
              <a:rPr lang="cs" sz="1800">
                <a:latin typeface="Calibri"/>
              </a:rPr>
              <a:t>Přídavný symbol skupiny 2 nerezy</a:t>
            </a:r>
          </a:p>
        </p:txBody>
      </p:sp>
      <p:sp>
        <p:nvSpPr>
          <p:cNvPr id="10" name=""/>
          <p:cNvSpPr/>
          <p:nvPr/>
        </p:nvSpPr>
        <p:spPr>
          <a:xfrm>
            <a:off x="3575304" y="3319272"/>
            <a:ext cx="79248" cy="29260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Aft>
                <a:spcPts val="3990"/>
              </a:spcAft>
            </a:pPr>
            <a:r>
              <a:rPr lang="cs" sz="2700">
                <a:latin typeface="Tahoma"/>
              </a:rPr>
              <a:t>í</a:t>
            </a:r>
          </a:p>
        </p:txBody>
      </p:sp>
      <p:sp>
        <p:nvSpPr>
          <p:cNvPr id="11" name=""/>
          <p:cNvSpPr/>
          <p:nvPr/>
        </p:nvSpPr>
        <p:spPr>
          <a:xfrm>
            <a:off x="1472184" y="4358640"/>
            <a:ext cx="2365248" cy="91440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762000" indent="292100">
              <a:lnSpc>
                <a:spcPts val="2424"/>
              </a:lnSpc>
              <a:spcBef>
                <a:spcPts val="3990"/>
              </a:spcBef>
            </a:pPr>
            <a:r>
              <a:rPr lang="cs" sz="1800">
                <a:latin typeface="Calibri"/>
              </a:rPr>
              <a:t>i pomocné Základní symbol</a:t>
            </a:r>
          </a:p>
          <a:p>
            <a:pPr marL="508000" indent="0">
              <a:spcAft>
                <a:spcPts val="420"/>
              </a:spcAft>
            </a:pPr>
            <a:r>
              <a:rPr lang="cs" b="1" sz="1300">
                <a:latin typeface="Calibri"/>
              </a:rPr>
              <a:t>v</a:t>
            </a:r>
          </a:p>
          <a:p>
            <a:pPr indent="0"/>
            <a:r>
              <a:rPr lang="cs" sz="1800">
                <a:latin typeface="Calibri"/>
              </a:rPr>
              <a:t>pomocné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26592" y="804672"/>
            <a:ext cx="7357872" cy="5029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Základní symbol</a:t>
            </a:r>
          </a:p>
        </p:txBody>
      </p:sp>
      <p:sp>
        <p:nvSpPr>
          <p:cNvPr id="3" name=""/>
          <p:cNvSpPr/>
          <p:nvPr/>
        </p:nvSpPr>
        <p:spPr>
          <a:xfrm>
            <a:off x="926592" y="1929384"/>
            <a:ext cx="7357872" cy="388924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1320800" marR="2575560" indent="-1320800">
              <a:lnSpc>
                <a:spcPts val="3984"/>
              </a:lnSpc>
            </a:pPr>
            <a:r>
              <a:rPr lang="cs" sz="2700">
                <a:latin typeface="Calibri"/>
              </a:rPr>
              <a:t>• Použizí : S - ocelové konstrukce : B - betonové výztuže : P - tlakové nádoby</a:t>
            </a:r>
          </a:p>
          <a:p>
            <a:pPr marL="1320800" indent="0">
              <a:lnSpc>
                <a:spcPts val="3984"/>
              </a:lnSpc>
            </a:pPr>
            <a:r>
              <a:rPr lang="cs" sz="2700">
                <a:latin typeface="Calibri"/>
              </a:rPr>
              <a:t>: D - ploché výrobky ke tváření za studená : T - obalové pásy a plechy : L - oceli na potrubí : M - plechy a pásy pro elektrotechniku : R - kolejnice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957072" y="804672"/>
            <a:ext cx="3767328" cy="51816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cs" sz="4200">
                <a:latin typeface="Calibri"/>
              </a:rPr>
              <a:t>Pomocný symbol</a:t>
            </a:r>
          </a:p>
        </p:txBody>
      </p:sp>
      <p:sp>
        <p:nvSpPr>
          <p:cNvPr id="3" name=""/>
          <p:cNvSpPr/>
          <p:nvPr/>
        </p:nvSpPr>
        <p:spPr>
          <a:xfrm>
            <a:off x="932688" y="1905000"/>
            <a:ext cx="6684264" cy="229819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C - materiál, který můžeme tvářit za studená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E - smaltování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F - kované výrobky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S - stavba lodí</a:t>
            </a:r>
          </a:p>
          <a:p>
            <a:pPr algn="just" indent="0">
              <a:lnSpc>
                <a:spcPts val="3936"/>
              </a:lnSpc>
            </a:pPr>
            <a:r>
              <a:rPr lang="cs" sz="2700">
                <a:latin typeface="Calibri"/>
              </a:rPr>
              <a:t>•    N - normalizovaně žíháno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>
  <dc:title/>
  <dc:subject/>
  <dc:creator>Jakub Stingl</dc:creator>
  <cp:keywords/>
</cp:coreProperties>
</file>