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5" r:id="rId6"/>
    <p:sldId id="27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93985A-362C-4C98-94BF-6B51E2DAAC5F}" type="datetimeFigureOut">
              <a:rPr lang="cs-CZ" smtClean="0"/>
              <a:pPr/>
              <a:t>2.5.2018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F372B5-00B5-44CA-992E-FED8FFDC78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Elektrochemie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Vytvořil:Kolaja Milan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heterogenní systém kde je vodič první třídy ponořen do roztoku vodiče druhé třídy.</a:t>
            </a:r>
          </a:p>
          <a:p>
            <a:endParaRPr lang="cs-CZ" dirty="0" smtClean="0"/>
          </a:p>
          <a:p>
            <a:r>
              <a:rPr lang="cs-CZ" dirty="0" smtClean="0"/>
              <a:t>Speciální elektrodou je vodíková elektroda.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Elektrody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vložení elektrody do roztoku elektrolytu se na elektrodě ustanoví nějaký určitý potenciál, v závislosti na obsahu látek v elektrolytu bude tento potenciál buď kladný nebo záporný.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Elektrodový potenciál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stupnici potenciálů dosud není stanoven počátek. Proto byla dohodou vybrána za základ stupnice standardní vodíková elektroda, té byl přisouzen potenciál 0V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Standardní podmínky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Elektrody se dělí na elektrody</a:t>
            </a:r>
          </a:p>
          <a:p>
            <a:r>
              <a:rPr lang="cs-CZ" dirty="0" smtClean="0"/>
              <a:t>I.druhu –kovové </a:t>
            </a:r>
            <a:r>
              <a:rPr lang="cs-CZ" dirty="0" err="1" smtClean="0"/>
              <a:t>elektrodyAg</a:t>
            </a:r>
            <a:r>
              <a:rPr lang="cs-CZ" dirty="0" smtClean="0"/>
              <a:t>/</a:t>
            </a:r>
            <a:r>
              <a:rPr lang="cs-CZ" dirty="0" err="1" smtClean="0"/>
              <a:t>Ag</a:t>
            </a:r>
            <a:r>
              <a:rPr lang="cs-CZ" dirty="0" smtClean="0"/>
              <a:t>+</a:t>
            </a:r>
          </a:p>
          <a:p>
            <a:r>
              <a:rPr lang="cs-CZ" dirty="0" err="1" smtClean="0"/>
              <a:t>II.druhu</a:t>
            </a:r>
            <a:r>
              <a:rPr lang="cs-CZ" dirty="0" smtClean="0"/>
              <a:t>-</a:t>
            </a:r>
            <a:r>
              <a:rPr lang="cs-CZ" dirty="0" err="1" smtClean="0"/>
              <a:t>argentchloridová</a:t>
            </a:r>
            <a:r>
              <a:rPr lang="cs-CZ" dirty="0" smtClean="0"/>
              <a:t> elektroda </a:t>
            </a:r>
          </a:p>
          <a:p>
            <a:r>
              <a:rPr lang="cs-CZ" dirty="0" err="1" smtClean="0"/>
              <a:t>III.druhu</a:t>
            </a:r>
            <a:endParaRPr lang="cs-CZ" dirty="0" smtClean="0"/>
          </a:p>
          <a:p>
            <a:r>
              <a:rPr lang="cs-CZ" dirty="0" smtClean="0"/>
              <a:t>ISE elektrody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elektrod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Elektrody se využívají v </a:t>
            </a:r>
            <a:r>
              <a:rPr lang="cs-CZ" dirty="0" err="1" smtClean="0"/>
              <a:t>potenciometrii</a:t>
            </a:r>
            <a:r>
              <a:rPr lang="cs-CZ" dirty="0" smtClean="0"/>
              <a:t> na měření pH pak dále na stanovení vodivosti roztoků atd.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elektrod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 jedním z případů akce a reakce. Elektroda se polarizací snaží zabránit účinkům vnějšího vloženého </a:t>
            </a:r>
            <a:r>
              <a:rPr lang="cs-CZ" dirty="0" err="1" smtClean="0"/>
              <a:t>napětí</a:t>
            </a:r>
            <a:r>
              <a:rPr lang="cs-CZ" dirty="0" smtClean="0">
                <a:sym typeface="Wingdings" pitchFamily="2" charset="2"/>
              </a:rPr>
              <a:t> průchod proudu</a:t>
            </a:r>
          </a:p>
          <a:p>
            <a:r>
              <a:rPr lang="cs-CZ" dirty="0" smtClean="0">
                <a:sym typeface="Wingdings" pitchFamily="2" charset="2"/>
              </a:rPr>
              <a:t>Polarizace se zvlášť projeví má  li elektroda opravdu malý aktivní povrch.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Polarizace elektrod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cs-CZ" altLang="cs-CZ" sz="2800" dirty="0" smtClean="0"/>
              <a:t> Jedná se o elektrochemickou analytickou metodu, při které měříme závislost proudu na plynule se zvětšujícím napětí při elektrolýze roztoku mezi polarizovatelnou a </a:t>
            </a:r>
            <a:r>
              <a:rPr lang="cs-CZ" altLang="cs-CZ" sz="2800" dirty="0" err="1" smtClean="0"/>
              <a:t>nepolarizovatelnou</a:t>
            </a:r>
            <a:r>
              <a:rPr lang="cs-CZ" altLang="cs-CZ" sz="2800" dirty="0" smtClean="0"/>
              <a:t> elektrodou. Ze závislosti proudu na napětí vyhodnocujeme kvalitu i kvantitu.</a:t>
            </a:r>
          </a:p>
          <a:p>
            <a:pPr>
              <a:spcBef>
                <a:spcPct val="50000"/>
              </a:spcBef>
            </a:pPr>
            <a:r>
              <a:rPr lang="cs-CZ" altLang="cs-CZ" sz="2800" dirty="0" smtClean="0"/>
              <a:t> Polarizovatelná </a:t>
            </a:r>
            <a:r>
              <a:rPr lang="cs-CZ" altLang="cs-CZ" sz="2800" dirty="0" err="1" smtClean="0"/>
              <a:t>eloda</a:t>
            </a:r>
            <a:r>
              <a:rPr lang="cs-CZ" altLang="cs-CZ" sz="2800" dirty="0" smtClean="0"/>
              <a:t> –rtuťová kapička vytékající z kapiláry.</a:t>
            </a:r>
          </a:p>
          <a:p>
            <a:pPr>
              <a:spcBef>
                <a:spcPct val="50000"/>
              </a:spcBef>
            </a:pPr>
            <a:r>
              <a:rPr lang="cs-CZ" altLang="cs-CZ" sz="2800" dirty="0" err="1" smtClean="0"/>
              <a:t>Nepolarizovatelná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eloda</a:t>
            </a:r>
            <a:r>
              <a:rPr lang="cs-CZ" altLang="cs-CZ" sz="2800" dirty="0" smtClean="0"/>
              <a:t>-vrstva </a:t>
            </a:r>
            <a:r>
              <a:rPr lang="cs-CZ" altLang="cs-CZ" sz="2800" dirty="0" err="1" smtClean="0"/>
              <a:t>Hg</a:t>
            </a:r>
            <a:r>
              <a:rPr lang="cs-CZ" altLang="cs-CZ" sz="2800" dirty="0" smtClean="0"/>
              <a:t> na dně nádobky. </a:t>
            </a:r>
            <a:endParaRPr lang="cs-CZ" altLang="cs-CZ" sz="2800" dirty="0" smtClean="0">
              <a:solidFill>
                <a:schemeClr val="accent2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Polarografie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Elektrolýza je vlastně rozklad elektrolytu elektrickým proudem.</a:t>
            </a:r>
          </a:p>
          <a:p>
            <a:r>
              <a:rPr lang="cs-CZ" dirty="0" smtClean="0"/>
              <a:t>Podmínkou je, že elektrický proud musí být stejnosměrný.</a:t>
            </a:r>
          </a:p>
          <a:p>
            <a:r>
              <a:rPr lang="cs-CZ" dirty="0" smtClean="0"/>
              <a:t>Vylučuje li se na elektrodě elektrolyticky určitá látka, platí pak pro výpočet jejího množství Faradayovy zákony.</a:t>
            </a:r>
          </a:p>
          <a:p>
            <a:r>
              <a:rPr lang="cs-CZ" dirty="0" smtClean="0"/>
              <a:t>Elektrolýza probíhá v elektrolyzéru.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Elektrolýza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elektrolýze se nejčastěji užívá tohoto </a:t>
            </a:r>
            <a:r>
              <a:rPr lang="cs-CZ" dirty="0" err="1" smtClean="0"/>
              <a:t>zákona</a:t>
            </a:r>
            <a:r>
              <a:rPr lang="cs-CZ" dirty="0" smtClean="0">
                <a:sym typeface="Wingdings" pitchFamily="2" charset="2"/>
              </a:rPr>
              <a:t></a:t>
            </a:r>
          </a:p>
          <a:p>
            <a:r>
              <a:rPr lang="cs-CZ" dirty="0" smtClean="0">
                <a:sym typeface="Wingdings" pitchFamily="2" charset="2"/>
              </a:rPr>
              <a:t>Hmotnost vyloučené látky je přímo úměrná prošlému náboji.</a:t>
            </a:r>
          </a:p>
          <a:p>
            <a:r>
              <a:rPr lang="cs-CZ" dirty="0" smtClean="0">
                <a:sym typeface="Wingdings" pitchFamily="2" charset="2"/>
              </a:rPr>
              <a:t>Je li elektrický proud stálý můžeme dosadit za náboj součin elektrického proudu a doby, po kterou procházel.</a:t>
            </a:r>
          </a:p>
          <a:p>
            <a:r>
              <a:rPr lang="cs-CZ" dirty="0" smtClean="0">
                <a:sym typeface="Wingdings" pitchFamily="2" charset="2"/>
              </a:rPr>
              <a:t>Podmínkou je, že na pracovní </a:t>
            </a:r>
            <a:r>
              <a:rPr lang="cs-CZ" dirty="0" err="1" smtClean="0">
                <a:sym typeface="Wingdings" pitchFamily="2" charset="2"/>
              </a:rPr>
              <a:t>elodě</a:t>
            </a:r>
            <a:r>
              <a:rPr lang="cs-CZ" dirty="0" smtClean="0">
                <a:sym typeface="Wingdings" pitchFamily="2" charset="2"/>
              </a:rPr>
              <a:t> bude probíhat pouze sledovaná </a:t>
            </a:r>
            <a:r>
              <a:rPr lang="cs-CZ" dirty="0" err="1" smtClean="0">
                <a:sym typeface="Wingdings" pitchFamily="2" charset="2"/>
              </a:rPr>
              <a:t>rce</a:t>
            </a:r>
            <a:r>
              <a:rPr lang="cs-CZ" dirty="0" smtClean="0">
                <a:sym typeface="Wingdings" pitchFamily="2" charset="2"/>
              </a:rPr>
              <a:t> se 100% proudovým účinkem.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Faradyův</a:t>
            </a:r>
            <a:r>
              <a:rPr lang="cs-CZ" dirty="0" smtClean="0"/>
              <a:t> zákon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4818" name="Picture 2" descr="C:\Users\Vlastnik\Desktop\Výstřiže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7847190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Voda nebo jiná polární rozpouštědla rozpouštějí iontové krystaly (NaCl) a polární molekuly (</a:t>
            </a:r>
            <a:r>
              <a:rPr lang="cs-CZ" dirty="0" err="1" smtClean="0"/>
              <a:t>HCl</a:t>
            </a:r>
            <a:r>
              <a:rPr lang="cs-CZ" dirty="0" smtClean="0"/>
              <a:t>). Nastává-li při rozpuštění k uvolňování iontů do roztoku tak hovoříme právě o elektrolytické disociaci.</a:t>
            </a:r>
          </a:p>
          <a:p>
            <a:pPr>
              <a:buNone/>
            </a:pPr>
            <a:r>
              <a:rPr lang="cs-CZ" dirty="0" smtClean="0"/>
              <a:t>                  NaCl</a:t>
            </a:r>
            <a:r>
              <a:rPr lang="cs-CZ" baseline="-25000" dirty="0" smtClean="0"/>
              <a:t>(s)</a:t>
            </a:r>
            <a:r>
              <a:rPr lang="cs-CZ" dirty="0" smtClean="0">
                <a:sym typeface="Wingdings"/>
              </a:rPr>
              <a:t></a:t>
            </a:r>
            <a:r>
              <a:rPr lang="cs-CZ" dirty="0" smtClean="0"/>
              <a:t>Na</a:t>
            </a:r>
            <a:r>
              <a:rPr lang="cs-CZ" baseline="30000" dirty="0" smtClean="0"/>
              <a:t>+</a:t>
            </a:r>
            <a:r>
              <a:rPr lang="cs-CZ" baseline="-25000" dirty="0" smtClean="0"/>
              <a:t>(</a:t>
            </a:r>
            <a:r>
              <a:rPr lang="cs-CZ" baseline="-25000" dirty="0" err="1" smtClean="0"/>
              <a:t>aq</a:t>
            </a:r>
            <a:r>
              <a:rPr lang="cs-CZ" baseline="-25000" dirty="0" smtClean="0"/>
              <a:t>)</a:t>
            </a:r>
            <a:r>
              <a:rPr lang="cs-CZ" dirty="0" smtClean="0"/>
              <a:t> + Cl</a:t>
            </a:r>
            <a:r>
              <a:rPr lang="cs-CZ" baseline="30000" dirty="0" smtClean="0"/>
              <a:t>-</a:t>
            </a:r>
            <a:r>
              <a:rPr lang="cs-CZ" baseline="-25000" dirty="0" smtClean="0"/>
              <a:t>(</a:t>
            </a:r>
            <a:r>
              <a:rPr lang="cs-CZ" baseline="-25000" dirty="0" err="1" smtClean="0"/>
              <a:t>aq</a:t>
            </a:r>
            <a:r>
              <a:rPr lang="cs-CZ" baseline="-25000" dirty="0" smtClean="0"/>
              <a:t>) </a:t>
            </a:r>
            <a:endParaRPr lang="cs-CZ" dirty="0" smtClean="0"/>
          </a:p>
          <a:p>
            <a:r>
              <a:rPr lang="cs-CZ" dirty="0" smtClean="0"/>
              <a:t>Současně dochází k obalení iontů molekulami vody </a:t>
            </a:r>
            <a:r>
              <a:rPr lang="cs-CZ" dirty="0" smtClean="0">
                <a:sym typeface="Wingdings" pitchFamily="2" charset="2"/>
              </a:rPr>
              <a:t>hydratace.</a:t>
            </a:r>
          </a:p>
          <a:p>
            <a:r>
              <a:rPr lang="cs-CZ" dirty="0" smtClean="0">
                <a:sym typeface="Wingdings" pitchFamily="2" charset="2"/>
              </a:rPr>
              <a:t> Ionty získávají hydratační obal</a:t>
            </a:r>
          </a:p>
          <a:p>
            <a:r>
              <a:rPr lang="cs-CZ" dirty="0" smtClean="0">
                <a:sym typeface="Wingdings" pitchFamily="2" charset="2"/>
              </a:rPr>
              <a:t>Jde-li o rozpouštědlo obecně hovoříme pak o solvataci.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Elektrolytická disociace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Elektrolyzér </a:t>
            </a:r>
            <a:endParaRPr lang="cs-CZ" dirty="0"/>
          </a:p>
        </p:txBody>
      </p:sp>
      <p:pic>
        <p:nvPicPr>
          <p:cNvPr id="1026" name="Picture 2" descr="Výsledek obrázku pro elektrolyzér sch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357298"/>
            <a:ext cx="5133975" cy="5095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Pavel Klouda, učebnice fyzikální chemie </a:t>
            </a:r>
          </a:p>
          <a:p>
            <a:r>
              <a:rPr lang="cs-CZ" dirty="0" smtClean="0"/>
              <a:t>ELUC-posloužil jako zdroj obrázku</a:t>
            </a:r>
          </a:p>
          <a:p>
            <a:r>
              <a:rPr lang="cs-CZ" dirty="0" smtClean="0"/>
              <a:t>Vlastní vědomosti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Mírou elektrolytické disociace je disociační stupeň. </a:t>
            </a:r>
          </a:p>
          <a:p>
            <a:r>
              <a:rPr lang="cs-CZ" dirty="0" smtClean="0"/>
              <a:t>Vyjadřuje poměr mezi počtem disociovaných molekul na počtu nedisociovaných molekul </a:t>
            </a:r>
          </a:p>
          <a:p>
            <a:r>
              <a:rPr lang="cs-CZ" dirty="0" smtClean="0"/>
              <a:t>Značí se </a:t>
            </a:r>
            <a:r>
              <a:rPr lang="el-GR" dirty="0" smtClean="0">
                <a:latin typeface="Calibri"/>
              </a:rPr>
              <a:t>α</a:t>
            </a:r>
            <a:endParaRPr lang="cs-CZ" dirty="0" smtClean="0">
              <a:latin typeface="Calibri"/>
            </a:endParaRPr>
          </a:p>
          <a:p>
            <a:endParaRPr lang="cs-CZ" dirty="0" smtClean="0">
              <a:latin typeface="Calibri"/>
            </a:endParaRPr>
          </a:p>
          <a:p>
            <a:endParaRPr lang="cs-CZ" dirty="0" smtClean="0"/>
          </a:p>
          <a:p>
            <a:r>
              <a:rPr lang="el-GR" dirty="0" smtClean="0">
                <a:latin typeface="Calibri"/>
              </a:rPr>
              <a:t>α </a:t>
            </a:r>
            <a:r>
              <a:rPr lang="cs-CZ" dirty="0" smtClean="0">
                <a:latin typeface="Calibri"/>
              </a:rPr>
              <a:t>=1 </a:t>
            </a:r>
            <a:r>
              <a:rPr lang="cs-CZ" dirty="0" smtClean="0">
                <a:latin typeface="Calibri"/>
                <a:sym typeface="Wingdings" pitchFamily="2" charset="2"/>
              </a:rPr>
              <a:t>silný elektrolyt </a:t>
            </a:r>
          </a:p>
          <a:p>
            <a:r>
              <a:rPr lang="el-GR" dirty="0" smtClean="0">
                <a:latin typeface="Calibri"/>
              </a:rPr>
              <a:t>α </a:t>
            </a:r>
            <a:r>
              <a:rPr lang="cs-CZ" dirty="0" smtClean="0">
                <a:latin typeface="Calibri"/>
              </a:rPr>
              <a:t>=0,1 </a:t>
            </a:r>
            <a:r>
              <a:rPr lang="cs-CZ" dirty="0" smtClean="0">
                <a:latin typeface="Calibri"/>
                <a:sym typeface="Wingdings" pitchFamily="2" charset="2"/>
              </a:rPr>
              <a:t> slabý </a:t>
            </a:r>
            <a:r>
              <a:rPr lang="cs-CZ" dirty="0" err="1" smtClean="0">
                <a:latin typeface="Calibri"/>
                <a:sym typeface="Wingdings" pitchFamily="2" charset="2"/>
              </a:rPr>
              <a:t>elyt</a:t>
            </a:r>
            <a:r>
              <a:rPr lang="cs-CZ" dirty="0" smtClean="0">
                <a:latin typeface="Calibri"/>
                <a:sym typeface="Wingdings" pitchFamily="2" charset="2"/>
              </a:rPr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Stupeň disociace</a:t>
            </a:r>
            <a:endParaRPr lang="cs-CZ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429000"/>
            <a:ext cx="5214974" cy="869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Rovnováhu mezi disociovanými a nedisociovanými molekulami vyjadřuje disociační konstanta </a:t>
            </a:r>
            <a:r>
              <a:rPr lang="cs-CZ" dirty="0" err="1" smtClean="0"/>
              <a:t>K</a:t>
            </a:r>
            <a:r>
              <a:rPr lang="cs-CZ" baseline="-25000" dirty="0" err="1" smtClean="0"/>
              <a:t>d</a:t>
            </a:r>
            <a:endParaRPr lang="cs-CZ" dirty="0" smtClean="0"/>
          </a:p>
          <a:p>
            <a:r>
              <a:rPr lang="cs-CZ" dirty="0" smtClean="0"/>
              <a:t>Disociační konstantu odvozujeme z </a:t>
            </a:r>
            <a:r>
              <a:rPr lang="cs-CZ" dirty="0" err="1" smtClean="0"/>
              <a:t>Guldberg</a:t>
            </a:r>
            <a:r>
              <a:rPr lang="cs-CZ" dirty="0" smtClean="0"/>
              <a:t>-</a:t>
            </a:r>
            <a:r>
              <a:rPr lang="cs-CZ" dirty="0" err="1" smtClean="0"/>
              <a:t>Wagova</a:t>
            </a:r>
            <a:r>
              <a:rPr lang="cs-CZ" dirty="0" smtClean="0"/>
              <a:t> zákona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Disociační konstanta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Guldberg</a:t>
            </a:r>
            <a:r>
              <a:rPr lang="cs-CZ" dirty="0" smtClean="0"/>
              <a:t>-</a:t>
            </a:r>
            <a:r>
              <a:rPr lang="cs-CZ" dirty="0" err="1" smtClean="0"/>
              <a:t>Wagův</a:t>
            </a:r>
            <a:r>
              <a:rPr lang="cs-CZ" dirty="0" smtClean="0"/>
              <a:t> zákon</a:t>
            </a:r>
          </a:p>
          <a:p>
            <a:pPr lvl="0"/>
            <a:r>
              <a:rPr lang="cs-CZ" dirty="0" smtClean="0"/>
              <a:t>Vycházíme z rovnice: NH</a:t>
            </a:r>
            <a:r>
              <a:rPr lang="cs-CZ" baseline="-25000" dirty="0" smtClean="0"/>
              <a:t>3</a:t>
            </a:r>
            <a:r>
              <a:rPr lang="cs-CZ" dirty="0" smtClean="0"/>
              <a:t>+H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dirty="0" smtClean="0">
                <a:sym typeface="Wingdings"/>
              </a:rPr>
              <a:t></a:t>
            </a:r>
            <a:r>
              <a:rPr lang="cs-CZ" dirty="0" smtClean="0"/>
              <a:t>NH</a:t>
            </a:r>
            <a:r>
              <a:rPr lang="cs-CZ" baseline="-25000" dirty="0" smtClean="0"/>
              <a:t>4</a:t>
            </a:r>
            <a:r>
              <a:rPr lang="cs-CZ" baseline="30000" dirty="0" smtClean="0"/>
              <a:t>+</a:t>
            </a:r>
            <a:r>
              <a:rPr lang="cs-CZ" dirty="0" smtClean="0"/>
              <a:t>+OH</a:t>
            </a:r>
            <a:r>
              <a:rPr lang="cs-CZ" baseline="30000" dirty="0" smtClean="0"/>
              <a:t>- </a:t>
            </a:r>
            <a:endParaRPr lang="cs-CZ" dirty="0" smtClean="0"/>
          </a:p>
          <a:p>
            <a:r>
              <a:rPr lang="cs-CZ" dirty="0" smtClean="0"/>
              <a:t>k-rovnovážná konstanta</a:t>
            </a:r>
          </a:p>
          <a:p>
            <a:r>
              <a:rPr lang="cs-CZ" dirty="0" smtClean="0"/>
              <a:t>[rovnovážná molární c]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Odvození </a:t>
            </a:r>
            <a:endParaRPr lang="cs-CZ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357562"/>
            <a:ext cx="2714644" cy="861792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643446"/>
            <a:ext cx="3437954" cy="785818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5786454"/>
            <a:ext cx="2632491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Disociační konstanta je významný údaj který nám udává, jak daná látka disociuje v roztoku. A tím udává sílu elektrolytu (kyseliny, soli, zásady)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Sílu elektrolytu nám udává disociační konstanta </a:t>
            </a:r>
          </a:p>
          <a:p>
            <a:r>
              <a:rPr lang="cs-CZ" dirty="0" smtClean="0"/>
              <a:t>Máme silné elektrolyty které disociují 100% a jejich hodnoty </a:t>
            </a:r>
            <a:r>
              <a:rPr lang="cs-CZ" dirty="0" err="1" smtClean="0"/>
              <a:t>k</a:t>
            </a:r>
            <a:r>
              <a:rPr lang="cs-CZ" sz="1600" dirty="0" err="1" smtClean="0"/>
              <a:t>D</a:t>
            </a:r>
            <a:r>
              <a:rPr lang="cs-CZ" dirty="0" smtClean="0"/>
              <a:t> nejsou v tabulkách např. </a:t>
            </a:r>
            <a:r>
              <a:rPr lang="cs-CZ" dirty="0" err="1" smtClean="0"/>
              <a:t>HCl</a:t>
            </a:r>
            <a:r>
              <a:rPr lang="cs-CZ" dirty="0" smtClean="0"/>
              <a:t>. Pak jsou středně silné a slabé elektrolyty jejichž hodnoty </a:t>
            </a:r>
            <a:r>
              <a:rPr lang="cs-CZ" dirty="0" err="1" smtClean="0"/>
              <a:t>k</a:t>
            </a:r>
            <a:r>
              <a:rPr lang="cs-CZ" sz="1600" dirty="0" err="1" smtClean="0"/>
              <a:t>D</a:t>
            </a:r>
            <a:r>
              <a:rPr lang="cs-CZ" dirty="0" smtClean="0"/>
              <a:t> v tabulkách zaneseny jsou.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Silné a slabé elektrolyty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/>
          </a:bodyPr>
          <a:lstStyle/>
          <a:p>
            <a:r>
              <a:rPr lang="cs-CZ" dirty="0" smtClean="0"/>
              <a:t>Značí se Ks</a:t>
            </a:r>
          </a:p>
          <a:p>
            <a:r>
              <a:rPr lang="cs-CZ" dirty="0" smtClean="0"/>
              <a:t> vychází z </a:t>
            </a:r>
            <a:r>
              <a:rPr lang="cs-CZ" altLang="cs-CZ" dirty="0" err="1" smtClean="0"/>
              <a:t>Guldbergova</a:t>
            </a:r>
            <a:r>
              <a:rPr lang="cs-CZ" altLang="cs-CZ" dirty="0" smtClean="0"/>
              <a:t> - </a:t>
            </a:r>
            <a:r>
              <a:rPr lang="cs-CZ" altLang="cs-CZ" dirty="0" err="1" smtClean="0"/>
              <a:t>Waagova</a:t>
            </a:r>
            <a:r>
              <a:rPr lang="cs-CZ" altLang="cs-CZ" dirty="0" smtClean="0"/>
              <a:t> zákona</a:t>
            </a:r>
          </a:p>
          <a:p>
            <a:r>
              <a:rPr lang="cs-CZ" dirty="0" smtClean="0"/>
              <a:t>Je to </a:t>
            </a:r>
            <a:r>
              <a:rPr lang="cs-CZ" dirty="0" err="1" smtClean="0"/>
              <a:t>tabelizovaná</a:t>
            </a:r>
            <a:r>
              <a:rPr lang="cs-CZ" dirty="0" smtClean="0"/>
              <a:t> hodnota</a:t>
            </a:r>
          </a:p>
          <a:p>
            <a:r>
              <a:rPr lang="cs-CZ" dirty="0" smtClean="0"/>
              <a:t>Je charakteristická pro každou látku.</a:t>
            </a:r>
          </a:p>
          <a:p>
            <a:pPr>
              <a:spcBef>
                <a:spcPct val="50000"/>
              </a:spcBef>
            </a:pPr>
            <a:r>
              <a:rPr lang="en-US" altLang="cs-CZ" dirty="0" smtClean="0"/>
              <a:t>Pro </a:t>
            </a:r>
            <a:r>
              <a:rPr lang="cs-CZ" altLang="cs-CZ" dirty="0" smtClean="0"/>
              <a:t>elektrolyty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obecného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vzorce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B</a:t>
            </a:r>
            <a:r>
              <a:rPr lang="en-US" altLang="cs-CZ" baseline="-25000" dirty="0" err="1" smtClean="0"/>
              <a:t>m</a:t>
            </a:r>
            <a:r>
              <a:rPr lang="en-US" altLang="cs-CZ" dirty="0" err="1" smtClean="0"/>
              <a:t>A</a:t>
            </a:r>
            <a:r>
              <a:rPr lang="en-US" altLang="cs-CZ" baseline="-25000" dirty="0" err="1" smtClean="0"/>
              <a:t>n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platí</a:t>
            </a:r>
            <a:r>
              <a:rPr lang="en-US" altLang="cs-CZ" dirty="0" smtClean="0"/>
              <a:t> :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 smtClean="0"/>
              <a:t>   </a:t>
            </a:r>
            <a:r>
              <a:rPr lang="en-US" altLang="cs-CZ" dirty="0" smtClean="0"/>
              <a:t>		</a:t>
            </a:r>
            <a:r>
              <a:rPr lang="cs-CZ" altLang="cs-CZ" dirty="0" err="1" smtClean="0"/>
              <a:t>m</a:t>
            </a:r>
            <a:r>
              <a:rPr lang="cs-CZ" altLang="cs-CZ" dirty="0" err="1" smtClean="0">
                <a:ea typeface="SimSun" pitchFamily="2" charset="-122"/>
              </a:rPr>
              <a:t>B</a:t>
            </a:r>
            <a:r>
              <a:rPr lang="cs-CZ" altLang="cs-CZ" baseline="30000" dirty="0" err="1" smtClean="0">
                <a:ea typeface="SimSun" pitchFamily="2" charset="-122"/>
              </a:rPr>
              <a:t>n</a:t>
            </a:r>
            <a:r>
              <a:rPr lang="cs-CZ" altLang="cs-CZ" baseline="30000" dirty="0" smtClean="0">
                <a:ea typeface="SimSun" pitchFamily="2" charset="-122"/>
              </a:rPr>
              <a:t>+</a:t>
            </a:r>
            <a:r>
              <a:rPr lang="cs-CZ" altLang="cs-CZ" dirty="0" smtClean="0">
                <a:ea typeface="SimSun" pitchFamily="2" charset="-122"/>
              </a:rPr>
              <a:t>  +  </a:t>
            </a:r>
            <a:r>
              <a:rPr lang="cs-CZ" altLang="cs-CZ" dirty="0" err="1" smtClean="0">
                <a:ea typeface="SimSun" pitchFamily="2" charset="-122"/>
              </a:rPr>
              <a:t>nA</a:t>
            </a:r>
            <a:r>
              <a:rPr lang="cs-CZ" altLang="cs-CZ" baseline="30000" dirty="0" err="1" smtClean="0">
                <a:ea typeface="SimSun" pitchFamily="2" charset="-122"/>
              </a:rPr>
              <a:t>m</a:t>
            </a:r>
            <a:r>
              <a:rPr lang="cs-CZ" altLang="cs-CZ" baseline="30000" dirty="0" smtClean="0">
                <a:ea typeface="SimSun" pitchFamily="2" charset="-122"/>
              </a:rPr>
              <a:t>-</a:t>
            </a:r>
            <a:r>
              <a:rPr lang="cs-CZ" altLang="cs-CZ" dirty="0" smtClean="0">
                <a:ea typeface="SimSun" pitchFamily="2" charset="-122"/>
              </a:rPr>
              <a:t>  </a:t>
            </a:r>
            <a:r>
              <a:rPr lang="cs-CZ" altLang="cs-CZ" dirty="0" smtClean="0">
                <a:ea typeface="SimSun" pitchFamily="2" charset="-122"/>
                <a:sym typeface="Wingdings" pitchFamily="2" charset="2"/>
              </a:rPr>
              <a:t></a:t>
            </a:r>
            <a:r>
              <a:rPr lang="cs-CZ" altLang="cs-CZ" dirty="0" smtClean="0">
                <a:ea typeface="SimSun" pitchFamily="2" charset="-122"/>
              </a:rPr>
              <a:t> </a:t>
            </a:r>
            <a:r>
              <a:rPr lang="cs-CZ" altLang="cs-CZ" dirty="0" err="1" smtClean="0">
                <a:ea typeface="SimSun" pitchFamily="2" charset="-122"/>
              </a:rPr>
              <a:t>B</a:t>
            </a:r>
            <a:r>
              <a:rPr lang="cs-CZ" altLang="cs-CZ" baseline="-25000" dirty="0" err="1" smtClean="0">
                <a:ea typeface="SimSun" pitchFamily="2" charset="-122"/>
              </a:rPr>
              <a:t>m</a:t>
            </a:r>
            <a:r>
              <a:rPr lang="cs-CZ" altLang="cs-CZ" dirty="0" err="1" smtClean="0">
                <a:ea typeface="SimSun" pitchFamily="2" charset="-122"/>
              </a:rPr>
              <a:t>A</a:t>
            </a:r>
            <a:r>
              <a:rPr lang="cs-CZ" altLang="cs-CZ" baseline="-25000" dirty="0" err="1" smtClean="0">
                <a:ea typeface="SimSun" pitchFamily="2" charset="-122"/>
              </a:rPr>
              <a:t>n</a:t>
            </a:r>
            <a:endParaRPr lang="cs-CZ" altLang="cs-CZ" dirty="0" smtClean="0">
              <a:ea typeface="SimSun" pitchFamily="2" charset="-122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Součin rozpustnosti</a:t>
            </a:r>
            <a:endParaRPr lang="cs-CZ" dirty="0"/>
          </a:p>
        </p:txBody>
      </p:sp>
      <p:graphicFrame>
        <p:nvGraphicFramePr>
          <p:cNvPr id="14337" name="Object 11"/>
          <p:cNvGraphicFramePr>
            <a:graphicFrameLocks noChangeAspect="1"/>
          </p:cNvGraphicFramePr>
          <p:nvPr/>
        </p:nvGraphicFramePr>
        <p:xfrm>
          <a:off x="2143108" y="4714884"/>
          <a:ext cx="4410092" cy="1066958"/>
        </p:xfrm>
        <a:graphic>
          <a:graphicData uri="http://schemas.openxmlformats.org/presentationml/2006/ole">
            <p:oleObj spid="_x0000_s14337" name="Rovnice" r:id="rId3" imgW="1104421" imgH="266584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Pufry nebo-li tlumivé roztoky tlumí svou přítomností v roztocích změny pH při přídavcích kyseliny nebo zásady</a:t>
            </a:r>
          </a:p>
          <a:p>
            <a:r>
              <a:rPr lang="cs-CZ" dirty="0" smtClean="0"/>
              <a:t>Snaží se tedy udržet stálé pH.</a:t>
            </a:r>
          </a:p>
          <a:p>
            <a:r>
              <a:rPr lang="cs-CZ" dirty="0" smtClean="0"/>
              <a:t>Podle použití se využívají dva typy pufrů</a:t>
            </a:r>
          </a:p>
          <a:p>
            <a:r>
              <a:rPr lang="cs-CZ" dirty="0" smtClean="0"/>
              <a:t>1</a:t>
            </a:r>
            <a:r>
              <a:rPr lang="cs-CZ" dirty="0" smtClean="0">
                <a:solidFill>
                  <a:srgbClr val="FF0000"/>
                </a:solidFill>
              </a:rPr>
              <a:t>)kyselé</a:t>
            </a:r>
            <a:r>
              <a:rPr lang="cs-CZ" dirty="0" smtClean="0"/>
              <a:t> –skládají se ze slabé kyseliny a její soli ze silnou zásadou.</a:t>
            </a:r>
          </a:p>
          <a:p>
            <a:r>
              <a:rPr lang="cs-CZ" dirty="0" smtClean="0"/>
              <a:t>2)</a:t>
            </a:r>
            <a:r>
              <a:rPr lang="cs-CZ" dirty="0" smtClean="0">
                <a:solidFill>
                  <a:schemeClr val="accent4"/>
                </a:solidFill>
              </a:rPr>
              <a:t>zásadité</a:t>
            </a:r>
            <a:r>
              <a:rPr lang="cs-CZ" dirty="0" smtClean="0"/>
              <a:t>-skládají se ze slabé zásady a její soli se silnou kyselinou 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Pufry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4253</TotalTime>
  <Words>620</Words>
  <Application>Microsoft Office PowerPoint</Application>
  <PresentationFormat>Předvádění na obrazovce (4:3)</PresentationFormat>
  <Paragraphs>80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Shluk</vt:lpstr>
      <vt:lpstr>Rovnice</vt:lpstr>
      <vt:lpstr>Elektrochemie</vt:lpstr>
      <vt:lpstr>Elektrolytická disociace</vt:lpstr>
      <vt:lpstr>Stupeň disociace</vt:lpstr>
      <vt:lpstr>Disociační konstanta</vt:lpstr>
      <vt:lpstr>Odvození </vt:lpstr>
      <vt:lpstr>Význam</vt:lpstr>
      <vt:lpstr>Silné a slabé elektrolyty </vt:lpstr>
      <vt:lpstr>Součin rozpustnosti</vt:lpstr>
      <vt:lpstr>Pufry</vt:lpstr>
      <vt:lpstr>Elektrody </vt:lpstr>
      <vt:lpstr>Elektrodový potenciál</vt:lpstr>
      <vt:lpstr>Standardní podmínky</vt:lpstr>
      <vt:lpstr>Rozdělení elektrod</vt:lpstr>
      <vt:lpstr>Použití elektrod</vt:lpstr>
      <vt:lpstr>Polarizace elektrod</vt:lpstr>
      <vt:lpstr>Polarografie </vt:lpstr>
      <vt:lpstr>Elektrolýza </vt:lpstr>
      <vt:lpstr>Faradyův zákon </vt:lpstr>
      <vt:lpstr>Snímek 19</vt:lpstr>
      <vt:lpstr>Elektrolyzér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Elektrochemie</dc:title>
  <dc:creator>Vlastnik</dc:creator>
  <cp:lastModifiedBy>Vlastnik</cp:lastModifiedBy>
  <cp:revision>116</cp:revision>
  <dcterms:created xsi:type="dcterms:W3CDTF">2018-01-16T19:24:49Z</dcterms:created>
  <dcterms:modified xsi:type="dcterms:W3CDTF">2018-05-02T19:22:01Z</dcterms:modified>
</cp:coreProperties>
</file>