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65" r:id="rId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D0D335E-D7C1-4BBD-8061-159672752CED}" type="datetimeFigureOut">
              <a:rPr lang="cs-CZ" smtClean="0"/>
              <a:t>29.11.2017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D0D335E-D7C1-4BBD-8061-159672752CED}" type="datetimeFigureOut">
              <a:rPr lang="cs-CZ" smtClean="0"/>
              <a:t>29.11.2017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D0D335E-D7C1-4BBD-8061-159672752CED}" type="datetimeFigureOut">
              <a:rPr lang="cs-CZ" smtClean="0"/>
              <a:t>29.11.2017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D0D335E-D7C1-4BBD-8061-159672752CED}" type="datetimeFigureOut">
              <a:rPr lang="cs-CZ" smtClean="0"/>
              <a:t>29.11.2017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CD0D335E-D7C1-4BBD-8061-159672752CED}" type="datetimeFigureOut">
              <a:rPr lang="cs-CZ" smtClean="0"/>
              <a:t>29.11.2017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D0D335E-D7C1-4BBD-8061-159672752CED}" type="datetimeFigureOut">
              <a:rPr lang="cs-CZ" smtClean="0"/>
              <a:t>29.11.2017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D0D335E-D7C1-4BBD-8061-159672752CED}" type="datetimeFigureOut">
              <a:rPr lang="cs-CZ" smtClean="0"/>
              <a:t>29.11.2017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CD0D335E-D7C1-4BBD-8061-159672752CED}" type="datetimeFigureOut">
              <a:rPr lang="cs-CZ" smtClean="0"/>
              <a:t>29.11.2017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D0D335E-D7C1-4BBD-8061-159672752CED}" type="datetimeFigureOut">
              <a:rPr lang="cs-CZ" smtClean="0"/>
              <a:t>29.11.2017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D0D335E-D7C1-4BBD-8061-159672752CED}" type="datetimeFigureOut">
              <a:rPr lang="cs-CZ" smtClean="0"/>
              <a:t>29.11.2017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D0D335E-D7C1-4BBD-8061-159672752CED}" type="datetimeFigureOut">
              <a:rPr lang="cs-CZ" smtClean="0"/>
              <a:t>29.11.2017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9BA85FC-EE07-40FF-A9D1-8189CD3DB81E}"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0D335E-D7C1-4BBD-8061-159672752CED}" type="datetimeFigureOut">
              <a:rPr lang="cs-CZ" smtClean="0"/>
              <a:t>29.11.2017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A85FC-EE07-40FF-A9D1-8189CD3DB81E}"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42910" y="1928802"/>
            <a:ext cx="7772400" cy="1470025"/>
          </a:xfrm>
        </p:spPr>
        <p:txBody>
          <a:bodyPr>
            <a:normAutofit/>
          </a:bodyPr>
          <a:lstStyle/>
          <a:p>
            <a:r>
              <a:rPr lang="cs-CZ" sz="5400" b="1" dirty="0" smtClean="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rPr>
              <a:t>Spalovač mrtvol</a:t>
            </a:r>
            <a:endParaRPr lang="cs-CZ" sz="5400" b="1" dirty="0">
              <a:ln w="12700">
                <a:solidFill>
                  <a:schemeClr val="tx2">
                    <a:satMod val="155000"/>
                  </a:schemeClr>
                </a:solidFill>
                <a:prstDash val="solid"/>
              </a:ln>
              <a:effectLst>
                <a:outerShdw blurRad="41275" dist="20320" dir="1800000" algn="tl" rotWithShape="0">
                  <a:srgbClr val="000000">
                    <a:alpha val="40000"/>
                  </a:srgbClr>
                </a:outerShdw>
              </a:effectLst>
              <a:latin typeface="Arial Black" pitchFamily="34" charset="0"/>
            </a:endParaRPr>
          </a:p>
        </p:txBody>
      </p:sp>
      <p:sp>
        <p:nvSpPr>
          <p:cNvPr id="3" name="Podnadpis 2"/>
          <p:cNvSpPr>
            <a:spLocks noGrp="1"/>
          </p:cNvSpPr>
          <p:nvPr>
            <p:ph type="subTitle" idx="1"/>
          </p:nvPr>
        </p:nvSpPr>
        <p:spPr>
          <a:xfrm>
            <a:off x="1285852" y="3071810"/>
            <a:ext cx="6400800" cy="1752600"/>
          </a:xfrm>
        </p:spPr>
        <p:txBody>
          <a:bodyPr>
            <a:normAutofit/>
          </a:bodyPr>
          <a:lstStyle/>
          <a:p>
            <a:r>
              <a:rPr lang="cs-CZ" sz="4000" b="1" dirty="0" smtClean="0">
                <a:solidFill>
                  <a:schemeClr val="tx1"/>
                </a:solidFill>
              </a:rPr>
              <a:t>Ladislav Fuks</a:t>
            </a:r>
            <a:endParaRPr lang="cs-CZ" sz="4000"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1" y="273050"/>
            <a:ext cx="2971792" cy="655620"/>
          </a:xfrm>
        </p:spPr>
        <p:txBody>
          <a:bodyPr>
            <a:noAutofit/>
          </a:bodyPr>
          <a:lstStyle/>
          <a:p>
            <a:pPr algn="ctr"/>
            <a:r>
              <a:rPr lang="cs-CZ" sz="4400" dirty="0" smtClean="0"/>
              <a:t>O autorovi</a:t>
            </a:r>
            <a:endParaRPr lang="cs-CZ" sz="4400" dirty="0"/>
          </a:p>
        </p:txBody>
      </p:sp>
      <p:sp>
        <p:nvSpPr>
          <p:cNvPr id="3" name="Zástupný symbol pro obsah 2"/>
          <p:cNvSpPr>
            <a:spLocks noGrp="1"/>
          </p:cNvSpPr>
          <p:nvPr>
            <p:ph idx="1"/>
          </p:nvPr>
        </p:nvSpPr>
        <p:spPr>
          <a:xfrm>
            <a:off x="3929058" y="357166"/>
            <a:ext cx="5214942" cy="6500834"/>
          </a:xfrm>
        </p:spPr>
        <p:txBody>
          <a:bodyPr>
            <a:normAutofit/>
          </a:bodyPr>
          <a:lstStyle/>
          <a:p>
            <a:r>
              <a:rPr lang="cs-CZ" sz="2800" b="1" dirty="0" smtClean="0">
                <a:latin typeface="Andalus" pitchFamily="18" charset="-78"/>
                <a:cs typeface="Andalus" pitchFamily="18" charset="-78"/>
              </a:rPr>
              <a:t>*</a:t>
            </a:r>
            <a:r>
              <a:rPr lang="cs-CZ" sz="2800" dirty="0" smtClean="0">
                <a:latin typeface="Andalus" pitchFamily="18" charset="-78"/>
                <a:cs typeface="Andalus" pitchFamily="18" charset="-78"/>
              </a:rPr>
              <a:t>24.9. 1923 – </a:t>
            </a:r>
            <a:r>
              <a:rPr lang="cs-CZ" dirty="0" smtClean="0">
                <a:latin typeface="Andalus" pitchFamily="18" charset="-78"/>
                <a:cs typeface="Andalus" pitchFamily="18" charset="-78"/>
              </a:rPr>
              <a:t>ᵻ</a:t>
            </a:r>
            <a:r>
              <a:rPr lang="cs-CZ" sz="2800" dirty="0" smtClean="0">
                <a:latin typeface="Andalus" pitchFamily="18" charset="-78"/>
                <a:cs typeface="Andalus" pitchFamily="18" charset="-78"/>
              </a:rPr>
              <a:t>19.8.1994</a:t>
            </a:r>
          </a:p>
          <a:p>
            <a:r>
              <a:rPr lang="cs-CZ" sz="2800" dirty="0" smtClean="0">
                <a:latin typeface="Andalus" pitchFamily="18" charset="-78"/>
                <a:cs typeface="Andalus" pitchFamily="18" charset="-78"/>
              </a:rPr>
              <a:t>Psychologická</a:t>
            </a:r>
            <a:r>
              <a:rPr lang="cs-CZ" sz="2800" dirty="0">
                <a:latin typeface="Andalus" pitchFamily="18" charset="-78"/>
                <a:cs typeface="Andalus" pitchFamily="18" charset="-78"/>
              </a:rPr>
              <a:t> </a:t>
            </a:r>
            <a:r>
              <a:rPr lang="cs-CZ" sz="2800" dirty="0" smtClean="0">
                <a:latin typeface="Andalus" pitchFamily="18" charset="-78"/>
                <a:cs typeface="Andalus" pitchFamily="18" charset="-78"/>
              </a:rPr>
              <a:t>próza </a:t>
            </a:r>
            <a:endParaRPr lang="cs-CZ" sz="2800" dirty="0" smtClean="0">
              <a:latin typeface="Andalus" pitchFamily="18" charset="-78"/>
              <a:cs typeface="Andalus" pitchFamily="18" charset="-78"/>
            </a:endParaRPr>
          </a:p>
          <a:p>
            <a:r>
              <a:rPr lang="cs-CZ" sz="2800" dirty="0" smtClean="0">
                <a:latin typeface="Andalus" pitchFamily="18" charset="-78"/>
                <a:cs typeface="Andalus" pitchFamily="18" charset="-78"/>
              </a:rPr>
              <a:t>Úzkosti člověka </a:t>
            </a:r>
            <a:r>
              <a:rPr lang="cs-CZ" sz="2800" dirty="0">
                <a:latin typeface="Andalus" pitchFamily="18" charset="-78"/>
                <a:cs typeface="Andalus" pitchFamily="18" charset="-78"/>
              </a:rPr>
              <a:t>ohrožovaného nesvobodou a </a:t>
            </a:r>
            <a:r>
              <a:rPr lang="cs-CZ" sz="2800" dirty="0" smtClean="0">
                <a:latin typeface="Andalus" pitchFamily="18" charset="-78"/>
                <a:cs typeface="Andalus" pitchFamily="18" charset="-78"/>
              </a:rPr>
              <a:t>násilím</a:t>
            </a:r>
            <a:endParaRPr lang="cs-CZ" sz="2800" dirty="0">
              <a:latin typeface="Andalus" pitchFamily="18" charset="-78"/>
              <a:cs typeface="Andalus" pitchFamily="18" charset="-78"/>
            </a:endParaRPr>
          </a:p>
          <a:p>
            <a:r>
              <a:rPr lang="cs-CZ" sz="2800" dirty="0" smtClean="0">
                <a:latin typeface="Andalus" pitchFamily="18" charset="-78"/>
                <a:cs typeface="Andalus" pitchFamily="18" charset="-78"/>
              </a:rPr>
              <a:t>2. světová válka</a:t>
            </a:r>
            <a:r>
              <a:rPr lang="cs-CZ" sz="2800" dirty="0">
                <a:latin typeface="Andalus" pitchFamily="18" charset="-78"/>
                <a:cs typeface="Andalus" pitchFamily="18" charset="-78"/>
              </a:rPr>
              <a:t> a </a:t>
            </a:r>
            <a:r>
              <a:rPr lang="cs-CZ" sz="2800" dirty="0" smtClean="0">
                <a:latin typeface="Andalus" pitchFamily="18" charset="-78"/>
                <a:cs typeface="Andalus" pitchFamily="18" charset="-78"/>
              </a:rPr>
              <a:t>holocaust</a:t>
            </a:r>
            <a:r>
              <a:rPr lang="cs-CZ" sz="2800" dirty="0">
                <a:latin typeface="Andalus" pitchFamily="18" charset="-78"/>
                <a:cs typeface="Andalus" pitchFamily="18" charset="-78"/>
              </a:rPr>
              <a:t> </a:t>
            </a:r>
            <a:endParaRPr lang="cs-CZ" sz="2800" dirty="0" smtClean="0">
              <a:latin typeface="Andalus" pitchFamily="18" charset="-78"/>
              <a:cs typeface="Andalus" pitchFamily="18" charset="-78"/>
            </a:endParaRPr>
          </a:p>
          <a:p>
            <a:r>
              <a:rPr lang="cs-CZ" sz="2800" dirty="0" smtClean="0">
                <a:latin typeface="Andalus" pitchFamily="18" charset="-78"/>
                <a:cs typeface="Andalus" pitchFamily="18" charset="-78"/>
              </a:rPr>
              <a:t>skryté dvojsmysly</a:t>
            </a:r>
            <a:endParaRPr lang="cs-CZ" sz="2800" dirty="0" smtClean="0">
              <a:latin typeface="Andalus" pitchFamily="18" charset="-78"/>
              <a:cs typeface="Andalus" pitchFamily="18" charset="-78"/>
            </a:endParaRPr>
          </a:p>
          <a:p>
            <a:r>
              <a:rPr lang="cs-CZ" sz="2800" dirty="0" smtClean="0">
                <a:latin typeface="Andalus" pitchFamily="18" charset="-78"/>
                <a:cs typeface="Andalus" pitchFamily="18" charset="-78"/>
              </a:rPr>
              <a:t>empatie</a:t>
            </a:r>
            <a:endParaRPr lang="cs-CZ" sz="2800" dirty="0" smtClean="0">
              <a:latin typeface="Andalus" pitchFamily="18" charset="-78"/>
              <a:cs typeface="Andalus" pitchFamily="18" charset="-78"/>
            </a:endParaRPr>
          </a:p>
          <a:p>
            <a:endParaRPr lang="cs-CZ" sz="2400" dirty="0" smtClean="0"/>
          </a:p>
          <a:p>
            <a:endParaRPr lang="cs-CZ" sz="2400" dirty="0" smtClean="0"/>
          </a:p>
          <a:p>
            <a:endParaRPr lang="cs-CZ" dirty="0" smtClean="0"/>
          </a:p>
          <a:p>
            <a:endParaRPr lang="cs-CZ" dirty="0"/>
          </a:p>
        </p:txBody>
      </p:sp>
      <p:pic>
        <p:nvPicPr>
          <p:cNvPr id="6" name="Obrázek 5" descr="214.jpg"/>
          <p:cNvPicPr>
            <a:picLocks noChangeAspect="1"/>
          </p:cNvPicPr>
          <p:nvPr/>
        </p:nvPicPr>
        <p:blipFill>
          <a:blip r:embed="rId2"/>
          <a:stretch>
            <a:fillRect/>
          </a:stretch>
        </p:blipFill>
        <p:spPr>
          <a:xfrm>
            <a:off x="357158" y="1357298"/>
            <a:ext cx="3439229" cy="481492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0" y="0"/>
            <a:ext cx="5286412" cy="846158"/>
          </a:xfrm>
        </p:spPr>
        <p:txBody>
          <a:bodyPr/>
          <a:lstStyle/>
          <a:p>
            <a:r>
              <a:rPr lang="cs-CZ" dirty="0" smtClean="0"/>
              <a:t>Spalovač mrtvol</a:t>
            </a:r>
            <a:endParaRPr lang="cs-CZ" dirty="0"/>
          </a:p>
        </p:txBody>
      </p:sp>
      <p:sp>
        <p:nvSpPr>
          <p:cNvPr id="3" name="Zástupný symbol pro obsah 2"/>
          <p:cNvSpPr>
            <a:spLocks noGrp="1"/>
          </p:cNvSpPr>
          <p:nvPr>
            <p:ph sz="half" idx="1"/>
          </p:nvPr>
        </p:nvSpPr>
        <p:spPr>
          <a:xfrm>
            <a:off x="357158" y="946127"/>
            <a:ext cx="4643470" cy="5911873"/>
          </a:xfrm>
        </p:spPr>
        <p:txBody>
          <a:bodyPr>
            <a:normAutofit/>
          </a:bodyPr>
          <a:lstStyle/>
          <a:p>
            <a:r>
              <a:rPr lang="cs-CZ" sz="2400" dirty="0" smtClean="0"/>
              <a:t>„Největší lstí ďábla je, když sám o sobě prohlašuje, že není.“</a:t>
            </a:r>
            <a:endParaRPr lang="cs-CZ" sz="2400" b="1" i="1" dirty="0" smtClean="0"/>
          </a:p>
          <a:p>
            <a:r>
              <a:rPr lang="cs-CZ" sz="2400" i="1" dirty="0" smtClean="0"/>
              <a:t>Román </a:t>
            </a:r>
            <a:r>
              <a:rPr lang="cs-CZ" sz="2400" dirty="0" smtClean="0"/>
              <a:t>z </a:t>
            </a:r>
            <a:r>
              <a:rPr lang="cs-CZ" sz="2400" dirty="0"/>
              <a:t>roku </a:t>
            </a:r>
            <a:r>
              <a:rPr lang="cs-CZ" sz="2400" dirty="0" smtClean="0"/>
              <a:t>1967</a:t>
            </a:r>
            <a:endParaRPr lang="cs-CZ" sz="2400" dirty="0"/>
          </a:p>
          <a:p>
            <a:r>
              <a:rPr lang="cs-CZ" sz="2400" dirty="0" smtClean="0"/>
              <a:t>Vliv 2. svět. války</a:t>
            </a:r>
            <a:endParaRPr lang="cs-CZ" sz="2400" dirty="0" smtClean="0">
              <a:solidFill>
                <a:srgbClr val="C00000"/>
              </a:solidFill>
            </a:endParaRPr>
          </a:p>
          <a:p>
            <a:r>
              <a:rPr lang="cs-CZ" sz="2400" dirty="0" smtClean="0"/>
              <a:t>Zfilmováno</a:t>
            </a:r>
            <a:r>
              <a:rPr lang="cs-CZ" sz="2400" dirty="0"/>
              <a:t> Jurajem Herzem </a:t>
            </a:r>
          </a:p>
          <a:p>
            <a:r>
              <a:rPr lang="cs-CZ" sz="2400" dirty="0" smtClean="0"/>
              <a:t>1. etapa F.t </a:t>
            </a:r>
          </a:p>
          <a:p>
            <a:r>
              <a:rPr lang="cs-CZ" sz="2400" dirty="0" smtClean="0"/>
              <a:t>Témata </a:t>
            </a:r>
            <a:r>
              <a:rPr lang="cs-CZ" sz="2400" dirty="0" smtClean="0"/>
              <a:t>2. sv. v a problematika</a:t>
            </a:r>
            <a:r>
              <a:rPr lang="cs-CZ" sz="2400" dirty="0"/>
              <a:t> židovství. </a:t>
            </a:r>
            <a:endParaRPr lang="cs-CZ" sz="2400" dirty="0" smtClean="0"/>
          </a:p>
          <a:p>
            <a:endParaRPr lang="cs-CZ" dirty="0" smtClean="0"/>
          </a:p>
        </p:txBody>
      </p:sp>
      <p:pic>
        <p:nvPicPr>
          <p:cNvPr id="6" name="Zástupný symbol pro obsah 5" descr="big_spalovac-mrtvol-xH2-346644.jpg"/>
          <p:cNvPicPr>
            <a:picLocks noGrp="1" noChangeAspect="1"/>
          </p:cNvPicPr>
          <p:nvPr>
            <p:ph sz="half" idx="2"/>
          </p:nvPr>
        </p:nvPicPr>
        <p:blipFill>
          <a:blip r:embed="rId2"/>
          <a:stretch>
            <a:fillRect/>
          </a:stretch>
        </p:blipFill>
        <p:spPr>
          <a:xfrm>
            <a:off x="5429256" y="1285860"/>
            <a:ext cx="3238528" cy="5049908"/>
          </a:xfrm>
        </p:spPr>
      </p:pic>
      <p:sp>
        <p:nvSpPr>
          <p:cNvPr id="8" name="TextovéPole 7"/>
          <p:cNvSpPr txBox="1"/>
          <p:nvPr/>
        </p:nvSpPr>
        <p:spPr>
          <a:xfrm>
            <a:off x="7500926" y="0"/>
            <a:ext cx="1643074" cy="830997"/>
          </a:xfrm>
          <a:prstGeom prst="rect">
            <a:avLst/>
          </a:prstGeom>
          <a:solidFill>
            <a:srgbClr val="C00000"/>
          </a:solidFill>
        </p:spPr>
        <p:txBody>
          <a:bodyPr wrap="square" rtlCol="0">
            <a:spAutoFit/>
          </a:bodyPr>
          <a:lstStyle/>
          <a:p>
            <a:r>
              <a:rPr lang="cs-CZ" sz="1200" dirty="0" smtClean="0"/>
              <a:t>Získal tři ocenění (Trilobit FITESU, stříbrná siréna, stříbrná medaile</a:t>
            </a:r>
            <a:endParaRPr lang="cs-CZ"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79512" y="1772816"/>
            <a:ext cx="8712968" cy="923330"/>
          </a:xfrm>
          <a:prstGeom prst="rect">
            <a:avLst/>
          </a:prstGeom>
        </p:spPr>
        <p:txBody>
          <a:bodyPr wrap="square">
            <a:spAutoFit/>
          </a:bodyPr>
          <a:lstStyle/>
          <a:p>
            <a:r>
              <a:rPr lang="cs-CZ" dirty="0" smtClean="0"/>
              <a:t>,,Litoval </a:t>
            </a:r>
            <a:r>
              <a:rPr lang="cs-CZ" dirty="0"/>
              <a:t>jsem tě drahá, litoval. Byla jsi skleslá, zamlklá, ovšem, jak by ne, ale já jsem tu oběť jako Němec přinést musel. Zachránil jsem tě, drahá, před utrpením, které by tě jinak čekalo. Jak bys byla, nebeská, s tou svou krví v tom novém šťastném, spravedlivém světě </a:t>
            </a:r>
            <a:r>
              <a:rPr lang="cs-CZ" dirty="0" smtClean="0"/>
              <a:t>trpěla.‘‘</a:t>
            </a:r>
            <a:endParaRPr lang="cs-CZ" dirty="0"/>
          </a:p>
        </p:txBody>
      </p:sp>
      <p:sp>
        <p:nvSpPr>
          <p:cNvPr id="7" name="TextovéPole 6"/>
          <p:cNvSpPr txBox="1"/>
          <p:nvPr/>
        </p:nvSpPr>
        <p:spPr>
          <a:xfrm>
            <a:off x="683568" y="3573016"/>
            <a:ext cx="6768752" cy="369332"/>
          </a:xfrm>
          <a:prstGeom prst="rect">
            <a:avLst/>
          </a:prstGeom>
          <a:noFill/>
        </p:spPr>
        <p:txBody>
          <a:bodyPr wrap="square" rtlCol="0">
            <a:spAutoFit/>
          </a:bodyPr>
          <a:lstStyle/>
          <a:p>
            <a:r>
              <a:rPr lang="cs-CZ" dirty="0"/>
              <a:t>https://www.youtube.com/watch?v=1Q-kz4Eka4M</a:t>
            </a:r>
          </a:p>
        </p:txBody>
      </p:sp>
    </p:spTree>
    <p:extLst>
      <p:ext uri="{BB962C8B-B14F-4D97-AF65-F5344CB8AC3E}">
        <p14:creationId xmlns:p14="http://schemas.microsoft.com/office/powerpoint/2010/main" val="3841607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1.</a:t>
            </a:r>
            <a:endParaRPr lang="cs-CZ" dirty="0"/>
          </a:p>
        </p:txBody>
      </p:sp>
      <p:sp>
        <p:nvSpPr>
          <p:cNvPr id="4" name="Obdélník 3"/>
          <p:cNvSpPr/>
          <p:nvPr/>
        </p:nvSpPr>
        <p:spPr>
          <a:xfrm>
            <a:off x="179512" y="1628800"/>
            <a:ext cx="8784976" cy="1323439"/>
          </a:xfrm>
          <a:prstGeom prst="rect">
            <a:avLst/>
          </a:prstGeom>
        </p:spPr>
        <p:txBody>
          <a:bodyPr wrap="square">
            <a:spAutoFit/>
          </a:bodyPr>
          <a:lstStyle/>
          <a:p>
            <a:r>
              <a:rPr lang="cs-CZ" sz="1600" dirty="0"/>
              <a:t>„</a:t>
            </a:r>
            <a:r>
              <a:rPr lang="cs-CZ" sz="1600" i="1" dirty="0"/>
              <a:t>Něžná</a:t>
            </a:r>
            <a:r>
              <a:rPr lang="cs-CZ" sz="1600" dirty="0"/>
              <a:t>,“ řekl pan Karel </a:t>
            </a:r>
            <a:r>
              <a:rPr lang="cs-CZ" sz="1600" dirty="0" err="1"/>
              <a:t>Kopfrkingl</a:t>
            </a:r>
            <a:r>
              <a:rPr lang="cs-CZ" sz="1600" dirty="0"/>
              <a:t> své krásné černovlasé ženě na prahu pavilónu dravců</a:t>
            </a:r>
          </a:p>
          <a:p>
            <a:r>
              <a:rPr lang="cs-CZ" sz="1600" dirty="0"/>
              <a:t>a lehký předjarní větřík mu provál vlasy, „tak jsme zase zde. Zde na tom drahém,</a:t>
            </a:r>
          </a:p>
          <a:p>
            <a:r>
              <a:rPr lang="cs-CZ" sz="1600" dirty="0"/>
              <a:t>požehnaném místě, kde jsme se před sedmnácti léty seznámili. Jestlipak si, </a:t>
            </a:r>
            <a:r>
              <a:rPr lang="cs-CZ" sz="1600" dirty="0" err="1"/>
              <a:t>Lakmé</a:t>
            </a:r>
            <a:r>
              <a:rPr lang="cs-CZ" sz="1600" dirty="0"/>
              <a:t>,</a:t>
            </a:r>
          </a:p>
          <a:p>
            <a:r>
              <a:rPr lang="cs-CZ" sz="1600" dirty="0"/>
              <a:t>vůbec ještě vzpomínáš, před kým to bylo?“ A když </a:t>
            </a:r>
            <a:r>
              <a:rPr lang="cs-CZ" sz="1600" dirty="0" err="1"/>
              <a:t>Lakmé</a:t>
            </a:r>
            <a:r>
              <a:rPr lang="cs-CZ" sz="1600" dirty="0"/>
              <a:t> kývla, usmál se něžně do</a:t>
            </a:r>
          </a:p>
          <a:p>
            <a:r>
              <a:rPr lang="cs-CZ" sz="1600" dirty="0"/>
              <a:t>hlubin pavilónu a řekl: „Ano, před támhletím </a:t>
            </a:r>
            <a:r>
              <a:rPr lang="cs-CZ" sz="1600" dirty="0" smtClean="0"/>
              <a:t>leopardem…….</a:t>
            </a:r>
            <a:endParaRPr lang="cs-CZ" sz="1600" dirty="0"/>
          </a:p>
        </p:txBody>
      </p:sp>
    </p:spTree>
    <p:extLst>
      <p:ext uri="{BB962C8B-B14F-4D97-AF65-F5344CB8AC3E}">
        <p14:creationId xmlns:p14="http://schemas.microsoft.com/office/powerpoint/2010/main" val="2053829645"/>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195</Words>
  <Application>Microsoft Office PowerPoint</Application>
  <PresentationFormat>Předvádění na obrazovce (4:3)</PresentationFormat>
  <Paragraphs>27</Paragraphs>
  <Slides>5</Slides>
  <Notes>0</Notes>
  <HiddenSlides>0</HiddenSlides>
  <MMClips>0</MMClips>
  <ScaleCrop>false</ScaleCrop>
  <HeadingPairs>
    <vt:vector size="4" baseType="variant">
      <vt:variant>
        <vt:lpstr>Motiv</vt:lpstr>
      </vt:variant>
      <vt:variant>
        <vt:i4>1</vt:i4>
      </vt:variant>
      <vt:variant>
        <vt:lpstr>Nadpisy snímků</vt:lpstr>
      </vt:variant>
      <vt:variant>
        <vt:i4>5</vt:i4>
      </vt:variant>
    </vt:vector>
  </HeadingPairs>
  <TitlesOfParts>
    <vt:vector size="6" baseType="lpstr">
      <vt:lpstr>Motiv sady Office</vt:lpstr>
      <vt:lpstr>Spalovač mrtvol</vt:lpstr>
      <vt:lpstr>O autorovi</vt:lpstr>
      <vt:lpstr>Spalovač mrtvol</vt:lpstr>
      <vt:lpstr>Prezentace aplikace PowerPoint</vt:lpstr>
      <vt:lpstr>Ukázka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Spalovač mrtvol</dc:title>
  <dc:creator>HP</dc:creator>
  <cp:lastModifiedBy>User</cp:lastModifiedBy>
  <cp:revision>17</cp:revision>
  <dcterms:created xsi:type="dcterms:W3CDTF">2017-11-28T17:12:56Z</dcterms:created>
  <dcterms:modified xsi:type="dcterms:W3CDTF">2017-11-29T17:58:11Z</dcterms:modified>
</cp:coreProperties>
</file>