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3" r:id="rId5"/>
    <p:sldId id="262" r:id="rId6"/>
    <p:sldId id="260" r:id="rId7"/>
    <p:sldId id="259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D1672F-9862-4C78-8487-827A962E4D6D}" type="datetimeFigureOut">
              <a:rPr lang="cs-CZ" smtClean="0"/>
              <a:pPr/>
              <a:t>28. 4. 2018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F3648F-AB26-4C28-9A57-6FA955D9EB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Úplavice cukrová a její léčba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Václav Srb</a:t>
            </a:r>
            <a:endParaRPr lang="cs-CZ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diabetu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80526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r>
              <a:rPr lang="cs-CZ" dirty="0" smtClean="0"/>
              <a:t> I. typu</a:t>
            </a:r>
          </a:p>
          <a:p>
            <a:pPr lvl="1"/>
            <a:r>
              <a:rPr lang="cs-CZ" dirty="0" smtClean="0"/>
              <a:t>selektivní destrukce beta buněk vlastním imunitním systémem</a:t>
            </a:r>
          </a:p>
          <a:p>
            <a:pPr lvl="1"/>
            <a:r>
              <a:rPr lang="cs-CZ" dirty="0" smtClean="0"/>
              <a:t>léčba vždy inzulinem</a:t>
            </a:r>
          </a:p>
          <a:p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r>
              <a:rPr lang="cs-CZ" dirty="0" smtClean="0"/>
              <a:t> </a:t>
            </a:r>
            <a:r>
              <a:rPr lang="cs-CZ" dirty="0" err="1" smtClean="0"/>
              <a:t>II.typu</a:t>
            </a:r>
            <a:endParaRPr lang="cs-CZ" dirty="0" smtClean="0"/>
          </a:p>
          <a:p>
            <a:pPr lvl="1"/>
            <a:r>
              <a:rPr lang="cs-CZ" dirty="0" smtClean="0"/>
              <a:t>beta buňky nejsou schopny produkovat správný inzulin, nebo ho neprodukují v dostatečné míře</a:t>
            </a:r>
          </a:p>
          <a:p>
            <a:pPr lvl="1"/>
            <a:r>
              <a:rPr lang="cs-CZ" dirty="0" smtClean="0"/>
              <a:t>léčba dietou, </a:t>
            </a:r>
            <a:r>
              <a:rPr lang="cs-CZ" dirty="0" err="1" smtClean="0"/>
              <a:t>antidiabetiky</a:t>
            </a:r>
            <a:r>
              <a:rPr lang="cs-CZ" dirty="0" smtClean="0"/>
              <a:t>, inzulinem</a:t>
            </a:r>
          </a:p>
          <a:p>
            <a:r>
              <a:rPr lang="cs-CZ" dirty="0" smtClean="0"/>
              <a:t>Těhotenský diabetes</a:t>
            </a:r>
          </a:p>
          <a:p>
            <a:pPr lvl="1"/>
            <a:r>
              <a:rPr lang="cs-CZ" dirty="0" smtClean="0"/>
              <a:t>relativně závažná komplikace těhotenství</a:t>
            </a:r>
          </a:p>
          <a:p>
            <a:pPr lvl="1"/>
            <a:r>
              <a:rPr lang="cs-CZ" dirty="0" smtClean="0"/>
              <a:t>léčba podobná II. typu</a:t>
            </a:r>
          </a:p>
          <a:p>
            <a:r>
              <a:rPr lang="cs-CZ" dirty="0" smtClean="0"/>
              <a:t>Sekundární diabetes</a:t>
            </a:r>
          </a:p>
          <a:p>
            <a:pPr lvl="1"/>
            <a:r>
              <a:rPr lang="cs-CZ" dirty="0" smtClean="0"/>
              <a:t>vyvolaný jinými chorobami</a:t>
            </a:r>
          </a:p>
          <a:p>
            <a:pPr lvl="1"/>
            <a:r>
              <a:rPr lang="cs-CZ" dirty="0" smtClean="0"/>
              <a:t>záněty a nádory slinivky břišní, hemochromatóza, cystická fibrosa</a:t>
            </a:r>
          </a:p>
        </p:txBody>
      </p:sp>
      <p:pic>
        <p:nvPicPr>
          <p:cNvPr id="8" name="Obrázek 7" descr="graf-druhy-cukrovky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988840"/>
            <a:ext cx="4146264" cy="2755259"/>
          </a:xfrm>
          <a:prstGeom prst="rect">
            <a:avLst/>
          </a:prstGeom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dělá inzulin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4525963"/>
          </a:xfrm>
        </p:spPr>
        <p:txBody>
          <a:bodyPr/>
          <a:lstStyle/>
          <a:p>
            <a:r>
              <a:rPr lang="cs-CZ" dirty="0" smtClean="0"/>
              <a:t>"odemyká" buňky pro vstup glukózy </a:t>
            </a:r>
            <a:r>
              <a:rPr lang="cs-CZ" u="sng" dirty="0" smtClean="0"/>
              <a:t>(24h denně)</a:t>
            </a:r>
          </a:p>
          <a:p>
            <a:pPr lvl="1"/>
            <a:r>
              <a:rPr lang="cs-CZ" dirty="0" smtClean="0"/>
              <a:t>kterou tělo získá přímo, nebo rozložením složitějších sacharidů z potravy</a:t>
            </a:r>
          </a:p>
          <a:p>
            <a:r>
              <a:rPr lang="cs-CZ" dirty="0" smtClean="0"/>
              <a:t>umožňuje ukládat zásobní glukózu v játrech </a:t>
            </a:r>
            <a:r>
              <a:rPr lang="cs-CZ" u="sng" dirty="0" smtClean="0"/>
              <a:t>(nejintenzivněji po jídle)</a:t>
            </a:r>
          </a:p>
        </p:txBody>
      </p:sp>
      <p:pic>
        <p:nvPicPr>
          <p:cNvPr id="4" name="Obrázek 3" descr="kosik-potraviny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3284984"/>
            <a:ext cx="5411192" cy="3162748"/>
          </a:xfrm>
          <a:prstGeom prst="rect">
            <a:avLst/>
          </a:prstGeom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Glykémie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koncentrace cukru v krvi, vyjádřená v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r>
              <a:rPr lang="cs-CZ" dirty="0" smtClean="0"/>
              <a:t>měření pomocí enzymu a el. vodivosti</a:t>
            </a:r>
          </a:p>
          <a:p>
            <a:pPr lvl="1"/>
            <a:r>
              <a:rPr lang="cs-CZ" dirty="0" smtClean="0"/>
              <a:t>=&gt;</a:t>
            </a:r>
            <a:r>
              <a:rPr lang="cs-CZ" dirty="0" err="1" smtClean="0"/>
              <a:t>glukometr</a:t>
            </a:r>
            <a:r>
              <a:rPr lang="cs-CZ" dirty="0" smtClean="0"/>
              <a:t> - měření 4-8x denně z "kapilární krve"</a:t>
            </a:r>
            <a:endParaRPr lang="cs-CZ" dirty="0"/>
          </a:p>
        </p:txBody>
      </p:sp>
      <p:pic>
        <p:nvPicPr>
          <p:cNvPr id="4" name="Obrázek 3" descr="xglukomer_jpg_pagespeed_ic_VAFO8_9lK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2486025" cy="2952750"/>
          </a:xfrm>
          <a:prstGeom prst="rect">
            <a:avLst/>
          </a:prstGeom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Kontinuální glykemické monitory (CGM)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4525963"/>
          </a:xfrm>
        </p:spPr>
        <p:txBody>
          <a:bodyPr/>
          <a:lstStyle/>
          <a:p>
            <a:r>
              <a:rPr lang="cs-CZ" dirty="0" err="1" smtClean="0"/>
              <a:t>glukometr</a:t>
            </a:r>
            <a:r>
              <a:rPr lang="cs-CZ" dirty="0" smtClean="0"/>
              <a:t>  "zabodnutý" v podkoží</a:t>
            </a:r>
          </a:p>
          <a:p>
            <a:r>
              <a:rPr lang="cs-CZ" dirty="0" smtClean="0"/>
              <a:t>měření každých 5 minut</a:t>
            </a:r>
          </a:p>
          <a:p>
            <a:r>
              <a:rPr lang="cs-CZ" dirty="0" smtClean="0"/>
              <a:t>komunikace s </a:t>
            </a:r>
            <a:r>
              <a:rPr lang="cs-CZ" dirty="0" err="1" smtClean="0"/>
              <a:t>inz</a:t>
            </a:r>
            <a:r>
              <a:rPr lang="cs-CZ" dirty="0" smtClean="0"/>
              <a:t>. pumpou - prediktivní zastavení před hypoglykemií</a:t>
            </a:r>
          </a:p>
        </p:txBody>
      </p:sp>
      <p:pic>
        <p:nvPicPr>
          <p:cNvPr id="4" name="Obrázek 3" descr="figure11k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3222242"/>
            <a:ext cx="5508724" cy="3635758"/>
          </a:xfrm>
          <a:prstGeom prst="rect">
            <a:avLst/>
          </a:prstGeom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</a:t>
            </a:r>
            <a:r>
              <a:rPr lang="cs-CZ" dirty="0" err="1" smtClean="0"/>
              <a:t>inz</a:t>
            </a:r>
            <a:r>
              <a:rPr lang="cs-CZ" dirty="0" smtClean="0"/>
              <a:t>. pumpou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jen jeden typ inzulinu (rychlý)</a:t>
            </a:r>
          </a:p>
          <a:p>
            <a:pPr lvl="1"/>
            <a:r>
              <a:rPr lang="cs-CZ" dirty="0" smtClean="0"/>
              <a:t>kombinace malých dávek každé min. 2 minuty</a:t>
            </a:r>
          </a:p>
          <a:p>
            <a:pPr lvl="1"/>
            <a:r>
              <a:rPr lang="cs-CZ" dirty="0" smtClean="0"/>
              <a:t>a větší dávky ke konkrétní konzumaci sacharidů (popř. korekci hyperglykemie,...)</a:t>
            </a:r>
            <a:endParaRPr lang="cs-CZ" dirty="0"/>
          </a:p>
          <a:p>
            <a:r>
              <a:rPr lang="cs-CZ" dirty="0" smtClean="0"/>
              <a:t>pumpa na těle 24h denně, v případě potřeby odpojitelná až na 1-1,5h</a:t>
            </a:r>
          </a:p>
        </p:txBody>
      </p:sp>
      <p:pic>
        <p:nvPicPr>
          <p:cNvPr id="4" name="Obrázek 3" descr="medtronic_devices_520x320_tum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500" y="1905000"/>
            <a:ext cx="4953000" cy="3048000"/>
          </a:xfrm>
          <a:prstGeom prst="rect">
            <a:avLst/>
          </a:prstGeom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inzulinovými pery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typy inzulinu (rychle a pomalu působící)</a:t>
            </a:r>
          </a:p>
          <a:p>
            <a:r>
              <a:rPr lang="cs-CZ" dirty="0" smtClean="0"/>
              <a:t>podávání před hlavními jídly a před spaním (obvykle 4x denně)</a:t>
            </a:r>
          </a:p>
        </p:txBody>
      </p:sp>
      <p:pic>
        <p:nvPicPr>
          <p:cNvPr id="4" name="Obrázek 3" descr="Inzulínové%20perá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2924944"/>
            <a:ext cx="3819525" cy="3724275"/>
          </a:xfrm>
          <a:prstGeom prst="rect">
            <a:avLst/>
          </a:prstGeom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bude někdy "lépe"?</a:t>
            </a:r>
          </a:p>
          <a:p>
            <a:r>
              <a:rPr lang="cs-CZ" dirty="0" smtClean="0"/>
              <a:t>=&gt;potrapme pacienty dokud je možno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/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 </a:t>
            </a:r>
            <a:endParaRPr lang="cs-CZ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Vlastní 6">
      <a:dk1>
        <a:sysClr val="windowText" lastClr="000000"/>
      </a:dk1>
      <a:lt1>
        <a:sysClr val="window" lastClr="FFFFFF"/>
      </a:lt1>
      <a:dk2>
        <a:srgbClr val="3F3F3F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970</TotalTime>
  <Words>247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Cesta</vt:lpstr>
      <vt:lpstr>Úplavice cukrová a její léčba</vt:lpstr>
      <vt:lpstr>Typy diabetu</vt:lpstr>
      <vt:lpstr>Co dělá inzulin</vt:lpstr>
      <vt:lpstr>Glykémie</vt:lpstr>
      <vt:lpstr>Kontinuální glykemické monitory (CGM)</vt:lpstr>
      <vt:lpstr>léčba inz. pumpou</vt:lpstr>
      <vt:lpstr>léčba inzulinovými pery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Úplavice cukrová a její léčba</dc:title>
  <dc:creator>Václav Srb</dc:creator>
  <cp:lastModifiedBy>Václav Srb</cp:lastModifiedBy>
  <cp:revision>26</cp:revision>
  <dcterms:created xsi:type="dcterms:W3CDTF">2016-10-30T16:00:21Z</dcterms:created>
  <dcterms:modified xsi:type="dcterms:W3CDTF">2018-04-28T13:35:38Z</dcterms:modified>
</cp:coreProperties>
</file>