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7" r:id="rId2"/>
    <p:sldId id="258" r:id="rId3"/>
    <p:sldId id="259" r:id="rId4"/>
    <p:sldId id="260" r:id="rId5"/>
    <p:sldId id="261" r:id="rId6"/>
    <p:sldId id="262" r:id="rId7"/>
    <p:sldId id="263" r:id="rId8"/>
    <p:sldId id="264" r:id="rId9"/>
    <p:sldId id="266" r:id="rId10"/>
    <p:sldId id="267" r:id="rId11"/>
    <p:sldId id="269" r:id="rId12"/>
    <p:sldId id="268" r:id="rId13"/>
    <p:sldId id="270"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6"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F78D9-BD33-4641-8073-05A850835C14}" type="datetimeFigureOut">
              <a:rPr lang="cs-CZ" smtClean="0"/>
              <a:t>11.2.2015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EC8EE-6987-4237-B260-D868D23039B1}"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58EC8EE-6987-4237-B260-D868D23039B1}" type="slidenum">
              <a:rPr lang="cs-CZ" smtClean="0"/>
              <a:t>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F6732690-9302-478C-90F5-6BB8D0E052BD}" type="datetimeFigureOut">
              <a:rPr lang="cs-CZ" smtClean="0"/>
              <a:pPr/>
              <a:t>11.2.2015</a:t>
            </a:fld>
            <a:endParaRPr lang="cs-CZ"/>
          </a:p>
        </p:txBody>
      </p:sp>
      <p:sp>
        <p:nvSpPr>
          <p:cNvPr id="16" name="Zástupný symbol pro číslo snímku 15"/>
          <p:cNvSpPr>
            <a:spLocks noGrp="1"/>
          </p:cNvSpPr>
          <p:nvPr>
            <p:ph type="sldNum" sz="quarter" idx="11"/>
          </p:nvPr>
        </p:nvSpPr>
        <p:spPr/>
        <p:txBody>
          <a:bodyPr/>
          <a:lstStyle/>
          <a:p>
            <a:fld id="{691E22E0-5868-4A43-91BE-30541690EB7C}"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6732690-9302-478C-90F5-6BB8D0E052BD}"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1E22E0-5868-4A43-91BE-30541690EB7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6732690-9302-478C-90F5-6BB8D0E052BD}"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1E22E0-5868-4A43-91BE-30541690EB7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F6732690-9302-478C-90F5-6BB8D0E052BD}" type="datetimeFigureOut">
              <a:rPr lang="cs-CZ" smtClean="0"/>
              <a:pPr/>
              <a:t>11.2.2015</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691E22E0-5868-4A43-91BE-30541690EB7C}"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6732690-9302-478C-90F5-6BB8D0E052BD}"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1E22E0-5868-4A43-91BE-30541690EB7C}"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F6732690-9302-478C-90F5-6BB8D0E052BD}" type="datetimeFigureOut">
              <a:rPr lang="cs-CZ" smtClean="0"/>
              <a:pPr/>
              <a:t>11.2.2015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1E22E0-5868-4A43-91BE-30541690EB7C}"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691E22E0-5868-4A43-91BE-30541690EB7C}"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F6732690-9302-478C-90F5-6BB8D0E052BD}" type="datetimeFigureOut">
              <a:rPr lang="cs-CZ" smtClean="0"/>
              <a:pPr/>
              <a:t>11.2.2015</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F6732690-9302-478C-90F5-6BB8D0E052BD}" type="datetimeFigureOut">
              <a:rPr lang="cs-CZ" smtClean="0"/>
              <a:pPr/>
              <a:t>11.2.2015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91E22E0-5868-4A43-91BE-30541690EB7C}"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6732690-9302-478C-90F5-6BB8D0E052BD}" type="datetimeFigureOut">
              <a:rPr lang="cs-CZ" smtClean="0"/>
              <a:pPr/>
              <a:t>11.2.2015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91E22E0-5868-4A43-91BE-30541690EB7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F6732690-9302-478C-90F5-6BB8D0E052BD}" type="datetimeFigureOut">
              <a:rPr lang="cs-CZ" smtClean="0"/>
              <a:pPr/>
              <a:t>11.2.2015</a:t>
            </a:fld>
            <a:endParaRPr lang="cs-CZ"/>
          </a:p>
        </p:txBody>
      </p:sp>
      <p:sp>
        <p:nvSpPr>
          <p:cNvPr id="9" name="Zástupný symbol pro číslo snímku 8"/>
          <p:cNvSpPr>
            <a:spLocks noGrp="1"/>
          </p:cNvSpPr>
          <p:nvPr>
            <p:ph type="sldNum" sz="quarter" idx="15"/>
          </p:nvPr>
        </p:nvSpPr>
        <p:spPr/>
        <p:txBody>
          <a:bodyPr/>
          <a:lstStyle/>
          <a:p>
            <a:fld id="{691E22E0-5868-4A43-91BE-30541690EB7C}"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F6732690-9302-478C-90F5-6BB8D0E052BD}" type="datetimeFigureOut">
              <a:rPr lang="cs-CZ" smtClean="0"/>
              <a:pPr/>
              <a:t>11.2.2015</a:t>
            </a:fld>
            <a:endParaRPr lang="cs-CZ"/>
          </a:p>
        </p:txBody>
      </p:sp>
      <p:sp>
        <p:nvSpPr>
          <p:cNvPr id="9" name="Zástupný symbol pro číslo snímku 8"/>
          <p:cNvSpPr>
            <a:spLocks noGrp="1"/>
          </p:cNvSpPr>
          <p:nvPr>
            <p:ph type="sldNum" sz="quarter" idx="11"/>
          </p:nvPr>
        </p:nvSpPr>
        <p:spPr/>
        <p:txBody>
          <a:bodyPr/>
          <a:lstStyle/>
          <a:p>
            <a:fld id="{691E22E0-5868-4A43-91BE-30541690EB7C}"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6732690-9302-478C-90F5-6BB8D0E052BD}" type="datetimeFigureOut">
              <a:rPr lang="cs-CZ" smtClean="0"/>
              <a:pPr/>
              <a:t>11.2.2015</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1E22E0-5868-4A43-91BE-30541690EB7C}"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BuwWXZ6wg" TargetMode="External"/><Relationship Id="rId2" Type="http://schemas.openxmlformats.org/officeDocument/2006/relationships/hyperlink" Target="https://www.youtube.com/watch?v=4aUGLJicck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286124"/>
            <a:ext cx="8229600" cy="2809876"/>
          </a:xfrm>
        </p:spPr>
        <p:txBody>
          <a:bodyPr>
            <a:normAutofit/>
          </a:bodyPr>
          <a:lstStyle/>
          <a:p>
            <a:pPr algn="ctr"/>
            <a:endParaRPr lang="cs-CZ" sz="3200" b="1" dirty="0" smtClean="0">
              <a:solidFill>
                <a:schemeClr val="bg1"/>
              </a:solidFill>
            </a:endParaRPr>
          </a:p>
          <a:p>
            <a:pPr lvl="1" algn="ctr">
              <a:buNone/>
            </a:pPr>
            <a:r>
              <a:rPr lang="cs-CZ" sz="3200" b="1" dirty="0" smtClean="0">
                <a:solidFill>
                  <a:schemeClr val="bg1"/>
                </a:solidFill>
              </a:rPr>
              <a:t>Charles Dickens</a:t>
            </a:r>
            <a:endParaRPr lang="cs-CZ" sz="3200" b="1" dirty="0">
              <a:solidFill>
                <a:schemeClr val="bg1"/>
              </a:solidFill>
            </a:endParaRPr>
          </a:p>
        </p:txBody>
      </p:sp>
      <p:sp>
        <p:nvSpPr>
          <p:cNvPr id="2" name="Nadpis 1"/>
          <p:cNvSpPr>
            <a:spLocks noGrp="1"/>
          </p:cNvSpPr>
          <p:nvPr>
            <p:ph type="title"/>
          </p:nvPr>
        </p:nvSpPr>
        <p:spPr>
          <a:xfrm>
            <a:off x="457200" y="152400"/>
            <a:ext cx="8229600" cy="2705096"/>
          </a:xfrm>
        </p:spPr>
        <p:txBody>
          <a:bodyPr>
            <a:normAutofit/>
          </a:bodyPr>
          <a:lstStyle/>
          <a:p>
            <a:pPr algn="ctr"/>
            <a:r>
              <a:rPr lang="cs-CZ" sz="8800" dirty="0" smtClean="0">
                <a:solidFill>
                  <a:schemeClr val="accent6">
                    <a:lumMod val="50000"/>
                  </a:schemeClr>
                </a:solidFill>
              </a:rPr>
              <a:t>OLIVER TWIST</a:t>
            </a:r>
            <a:endParaRPr lang="cs-CZ" sz="8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00034" y="1428736"/>
            <a:ext cx="8229600" cy="4572000"/>
          </a:xfrm>
        </p:spPr>
        <p:txBody>
          <a:bodyPr>
            <a:noAutofit/>
          </a:bodyPr>
          <a:lstStyle/>
          <a:p>
            <a:r>
              <a:rPr lang="cs-CZ" sz="2000" dirty="0" smtClean="0">
                <a:solidFill>
                  <a:schemeClr val="accent6">
                    <a:lumMod val="10000"/>
                  </a:schemeClr>
                </a:solidFill>
              </a:rPr>
              <a:t>„Hrom do pekla!“ zařval </a:t>
            </a:r>
            <a:r>
              <a:rPr lang="cs-CZ" sz="2000" dirty="0" err="1" smtClean="0">
                <a:solidFill>
                  <a:schemeClr val="accent6">
                    <a:lumMod val="10000"/>
                  </a:schemeClr>
                </a:solidFill>
              </a:rPr>
              <a:t>Sikes</a:t>
            </a:r>
            <a:r>
              <a:rPr lang="cs-CZ" sz="2000" dirty="0" smtClean="0">
                <a:solidFill>
                  <a:schemeClr val="accent6">
                    <a:lumMod val="10000"/>
                  </a:schemeClr>
                </a:solidFill>
              </a:rPr>
              <a:t> a zuřivě se židovi vyškubl z ruky. „Pusť mě!“ Když staříka od sebe odmrštil, vyrazil ze světnice a divoce a vztekle vyletěl do schodů. „</a:t>
            </a:r>
            <a:r>
              <a:rPr lang="cs-CZ" sz="2000" dirty="0" err="1" smtClean="0">
                <a:solidFill>
                  <a:schemeClr val="accent6">
                    <a:lumMod val="10000"/>
                  </a:schemeClr>
                </a:solidFill>
              </a:rPr>
              <a:t>Bille</a:t>
            </a:r>
            <a:r>
              <a:rPr lang="cs-CZ" sz="2000" dirty="0" smtClean="0">
                <a:solidFill>
                  <a:schemeClr val="accent6">
                    <a:lumMod val="10000"/>
                  </a:schemeClr>
                </a:solidFill>
              </a:rPr>
              <a:t>, </a:t>
            </a:r>
            <a:r>
              <a:rPr lang="cs-CZ" sz="2000" dirty="0" err="1" smtClean="0">
                <a:solidFill>
                  <a:schemeClr val="accent6">
                    <a:lumMod val="10000"/>
                  </a:schemeClr>
                </a:solidFill>
              </a:rPr>
              <a:t>Bille</a:t>
            </a:r>
            <a:r>
              <a:rPr lang="cs-CZ" sz="2000" dirty="0" smtClean="0">
                <a:solidFill>
                  <a:schemeClr val="accent6">
                    <a:lumMod val="10000"/>
                  </a:schemeClr>
                </a:solidFill>
              </a:rPr>
              <a:t>!“ křičel </a:t>
            </a:r>
            <a:r>
              <a:rPr lang="cs-CZ" sz="2000" dirty="0" err="1" smtClean="0">
                <a:solidFill>
                  <a:schemeClr val="accent6">
                    <a:lumMod val="10000"/>
                  </a:schemeClr>
                </a:solidFill>
              </a:rPr>
              <a:t>Fagin</a:t>
            </a:r>
            <a:r>
              <a:rPr lang="cs-CZ" sz="2000" dirty="0" smtClean="0">
                <a:solidFill>
                  <a:schemeClr val="accent6">
                    <a:lumMod val="10000"/>
                  </a:schemeClr>
                </a:solidFill>
              </a:rPr>
              <a:t> a utíkal honem za ním. „Ještě slovo. Jen slovíčko!“ K tomu slovíčku mezi nimi by nebylo došlo, nebýt toho, že lupič nebyl s to otevřít domovní dveře; marně na ně vynakládal zbytečnou námahu a láteření, když ho udýchaný žid dohonil. „Pusť mě ven,“ hulákal </a:t>
            </a:r>
            <a:r>
              <a:rPr lang="cs-CZ" sz="2000" dirty="0" err="1" smtClean="0">
                <a:solidFill>
                  <a:schemeClr val="accent6">
                    <a:lumMod val="10000"/>
                  </a:schemeClr>
                </a:solidFill>
              </a:rPr>
              <a:t>Sikes</a:t>
            </a:r>
            <a:r>
              <a:rPr lang="cs-CZ" sz="2000" dirty="0" smtClean="0">
                <a:solidFill>
                  <a:schemeClr val="accent6">
                    <a:lumMod val="10000"/>
                  </a:schemeClr>
                </a:solidFill>
              </a:rPr>
              <a:t>. „Nic mi už neříkej, nebo se neznám. Pusť mě ven, povídám!“ „Jenom slovíčko si dejte říct,“ naléhal </a:t>
            </a:r>
            <a:r>
              <a:rPr lang="cs-CZ" sz="2000" dirty="0" err="1" smtClean="0">
                <a:solidFill>
                  <a:schemeClr val="accent6">
                    <a:lumMod val="10000"/>
                  </a:schemeClr>
                </a:solidFill>
              </a:rPr>
              <a:t>Fagin</a:t>
            </a:r>
            <a:r>
              <a:rPr lang="cs-CZ" sz="2000" dirty="0" smtClean="0">
                <a:solidFill>
                  <a:schemeClr val="accent6">
                    <a:lumMod val="10000"/>
                  </a:schemeClr>
                </a:solidFill>
              </a:rPr>
              <a:t> a nahmátl zámek. „Nebuďte – moc – </a:t>
            </a:r>
            <a:r>
              <a:rPr lang="cs-CZ" sz="2000" dirty="0" err="1" smtClean="0">
                <a:solidFill>
                  <a:schemeClr val="accent6">
                    <a:lumMod val="10000"/>
                  </a:schemeClr>
                </a:solidFill>
              </a:rPr>
              <a:t>prudkej</a:t>
            </a:r>
            <a:r>
              <a:rPr lang="cs-CZ" sz="2000" dirty="0" smtClean="0">
                <a:solidFill>
                  <a:schemeClr val="accent6">
                    <a:lumMod val="10000"/>
                  </a:schemeClr>
                </a:solidFill>
              </a:rPr>
              <a:t>, </a:t>
            </a:r>
            <a:r>
              <a:rPr lang="cs-CZ" sz="2000" dirty="0" err="1" smtClean="0">
                <a:solidFill>
                  <a:schemeClr val="accent6">
                    <a:lumMod val="10000"/>
                  </a:schemeClr>
                </a:solidFill>
              </a:rPr>
              <a:t>Bille</a:t>
            </a:r>
            <a:r>
              <a:rPr lang="cs-CZ" sz="2000" dirty="0" smtClean="0">
                <a:solidFill>
                  <a:schemeClr val="accent6">
                    <a:lumMod val="10000"/>
                  </a:schemeClr>
                </a:solidFill>
              </a:rPr>
              <a:t>.“ Den se probouzel a bylo už dost světla, aby si oba muži viděli do tváře. Letmo se jejich oči střetly; oběma v nich planul oheň, v němž se nebylo možno mýlit. „Chci říct,“ dodal </a:t>
            </a:r>
            <a:r>
              <a:rPr lang="cs-CZ" sz="2000" dirty="0" err="1" smtClean="0">
                <a:solidFill>
                  <a:schemeClr val="accent6">
                    <a:lumMod val="10000"/>
                  </a:schemeClr>
                </a:solidFill>
              </a:rPr>
              <a:t>Fagin</a:t>
            </a:r>
            <a:r>
              <a:rPr lang="cs-CZ" sz="2000" dirty="0" smtClean="0">
                <a:solidFill>
                  <a:schemeClr val="accent6">
                    <a:lumMod val="10000"/>
                  </a:schemeClr>
                </a:solidFill>
              </a:rPr>
              <a:t>, aby dal najevo, že si je vědom, jak teď už je všechno předstírání zbytečné, „ne prudší, než dovoluje naše bezpečí. Buď </a:t>
            </a:r>
            <a:r>
              <a:rPr lang="cs-CZ" sz="2000" dirty="0" err="1" smtClean="0">
                <a:solidFill>
                  <a:schemeClr val="accent6">
                    <a:lumMod val="10000"/>
                  </a:schemeClr>
                </a:solidFill>
              </a:rPr>
              <a:t>te</a:t>
            </a:r>
            <a:r>
              <a:rPr lang="cs-CZ" sz="2000" dirty="0" smtClean="0">
                <a:solidFill>
                  <a:schemeClr val="accent6">
                    <a:lumMod val="10000"/>
                  </a:schemeClr>
                </a:solidFill>
              </a:rPr>
              <a:t> </a:t>
            </a:r>
            <a:r>
              <a:rPr lang="cs-CZ" sz="2000" dirty="0" err="1" smtClean="0">
                <a:solidFill>
                  <a:schemeClr val="accent6">
                    <a:lumMod val="10000"/>
                  </a:schemeClr>
                </a:solidFill>
              </a:rPr>
              <a:t>šikovnej</a:t>
            </a:r>
            <a:r>
              <a:rPr lang="cs-CZ" sz="2000" dirty="0" smtClean="0">
                <a:solidFill>
                  <a:schemeClr val="accent6">
                    <a:lumMod val="10000"/>
                  </a:schemeClr>
                </a:solidFill>
              </a:rPr>
              <a:t>, </a:t>
            </a:r>
            <a:r>
              <a:rPr lang="cs-CZ" sz="2000" dirty="0" err="1" smtClean="0">
                <a:solidFill>
                  <a:schemeClr val="accent6">
                    <a:lumMod val="10000"/>
                  </a:schemeClr>
                </a:solidFill>
              </a:rPr>
              <a:t>Bille</a:t>
            </a:r>
            <a:r>
              <a:rPr lang="cs-CZ" sz="2000" dirty="0" smtClean="0">
                <a:solidFill>
                  <a:schemeClr val="accent6">
                    <a:lumMod val="10000"/>
                  </a:schemeClr>
                </a:solidFill>
              </a:rPr>
              <a:t>, ale ne moc </a:t>
            </a:r>
            <a:r>
              <a:rPr lang="cs-CZ" sz="2000" dirty="0" err="1" smtClean="0">
                <a:solidFill>
                  <a:schemeClr val="accent6">
                    <a:lumMod val="10000"/>
                  </a:schemeClr>
                </a:solidFill>
              </a:rPr>
              <a:t>zbrklej</a:t>
            </a:r>
            <a:r>
              <a:rPr lang="cs-CZ" sz="2000" dirty="0" smtClean="0">
                <a:solidFill>
                  <a:schemeClr val="accent6">
                    <a:lumMod val="10000"/>
                  </a:schemeClr>
                </a:solidFill>
              </a:rPr>
              <a:t>.“ </a:t>
            </a:r>
            <a:r>
              <a:rPr lang="cs-CZ" sz="2000" dirty="0" err="1" smtClean="0">
                <a:solidFill>
                  <a:schemeClr val="accent6">
                    <a:lumMod val="10000"/>
                  </a:schemeClr>
                </a:solidFill>
              </a:rPr>
              <a:t>Sikes</a:t>
            </a:r>
            <a:r>
              <a:rPr lang="cs-CZ" sz="2000" dirty="0" smtClean="0">
                <a:solidFill>
                  <a:schemeClr val="accent6">
                    <a:lumMod val="10000"/>
                  </a:schemeClr>
                </a:solidFill>
              </a:rPr>
              <a:t> na to neodpověděl; pouze trhnutím otevřel dveře, které </a:t>
            </a:r>
            <a:r>
              <a:rPr lang="cs-CZ" sz="2000" dirty="0" err="1" smtClean="0">
                <a:solidFill>
                  <a:schemeClr val="accent6">
                    <a:lumMod val="10000"/>
                  </a:schemeClr>
                </a:solidFill>
              </a:rPr>
              <a:t>Fagin</a:t>
            </a:r>
            <a:r>
              <a:rPr lang="cs-CZ" sz="2000" dirty="0" smtClean="0">
                <a:solidFill>
                  <a:schemeClr val="accent6">
                    <a:lumMod val="10000"/>
                  </a:schemeClr>
                </a:solidFill>
              </a:rPr>
              <a:t> zatím odemkl, a vyřítil se do liduprázdných ulic.</a:t>
            </a:r>
            <a:endParaRPr lang="cs-CZ" sz="2000" dirty="0">
              <a:solidFill>
                <a:schemeClr val="accent6">
                  <a:lumMod val="10000"/>
                </a:schemeClr>
              </a:solidFill>
            </a:endParaRPr>
          </a:p>
        </p:txBody>
      </p:sp>
      <p:sp>
        <p:nvSpPr>
          <p:cNvPr id="3" name="Nadpis 2"/>
          <p:cNvSpPr>
            <a:spLocks noGrp="1"/>
          </p:cNvSpPr>
          <p:nvPr>
            <p:ph type="title"/>
          </p:nvPr>
        </p:nvSpPr>
        <p:spPr/>
        <p:txBody>
          <a:bodyPr>
            <a:normAutofit/>
          </a:bodyPr>
          <a:lstStyle/>
          <a:p>
            <a:r>
              <a:rPr lang="cs-CZ" sz="4600" b="1" i="1" u="sng" dirty="0" smtClean="0">
                <a:solidFill>
                  <a:schemeClr val="accent6">
                    <a:lumMod val="10000"/>
                  </a:schemeClr>
                </a:solidFill>
              </a:rPr>
              <a:t>Úryvek z díla</a:t>
            </a:r>
            <a:endParaRPr lang="cs-CZ" sz="4600" b="1" i="1" u="sng" dirty="0">
              <a:solidFill>
                <a:schemeClr val="accent6">
                  <a:lumMod val="1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600" b="1" i="1" u="sng" dirty="0" smtClean="0">
                <a:solidFill>
                  <a:schemeClr val="accent6">
                    <a:lumMod val="10000"/>
                  </a:schemeClr>
                </a:solidFill>
              </a:rPr>
              <a:t>Filmové ztvárnění </a:t>
            </a:r>
            <a:endParaRPr lang="cs-CZ" sz="4600" b="1" i="1" u="sng" dirty="0">
              <a:solidFill>
                <a:schemeClr val="accent6">
                  <a:lumMod val="10000"/>
                </a:schemeClr>
              </a:solidFill>
            </a:endParaRPr>
          </a:p>
        </p:txBody>
      </p:sp>
      <p:pic>
        <p:nvPicPr>
          <p:cNvPr id="3074" name="Picture 2" descr="C:\Documents and Settings\Administrator\Plocha\43192_2dbc1d.jpg"/>
          <p:cNvPicPr>
            <a:picLocks noGrp="1" noChangeAspect="1" noChangeArrowheads="1"/>
          </p:cNvPicPr>
          <p:nvPr>
            <p:ph idx="1"/>
          </p:nvPr>
        </p:nvPicPr>
        <p:blipFill>
          <a:blip r:embed="rId2"/>
          <a:srcRect/>
          <a:stretch>
            <a:fillRect/>
          </a:stretch>
        </p:blipFill>
        <p:spPr bwMode="auto">
          <a:xfrm>
            <a:off x="642910" y="1285860"/>
            <a:ext cx="1643074" cy="2328767"/>
          </a:xfrm>
          <a:prstGeom prst="rect">
            <a:avLst/>
          </a:prstGeom>
          <a:noFill/>
        </p:spPr>
      </p:pic>
      <p:sp>
        <p:nvSpPr>
          <p:cNvPr id="5" name="TextovéPole 4"/>
          <p:cNvSpPr txBox="1"/>
          <p:nvPr/>
        </p:nvSpPr>
        <p:spPr>
          <a:xfrm>
            <a:off x="357158" y="3714752"/>
            <a:ext cx="2286016" cy="338554"/>
          </a:xfrm>
          <a:prstGeom prst="rect">
            <a:avLst/>
          </a:prstGeom>
          <a:noFill/>
        </p:spPr>
        <p:txBody>
          <a:bodyPr wrap="square" rtlCol="0">
            <a:spAutoFit/>
          </a:bodyPr>
          <a:lstStyle/>
          <a:p>
            <a:r>
              <a:rPr lang="cs-CZ" sz="1600" dirty="0" smtClean="0">
                <a:solidFill>
                  <a:schemeClr val="bg1"/>
                </a:solidFill>
              </a:rPr>
              <a:t>Roman </a:t>
            </a:r>
            <a:r>
              <a:rPr lang="cs-CZ" sz="1600" dirty="0" err="1" smtClean="0">
                <a:solidFill>
                  <a:schemeClr val="bg1"/>
                </a:solidFill>
              </a:rPr>
              <a:t>Polanski</a:t>
            </a:r>
            <a:r>
              <a:rPr lang="cs-CZ" sz="1600" dirty="0" smtClean="0">
                <a:solidFill>
                  <a:schemeClr val="bg1"/>
                </a:solidFill>
              </a:rPr>
              <a:t> - 2005</a:t>
            </a:r>
            <a:endParaRPr lang="cs-CZ" sz="1600" dirty="0">
              <a:solidFill>
                <a:schemeClr val="bg1"/>
              </a:solidFill>
            </a:endParaRPr>
          </a:p>
        </p:txBody>
      </p:sp>
      <p:pic>
        <p:nvPicPr>
          <p:cNvPr id="3076" name="Picture 4" descr="C:\Documents and Settings\Administrator\Plocha\25658_65b4fb.jpg"/>
          <p:cNvPicPr>
            <a:picLocks noChangeAspect="1" noChangeArrowheads="1"/>
          </p:cNvPicPr>
          <p:nvPr/>
        </p:nvPicPr>
        <p:blipFill>
          <a:blip r:embed="rId3"/>
          <a:srcRect/>
          <a:stretch>
            <a:fillRect/>
          </a:stretch>
        </p:blipFill>
        <p:spPr bwMode="auto">
          <a:xfrm>
            <a:off x="2786050" y="1285860"/>
            <a:ext cx="1719270" cy="2344459"/>
          </a:xfrm>
          <a:prstGeom prst="rect">
            <a:avLst/>
          </a:prstGeom>
          <a:noFill/>
        </p:spPr>
      </p:pic>
      <p:sp>
        <p:nvSpPr>
          <p:cNvPr id="8" name="TextovéPole 7"/>
          <p:cNvSpPr txBox="1"/>
          <p:nvPr/>
        </p:nvSpPr>
        <p:spPr>
          <a:xfrm>
            <a:off x="2714612" y="3714752"/>
            <a:ext cx="2214578" cy="369332"/>
          </a:xfrm>
          <a:prstGeom prst="rect">
            <a:avLst/>
          </a:prstGeom>
          <a:noFill/>
        </p:spPr>
        <p:txBody>
          <a:bodyPr wrap="square" rtlCol="0">
            <a:spAutoFit/>
          </a:bodyPr>
          <a:lstStyle/>
          <a:p>
            <a:r>
              <a:rPr lang="cs-CZ" dirty="0" smtClean="0">
                <a:solidFill>
                  <a:schemeClr val="bg1"/>
                </a:solidFill>
              </a:rPr>
              <a:t>Frank </a:t>
            </a:r>
            <a:r>
              <a:rPr lang="cs-CZ" dirty="0" err="1" smtClean="0">
                <a:solidFill>
                  <a:schemeClr val="bg1"/>
                </a:solidFill>
              </a:rPr>
              <a:t>Lloyd</a:t>
            </a:r>
            <a:r>
              <a:rPr lang="cs-CZ" dirty="0" smtClean="0">
                <a:solidFill>
                  <a:schemeClr val="bg1"/>
                </a:solidFill>
              </a:rPr>
              <a:t> - 1922</a:t>
            </a:r>
            <a:endParaRPr lang="cs-CZ" dirty="0">
              <a:solidFill>
                <a:schemeClr val="bg1"/>
              </a:solidFill>
            </a:endParaRPr>
          </a:p>
        </p:txBody>
      </p:sp>
      <p:pic>
        <p:nvPicPr>
          <p:cNvPr id="3077" name="Picture 5" descr="C:\Documents and Settings\Administrator\Plocha\5315_4eec0b.jpg"/>
          <p:cNvPicPr>
            <a:picLocks noChangeAspect="1" noChangeArrowheads="1"/>
          </p:cNvPicPr>
          <p:nvPr/>
        </p:nvPicPr>
        <p:blipFill>
          <a:blip r:embed="rId4"/>
          <a:srcRect/>
          <a:stretch>
            <a:fillRect/>
          </a:stretch>
        </p:blipFill>
        <p:spPr bwMode="auto">
          <a:xfrm>
            <a:off x="4857752" y="1285860"/>
            <a:ext cx="1744666" cy="2309116"/>
          </a:xfrm>
          <a:prstGeom prst="rect">
            <a:avLst/>
          </a:prstGeom>
          <a:noFill/>
        </p:spPr>
      </p:pic>
      <p:sp>
        <p:nvSpPr>
          <p:cNvPr id="10" name="TextovéPole 9"/>
          <p:cNvSpPr txBox="1"/>
          <p:nvPr/>
        </p:nvSpPr>
        <p:spPr>
          <a:xfrm>
            <a:off x="4714876" y="3714752"/>
            <a:ext cx="2143140" cy="369332"/>
          </a:xfrm>
          <a:prstGeom prst="rect">
            <a:avLst/>
          </a:prstGeom>
          <a:noFill/>
        </p:spPr>
        <p:txBody>
          <a:bodyPr wrap="square" rtlCol="0">
            <a:spAutoFit/>
          </a:bodyPr>
          <a:lstStyle/>
          <a:p>
            <a:r>
              <a:rPr lang="cs-CZ" dirty="0" smtClean="0">
                <a:solidFill>
                  <a:schemeClr val="bg1"/>
                </a:solidFill>
              </a:rPr>
              <a:t>David </a:t>
            </a:r>
            <a:r>
              <a:rPr lang="cs-CZ" dirty="0" err="1" smtClean="0">
                <a:solidFill>
                  <a:schemeClr val="bg1"/>
                </a:solidFill>
              </a:rPr>
              <a:t>Lean</a:t>
            </a:r>
            <a:r>
              <a:rPr lang="cs-CZ" dirty="0" smtClean="0">
                <a:solidFill>
                  <a:schemeClr val="bg1"/>
                </a:solidFill>
              </a:rPr>
              <a:t> - 1948</a:t>
            </a:r>
            <a:endParaRPr lang="cs-CZ" dirty="0">
              <a:solidFill>
                <a:schemeClr val="bg1"/>
              </a:solidFill>
            </a:endParaRPr>
          </a:p>
        </p:txBody>
      </p:sp>
      <p:pic>
        <p:nvPicPr>
          <p:cNvPr id="3079" name="Picture 7" descr="poster"/>
          <p:cNvPicPr>
            <a:picLocks noChangeAspect="1" noChangeArrowheads="1"/>
          </p:cNvPicPr>
          <p:nvPr/>
        </p:nvPicPr>
        <p:blipFill>
          <a:blip r:embed="rId5"/>
          <a:srcRect/>
          <a:stretch>
            <a:fillRect/>
          </a:stretch>
        </p:blipFill>
        <p:spPr bwMode="auto">
          <a:xfrm>
            <a:off x="7072330" y="1285860"/>
            <a:ext cx="1557340" cy="2224771"/>
          </a:xfrm>
          <a:prstGeom prst="rect">
            <a:avLst/>
          </a:prstGeom>
          <a:noFill/>
        </p:spPr>
      </p:pic>
      <p:sp>
        <p:nvSpPr>
          <p:cNvPr id="12" name="TextovéPole 11"/>
          <p:cNvSpPr txBox="1"/>
          <p:nvPr/>
        </p:nvSpPr>
        <p:spPr>
          <a:xfrm>
            <a:off x="6929454" y="3714752"/>
            <a:ext cx="2071670" cy="369332"/>
          </a:xfrm>
          <a:prstGeom prst="rect">
            <a:avLst/>
          </a:prstGeom>
          <a:noFill/>
        </p:spPr>
        <p:txBody>
          <a:bodyPr wrap="square" rtlCol="0">
            <a:spAutoFit/>
          </a:bodyPr>
          <a:lstStyle/>
          <a:p>
            <a:r>
              <a:rPr lang="cs-CZ" dirty="0" err="1" smtClean="0">
                <a:solidFill>
                  <a:schemeClr val="bg1"/>
                </a:solidFill>
              </a:rPr>
              <a:t>Carol</a:t>
            </a:r>
            <a:r>
              <a:rPr lang="cs-CZ" dirty="0" smtClean="0">
                <a:solidFill>
                  <a:schemeClr val="bg1"/>
                </a:solidFill>
              </a:rPr>
              <a:t> </a:t>
            </a:r>
            <a:r>
              <a:rPr lang="cs-CZ" dirty="0" err="1" smtClean="0">
                <a:solidFill>
                  <a:schemeClr val="bg1"/>
                </a:solidFill>
              </a:rPr>
              <a:t>Reed</a:t>
            </a:r>
            <a:r>
              <a:rPr lang="cs-CZ" dirty="0" smtClean="0">
                <a:solidFill>
                  <a:schemeClr val="bg1"/>
                </a:solidFill>
              </a:rPr>
              <a:t> - 1968</a:t>
            </a:r>
            <a:endParaRPr lang="cs-CZ" dirty="0">
              <a:solidFill>
                <a:schemeClr val="bg1"/>
              </a:solidFill>
            </a:endParaRPr>
          </a:p>
        </p:txBody>
      </p:sp>
      <p:pic>
        <p:nvPicPr>
          <p:cNvPr id="3081" name="Picture 9" descr="poster"/>
          <p:cNvPicPr>
            <a:picLocks noChangeAspect="1" noChangeArrowheads="1"/>
          </p:cNvPicPr>
          <p:nvPr/>
        </p:nvPicPr>
        <p:blipFill>
          <a:blip r:embed="rId6"/>
          <a:srcRect/>
          <a:stretch>
            <a:fillRect/>
          </a:stretch>
        </p:blipFill>
        <p:spPr bwMode="auto">
          <a:xfrm>
            <a:off x="642910" y="4143380"/>
            <a:ext cx="1552577" cy="2101232"/>
          </a:xfrm>
          <a:prstGeom prst="rect">
            <a:avLst/>
          </a:prstGeom>
          <a:noFill/>
        </p:spPr>
      </p:pic>
      <p:sp>
        <p:nvSpPr>
          <p:cNvPr id="14" name="TextovéPole 13"/>
          <p:cNvSpPr txBox="1"/>
          <p:nvPr/>
        </p:nvSpPr>
        <p:spPr>
          <a:xfrm>
            <a:off x="357158" y="6286520"/>
            <a:ext cx="2643206" cy="369332"/>
          </a:xfrm>
          <a:prstGeom prst="rect">
            <a:avLst/>
          </a:prstGeom>
          <a:noFill/>
        </p:spPr>
        <p:txBody>
          <a:bodyPr wrap="square" rtlCol="0">
            <a:spAutoFit/>
          </a:bodyPr>
          <a:lstStyle/>
          <a:p>
            <a:r>
              <a:rPr lang="cs-CZ" dirty="0" err="1" smtClean="0">
                <a:solidFill>
                  <a:schemeClr val="bg1"/>
                </a:solidFill>
              </a:rPr>
              <a:t>Clive</a:t>
            </a:r>
            <a:r>
              <a:rPr lang="cs-CZ" dirty="0" smtClean="0">
                <a:solidFill>
                  <a:schemeClr val="bg1"/>
                </a:solidFill>
              </a:rPr>
              <a:t> </a:t>
            </a:r>
            <a:r>
              <a:rPr lang="cs-CZ" dirty="0" err="1" smtClean="0">
                <a:solidFill>
                  <a:schemeClr val="bg1"/>
                </a:solidFill>
              </a:rPr>
              <a:t>Donner</a:t>
            </a:r>
            <a:r>
              <a:rPr lang="cs-CZ" dirty="0" smtClean="0">
                <a:solidFill>
                  <a:schemeClr val="bg1"/>
                </a:solidFill>
              </a:rPr>
              <a:t> a- 1982</a:t>
            </a:r>
            <a:endParaRPr lang="cs-CZ" dirty="0">
              <a:solidFill>
                <a:schemeClr val="bg1"/>
              </a:solidFill>
            </a:endParaRPr>
          </a:p>
        </p:txBody>
      </p:sp>
      <p:pic>
        <p:nvPicPr>
          <p:cNvPr id="3083" name="Picture 11" descr="poster"/>
          <p:cNvPicPr>
            <a:picLocks noChangeAspect="1" noChangeArrowheads="1"/>
          </p:cNvPicPr>
          <p:nvPr/>
        </p:nvPicPr>
        <p:blipFill>
          <a:blip r:embed="rId7"/>
          <a:srcRect/>
          <a:stretch>
            <a:fillRect/>
          </a:stretch>
        </p:blipFill>
        <p:spPr bwMode="auto">
          <a:xfrm>
            <a:off x="2857488" y="4071942"/>
            <a:ext cx="1514477" cy="2163539"/>
          </a:xfrm>
          <a:prstGeom prst="rect">
            <a:avLst/>
          </a:prstGeom>
          <a:noFill/>
        </p:spPr>
      </p:pic>
      <p:sp>
        <p:nvSpPr>
          <p:cNvPr id="16" name="TextovéPole 15"/>
          <p:cNvSpPr txBox="1"/>
          <p:nvPr/>
        </p:nvSpPr>
        <p:spPr>
          <a:xfrm>
            <a:off x="2786050" y="6286520"/>
            <a:ext cx="1928826" cy="369332"/>
          </a:xfrm>
          <a:prstGeom prst="rect">
            <a:avLst/>
          </a:prstGeom>
          <a:noFill/>
        </p:spPr>
        <p:txBody>
          <a:bodyPr wrap="square" rtlCol="0">
            <a:spAutoFit/>
          </a:bodyPr>
          <a:lstStyle/>
          <a:p>
            <a:r>
              <a:rPr lang="cs-CZ" dirty="0" smtClean="0">
                <a:solidFill>
                  <a:schemeClr val="bg1"/>
                </a:solidFill>
              </a:rPr>
              <a:t>Tony </a:t>
            </a:r>
            <a:r>
              <a:rPr lang="cs-CZ" dirty="0" err="1" smtClean="0">
                <a:solidFill>
                  <a:schemeClr val="bg1"/>
                </a:solidFill>
              </a:rPr>
              <a:t>Bill</a:t>
            </a:r>
            <a:r>
              <a:rPr lang="cs-CZ" dirty="0" smtClean="0">
                <a:solidFill>
                  <a:schemeClr val="bg1"/>
                </a:solidFill>
              </a:rPr>
              <a:t> - 1997</a:t>
            </a:r>
            <a:endParaRPr lang="cs-CZ" dirty="0">
              <a:solidFill>
                <a:schemeClr val="bg1"/>
              </a:solidFill>
            </a:endParaRPr>
          </a:p>
        </p:txBody>
      </p:sp>
      <p:pic>
        <p:nvPicPr>
          <p:cNvPr id="3085" name="Picture 13" descr="poster"/>
          <p:cNvPicPr>
            <a:picLocks noChangeAspect="1" noChangeArrowheads="1"/>
          </p:cNvPicPr>
          <p:nvPr/>
        </p:nvPicPr>
        <p:blipFill>
          <a:blip r:embed="rId8"/>
          <a:srcRect/>
          <a:stretch>
            <a:fillRect/>
          </a:stretch>
        </p:blipFill>
        <p:spPr bwMode="auto">
          <a:xfrm>
            <a:off x="4929190" y="4071942"/>
            <a:ext cx="1495427" cy="2119503"/>
          </a:xfrm>
          <a:prstGeom prst="rect">
            <a:avLst/>
          </a:prstGeom>
          <a:noFill/>
        </p:spPr>
      </p:pic>
      <p:sp>
        <p:nvSpPr>
          <p:cNvPr id="18" name="TextovéPole 17"/>
          <p:cNvSpPr txBox="1"/>
          <p:nvPr/>
        </p:nvSpPr>
        <p:spPr>
          <a:xfrm>
            <a:off x="4643438" y="6211669"/>
            <a:ext cx="2000264" cy="646331"/>
          </a:xfrm>
          <a:prstGeom prst="rect">
            <a:avLst/>
          </a:prstGeom>
          <a:noFill/>
        </p:spPr>
        <p:txBody>
          <a:bodyPr wrap="square" rtlCol="0">
            <a:spAutoFit/>
          </a:bodyPr>
          <a:lstStyle/>
          <a:p>
            <a:r>
              <a:rPr lang="cs-CZ" dirty="0" smtClean="0">
                <a:solidFill>
                  <a:schemeClr val="bg1"/>
                </a:solidFill>
              </a:rPr>
              <a:t>TV seriál a</a:t>
            </a:r>
          </a:p>
          <a:p>
            <a:r>
              <a:rPr lang="cs-CZ" dirty="0" err="1" smtClean="0">
                <a:solidFill>
                  <a:schemeClr val="bg1"/>
                </a:solidFill>
              </a:rPr>
              <a:t>Renny</a:t>
            </a:r>
            <a:r>
              <a:rPr lang="cs-CZ" dirty="0" smtClean="0">
                <a:solidFill>
                  <a:schemeClr val="bg1"/>
                </a:solidFill>
              </a:rPr>
              <a:t> </a:t>
            </a:r>
            <a:r>
              <a:rPr lang="cs-CZ" dirty="0" err="1" smtClean="0">
                <a:solidFill>
                  <a:schemeClr val="bg1"/>
                </a:solidFill>
              </a:rPr>
              <a:t>Rye</a:t>
            </a:r>
            <a:r>
              <a:rPr lang="cs-CZ" dirty="0" smtClean="0">
                <a:solidFill>
                  <a:schemeClr val="bg1"/>
                </a:solidFill>
              </a:rPr>
              <a:t> - 1997</a:t>
            </a:r>
            <a:endParaRPr lang="cs-CZ" dirty="0">
              <a:solidFill>
                <a:schemeClr val="bg1"/>
              </a:solidFill>
            </a:endParaRPr>
          </a:p>
        </p:txBody>
      </p:sp>
      <p:pic>
        <p:nvPicPr>
          <p:cNvPr id="3087" name="Picture 15" descr="poster"/>
          <p:cNvPicPr>
            <a:picLocks noChangeAspect="1" noChangeArrowheads="1"/>
          </p:cNvPicPr>
          <p:nvPr/>
        </p:nvPicPr>
        <p:blipFill>
          <a:blip r:embed="rId9"/>
          <a:srcRect/>
          <a:stretch>
            <a:fillRect/>
          </a:stretch>
        </p:blipFill>
        <p:spPr bwMode="auto">
          <a:xfrm>
            <a:off x="7072330" y="4071941"/>
            <a:ext cx="1500198" cy="2126265"/>
          </a:xfrm>
          <a:prstGeom prst="rect">
            <a:avLst/>
          </a:prstGeom>
          <a:noFill/>
        </p:spPr>
      </p:pic>
      <p:sp>
        <p:nvSpPr>
          <p:cNvPr id="20" name="TextovéPole 19"/>
          <p:cNvSpPr txBox="1"/>
          <p:nvPr/>
        </p:nvSpPr>
        <p:spPr>
          <a:xfrm>
            <a:off x="6715108" y="6211669"/>
            <a:ext cx="2428892" cy="646331"/>
          </a:xfrm>
          <a:prstGeom prst="rect">
            <a:avLst/>
          </a:prstGeom>
          <a:noFill/>
        </p:spPr>
        <p:txBody>
          <a:bodyPr wrap="square" rtlCol="0">
            <a:spAutoFit/>
          </a:bodyPr>
          <a:lstStyle/>
          <a:p>
            <a:r>
              <a:rPr lang="cs-CZ" dirty="0" smtClean="0">
                <a:solidFill>
                  <a:schemeClr val="bg1"/>
                </a:solidFill>
              </a:rPr>
              <a:t>TV – seriál</a:t>
            </a:r>
          </a:p>
          <a:p>
            <a:r>
              <a:rPr lang="cs-CZ" dirty="0" err="1" smtClean="0">
                <a:solidFill>
                  <a:schemeClr val="bg1"/>
                </a:solidFill>
              </a:rPr>
              <a:t>Coky</a:t>
            </a:r>
            <a:r>
              <a:rPr lang="cs-CZ" dirty="0" smtClean="0">
                <a:solidFill>
                  <a:schemeClr val="bg1"/>
                </a:solidFill>
              </a:rPr>
              <a:t> </a:t>
            </a:r>
            <a:r>
              <a:rPr lang="cs-CZ" dirty="0" err="1" smtClean="0">
                <a:solidFill>
                  <a:schemeClr val="bg1"/>
                </a:solidFill>
              </a:rPr>
              <a:t>Giedroyc</a:t>
            </a:r>
            <a:r>
              <a:rPr lang="cs-CZ" dirty="0" smtClean="0">
                <a:solidFill>
                  <a:schemeClr val="bg1"/>
                </a:solidFill>
              </a:rPr>
              <a:t> - 2007</a:t>
            </a:r>
            <a:endParaRPr lang="cs-CZ"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https://</a:t>
            </a:r>
            <a:r>
              <a:rPr lang="cs-CZ" dirty="0" smtClean="0">
                <a:hlinkClick r:id="rId2"/>
              </a:rPr>
              <a:t>www.youtube.com/watch?v=4aUGLJicck8</a:t>
            </a:r>
            <a:endParaRPr lang="cs-CZ" dirty="0" smtClean="0"/>
          </a:p>
          <a:p>
            <a:r>
              <a:rPr lang="cs-CZ" dirty="0" smtClean="0">
                <a:hlinkClick r:id="rId3"/>
              </a:rPr>
              <a:t>https://</a:t>
            </a:r>
            <a:r>
              <a:rPr lang="cs-CZ" dirty="0" smtClean="0">
                <a:hlinkClick r:id="rId3"/>
              </a:rPr>
              <a:t>www.youtube.com/watch?v=h-BuwWXZ6wg</a:t>
            </a:r>
            <a:endParaRPr lang="cs-CZ" dirty="0" smtClean="0"/>
          </a:p>
          <a:p>
            <a:endParaRPr lang="cs-CZ" dirty="0"/>
          </a:p>
        </p:txBody>
      </p:sp>
      <p:sp>
        <p:nvSpPr>
          <p:cNvPr id="3" name="Nadpis 2"/>
          <p:cNvSpPr>
            <a:spLocks noGrp="1"/>
          </p:cNvSpPr>
          <p:nvPr>
            <p:ph type="title"/>
          </p:nvPr>
        </p:nvSpPr>
        <p:spPr/>
        <p:txBody>
          <a:bodyPr>
            <a:normAutofit/>
          </a:bodyPr>
          <a:lstStyle/>
          <a:p>
            <a:r>
              <a:rPr lang="cs-CZ" sz="4600" b="1" i="1" u="sng" dirty="0" smtClean="0">
                <a:solidFill>
                  <a:schemeClr val="bg1"/>
                </a:solidFill>
              </a:rPr>
              <a:t>Ukázky</a:t>
            </a:r>
            <a:endParaRPr lang="cs-CZ" sz="4600" b="1" i="1" u="sng"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85720" y="357166"/>
            <a:ext cx="8229600" cy="4572000"/>
          </a:xfrm>
        </p:spPr>
        <p:txBody>
          <a:bodyPr>
            <a:normAutofit/>
          </a:bodyPr>
          <a:lstStyle/>
          <a:p>
            <a:pPr algn="ctr"/>
            <a:r>
              <a:rPr lang="cs-CZ" sz="8000" dirty="0" smtClean="0">
                <a:solidFill>
                  <a:schemeClr val="accent6">
                    <a:lumMod val="10000"/>
                  </a:schemeClr>
                </a:solidFill>
              </a:rPr>
              <a:t>DĚKUJI </a:t>
            </a:r>
          </a:p>
          <a:p>
            <a:pPr algn="ctr"/>
            <a:r>
              <a:rPr lang="cs-CZ" sz="8000" dirty="0" smtClean="0">
                <a:solidFill>
                  <a:schemeClr val="accent6">
                    <a:lumMod val="10000"/>
                  </a:schemeClr>
                </a:solidFill>
              </a:rPr>
              <a:t>ZA POZORNOST</a:t>
            </a:r>
            <a:endParaRPr lang="cs-CZ" sz="8000" dirty="0">
              <a:solidFill>
                <a:schemeClr val="accent6">
                  <a:lumMod val="10000"/>
                </a:schemeClr>
              </a:solidFill>
            </a:endParaRPr>
          </a:p>
        </p:txBody>
      </p:sp>
      <p:pic>
        <p:nvPicPr>
          <p:cNvPr id="28674" name="Picture 2" descr="https://static-illicoweb.videotron.com/illicoweb/static/webtv/images/content/player_tmp/Oliver_Twist_Vf_W_Poster.jpg"/>
          <p:cNvPicPr>
            <a:picLocks noChangeAspect="1" noChangeArrowheads="1"/>
          </p:cNvPicPr>
          <p:nvPr/>
        </p:nvPicPr>
        <p:blipFill>
          <a:blip r:embed="rId3"/>
          <a:srcRect/>
          <a:stretch>
            <a:fillRect/>
          </a:stretch>
        </p:blipFill>
        <p:spPr bwMode="auto">
          <a:xfrm>
            <a:off x="2285984" y="4000504"/>
            <a:ext cx="4429156" cy="24914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b="1" dirty="0" smtClean="0">
                <a:solidFill>
                  <a:schemeClr val="bg1"/>
                </a:solidFill>
              </a:rPr>
              <a:t>7. </a:t>
            </a:r>
            <a:r>
              <a:rPr lang="cs-CZ" b="1" dirty="0" smtClean="0">
                <a:solidFill>
                  <a:schemeClr val="bg1"/>
                </a:solidFill>
              </a:rPr>
              <a:t>února 1812, Portsmouth – 9. </a:t>
            </a:r>
            <a:r>
              <a:rPr lang="cs-CZ" b="1" dirty="0" smtClean="0">
                <a:solidFill>
                  <a:schemeClr val="bg1"/>
                </a:solidFill>
              </a:rPr>
              <a:t>června 1870, </a:t>
            </a:r>
            <a:r>
              <a:rPr lang="cs-CZ" b="1" dirty="0" err="1" smtClean="0">
                <a:solidFill>
                  <a:schemeClr val="bg1"/>
                </a:solidFill>
              </a:rPr>
              <a:t>Gadshill</a:t>
            </a:r>
            <a:endParaRPr lang="cs-CZ" b="1" dirty="0" smtClean="0">
              <a:solidFill>
                <a:schemeClr val="bg1"/>
              </a:solidFill>
            </a:endParaRPr>
          </a:p>
          <a:p>
            <a:r>
              <a:rPr lang="cs-CZ" b="1" dirty="0" smtClean="0">
                <a:solidFill>
                  <a:schemeClr val="bg1"/>
                </a:solidFill>
              </a:rPr>
              <a:t>Anglický spisovatel a romanopisec</a:t>
            </a:r>
          </a:p>
          <a:p>
            <a:r>
              <a:rPr lang="cs-CZ" b="1" dirty="0" smtClean="0">
                <a:solidFill>
                  <a:schemeClr val="bg1"/>
                </a:solidFill>
              </a:rPr>
              <a:t>Jeden z největších romanopisců v 19.století</a:t>
            </a:r>
          </a:p>
          <a:p>
            <a:r>
              <a:rPr lang="cs-CZ" b="1" dirty="0" smtClean="0">
                <a:solidFill>
                  <a:schemeClr val="bg1"/>
                </a:solidFill>
              </a:rPr>
              <a:t>V dětství žil v bídě</a:t>
            </a:r>
          </a:p>
          <a:p>
            <a:r>
              <a:rPr lang="cs-CZ" b="1" dirty="0" smtClean="0">
                <a:solidFill>
                  <a:schemeClr val="bg1"/>
                </a:solidFill>
              </a:rPr>
              <a:t>V deseti letech začal pracovat v továrně na leštidla na boty. Později pracoval jako písař.</a:t>
            </a:r>
          </a:p>
          <a:p>
            <a:r>
              <a:rPr lang="cs-CZ" b="1" dirty="0" smtClean="0">
                <a:solidFill>
                  <a:schemeClr val="bg1"/>
                </a:solidFill>
              </a:rPr>
              <a:t>Manželka </a:t>
            </a:r>
            <a:r>
              <a:rPr lang="cs-CZ" b="1" dirty="0" err="1" smtClean="0">
                <a:solidFill>
                  <a:schemeClr val="bg1"/>
                </a:solidFill>
              </a:rPr>
              <a:t>Catherine</a:t>
            </a:r>
            <a:r>
              <a:rPr lang="cs-CZ" b="1" dirty="0" smtClean="0">
                <a:solidFill>
                  <a:schemeClr val="bg1"/>
                </a:solidFill>
              </a:rPr>
              <a:t> Dickens. Měl s ní 10 dětí. </a:t>
            </a:r>
            <a:r>
              <a:rPr lang="cs-CZ" b="1" dirty="0" smtClean="0">
                <a:solidFill>
                  <a:schemeClr val="bg1"/>
                </a:solidFill>
              </a:rPr>
              <a:t>R</a:t>
            </a:r>
            <a:r>
              <a:rPr lang="cs-CZ" b="1" dirty="0" smtClean="0">
                <a:solidFill>
                  <a:schemeClr val="bg1"/>
                </a:solidFill>
              </a:rPr>
              <a:t>ozvod v roce 1858</a:t>
            </a:r>
            <a:endParaRPr lang="cs-CZ" b="1" dirty="0">
              <a:solidFill>
                <a:schemeClr val="bg1"/>
              </a:solidFill>
            </a:endParaRPr>
          </a:p>
        </p:txBody>
      </p:sp>
      <p:sp>
        <p:nvSpPr>
          <p:cNvPr id="2" name="Nadpis 1"/>
          <p:cNvSpPr>
            <a:spLocks noGrp="1"/>
          </p:cNvSpPr>
          <p:nvPr>
            <p:ph type="title"/>
          </p:nvPr>
        </p:nvSpPr>
        <p:spPr/>
        <p:txBody>
          <a:bodyPr>
            <a:normAutofit/>
          </a:bodyPr>
          <a:lstStyle/>
          <a:p>
            <a:r>
              <a:rPr lang="cs-CZ" b="1" i="1" u="sng" dirty="0" smtClean="0">
                <a:solidFill>
                  <a:schemeClr val="bg1"/>
                </a:solidFill>
              </a:rPr>
              <a:t>Charles Dickens</a:t>
            </a:r>
            <a:endParaRPr lang="cs-CZ" b="1" i="1" u="sng"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Dickens_Gurney_head.jpg"/>
          <p:cNvPicPr>
            <a:picLocks noGrp="1" noChangeAspect="1"/>
          </p:cNvPicPr>
          <p:nvPr>
            <p:ph idx="1"/>
          </p:nvPr>
        </p:nvPicPr>
        <p:blipFill>
          <a:blip r:embed="rId2"/>
          <a:stretch>
            <a:fillRect/>
          </a:stretch>
        </p:blipFill>
        <p:spPr>
          <a:xfrm>
            <a:off x="785786" y="428604"/>
            <a:ext cx="3127402" cy="4572000"/>
          </a:xfrm>
        </p:spPr>
      </p:pic>
      <p:sp>
        <p:nvSpPr>
          <p:cNvPr id="2" name="Nadpis 1"/>
          <p:cNvSpPr>
            <a:spLocks noGrp="1"/>
          </p:cNvSpPr>
          <p:nvPr>
            <p:ph type="title"/>
          </p:nvPr>
        </p:nvSpPr>
        <p:spPr>
          <a:xfrm>
            <a:off x="642910" y="5143512"/>
            <a:ext cx="8229600" cy="1219200"/>
          </a:xfrm>
        </p:spPr>
        <p:txBody>
          <a:bodyPr>
            <a:normAutofit/>
          </a:bodyPr>
          <a:lstStyle/>
          <a:p>
            <a:r>
              <a:rPr lang="cs-CZ" sz="3600" b="1" dirty="0" smtClean="0">
                <a:solidFill>
                  <a:schemeClr val="bg1"/>
                </a:solidFill>
              </a:rPr>
              <a:t>Charles Dickens         </a:t>
            </a:r>
            <a:r>
              <a:rPr lang="cs-CZ" sz="3600" b="1" dirty="0" err="1" smtClean="0">
                <a:solidFill>
                  <a:schemeClr val="bg1"/>
                </a:solidFill>
              </a:rPr>
              <a:t>Catherine</a:t>
            </a:r>
            <a:r>
              <a:rPr lang="cs-CZ" sz="3600" b="1" dirty="0" smtClean="0">
                <a:solidFill>
                  <a:schemeClr val="bg1"/>
                </a:solidFill>
              </a:rPr>
              <a:t> Dickens</a:t>
            </a:r>
            <a:endParaRPr lang="cs-CZ" sz="3600" b="1" dirty="0">
              <a:solidFill>
                <a:schemeClr val="bg1"/>
              </a:solidFill>
            </a:endParaRPr>
          </a:p>
        </p:txBody>
      </p:sp>
      <p:pic>
        <p:nvPicPr>
          <p:cNvPr id="1026" name="Picture 2" descr="C:\Documents and Settings\Administrator\Plocha\FileCatherine-dickens-young.gif"/>
          <p:cNvPicPr>
            <a:picLocks noChangeAspect="1" noChangeArrowheads="1"/>
          </p:cNvPicPr>
          <p:nvPr/>
        </p:nvPicPr>
        <p:blipFill>
          <a:blip r:embed="rId3"/>
          <a:srcRect/>
          <a:stretch>
            <a:fillRect/>
          </a:stretch>
        </p:blipFill>
        <p:spPr bwMode="auto">
          <a:xfrm>
            <a:off x="4857752" y="857232"/>
            <a:ext cx="3260626" cy="41647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smtClean="0">
                <a:solidFill>
                  <a:schemeClr val="bg1"/>
                </a:solidFill>
              </a:rPr>
              <a:t>Kronika </a:t>
            </a:r>
            <a:r>
              <a:rPr lang="cs-CZ" b="1" dirty="0" err="1" smtClean="0">
                <a:solidFill>
                  <a:schemeClr val="bg1"/>
                </a:solidFill>
              </a:rPr>
              <a:t>Pickwickova</a:t>
            </a:r>
            <a:r>
              <a:rPr lang="cs-CZ" b="1" dirty="0" smtClean="0">
                <a:solidFill>
                  <a:schemeClr val="bg1"/>
                </a:solidFill>
              </a:rPr>
              <a:t> </a:t>
            </a:r>
            <a:r>
              <a:rPr lang="cs-CZ" b="1" dirty="0" smtClean="0">
                <a:solidFill>
                  <a:schemeClr val="bg1"/>
                </a:solidFill>
              </a:rPr>
              <a:t>klubu</a:t>
            </a:r>
          </a:p>
          <a:p>
            <a:r>
              <a:rPr lang="cs-CZ" b="1" dirty="0" smtClean="0">
                <a:solidFill>
                  <a:schemeClr val="bg1"/>
                </a:solidFill>
              </a:rPr>
              <a:t>Olivek Twist </a:t>
            </a:r>
            <a:endParaRPr lang="cs-CZ" b="1" dirty="0" smtClean="0">
              <a:solidFill>
                <a:schemeClr val="bg1"/>
              </a:solidFill>
            </a:endParaRPr>
          </a:p>
          <a:p>
            <a:r>
              <a:rPr lang="cs-CZ" b="1" dirty="0" smtClean="0">
                <a:solidFill>
                  <a:schemeClr val="bg1"/>
                </a:solidFill>
              </a:rPr>
              <a:t>Mikuláš </a:t>
            </a:r>
            <a:r>
              <a:rPr lang="cs-CZ" b="1" dirty="0" err="1" smtClean="0">
                <a:solidFill>
                  <a:schemeClr val="bg1"/>
                </a:solidFill>
              </a:rPr>
              <a:t>Nickleby</a:t>
            </a:r>
            <a:endParaRPr lang="cs-CZ" b="1" dirty="0" smtClean="0">
              <a:solidFill>
                <a:schemeClr val="bg1"/>
              </a:solidFill>
            </a:endParaRPr>
          </a:p>
          <a:p>
            <a:r>
              <a:rPr lang="cs-CZ" b="1" dirty="0" smtClean="0">
                <a:solidFill>
                  <a:schemeClr val="bg1"/>
                </a:solidFill>
              </a:rPr>
              <a:t>Starožitníkův </a:t>
            </a:r>
            <a:r>
              <a:rPr lang="cs-CZ" b="1" dirty="0" smtClean="0">
                <a:solidFill>
                  <a:schemeClr val="bg1"/>
                </a:solidFill>
              </a:rPr>
              <a:t>krám</a:t>
            </a:r>
          </a:p>
          <a:p>
            <a:r>
              <a:rPr lang="cs-CZ" b="1" dirty="0" err="1" smtClean="0">
                <a:solidFill>
                  <a:schemeClr val="bg1"/>
                </a:solidFill>
              </a:rPr>
              <a:t>Dombey</a:t>
            </a:r>
            <a:r>
              <a:rPr lang="cs-CZ" b="1" dirty="0" smtClean="0">
                <a:solidFill>
                  <a:schemeClr val="bg1"/>
                </a:solidFill>
              </a:rPr>
              <a:t> a </a:t>
            </a:r>
            <a:r>
              <a:rPr lang="cs-CZ" b="1" dirty="0" smtClean="0">
                <a:solidFill>
                  <a:schemeClr val="bg1"/>
                </a:solidFill>
              </a:rPr>
              <a:t>syn</a:t>
            </a:r>
          </a:p>
          <a:p>
            <a:r>
              <a:rPr lang="cs-CZ" b="1" dirty="0" smtClean="0">
                <a:solidFill>
                  <a:schemeClr val="bg1"/>
                </a:solidFill>
              </a:rPr>
              <a:t>Příběh Davida </a:t>
            </a:r>
            <a:r>
              <a:rPr lang="cs-CZ" b="1" dirty="0" err="1" smtClean="0">
                <a:solidFill>
                  <a:schemeClr val="bg1"/>
                </a:solidFill>
              </a:rPr>
              <a:t>Copperfielda</a:t>
            </a:r>
            <a:endParaRPr lang="cs-CZ" b="1" dirty="0" smtClean="0">
              <a:solidFill>
                <a:schemeClr val="bg1"/>
              </a:solidFill>
            </a:endParaRPr>
          </a:p>
          <a:p>
            <a:r>
              <a:rPr lang="cs-CZ" b="1" dirty="0" smtClean="0">
                <a:solidFill>
                  <a:schemeClr val="bg1"/>
                </a:solidFill>
              </a:rPr>
              <a:t>Ponurý </a:t>
            </a:r>
            <a:r>
              <a:rPr lang="cs-CZ" b="1" dirty="0" smtClean="0">
                <a:solidFill>
                  <a:schemeClr val="bg1"/>
                </a:solidFill>
              </a:rPr>
              <a:t>dům</a:t>
            </a:r>
          </a:p>
          <a:p>
            <a:r>
              <a:rPr lang="cs-CZ" b="1" dirty="0" smtClean="0">
                <a:solidFill>
                  <a:schemeClr val="bg1"/>
                </a:solidFill>
              </a:rPr>
              <a:t>Zlé </a:t>
            </a:r>
            <a:r>
              <a:rPr lang="cs-CZ" b="1" dirty="0" smtClean="0">
                <a:solidFill>
                  <a:schemeClr val="bg1"/>
                </a:solidFill>
              </a:rPr>
              <a:t>časy</a:t>
            </a:r>
          </a:p>
          <a:p>
            <a:r>
              <a:rPr lang="cs-CZ" b="1" dirty="0" smtClean="0">
                <a:solidFill>
                  <a:schemeClr val="bg1"/>
                </a:solidFill>
              </a:rPr>
              <a:t>Malá </a:t>
            </a:r>
            <a:r>
              <a:rPr lang="cs-CZ" b="1" dirty="0" err="1" smtClean="0">
                <a:solidFill>
                  <a:schemeClr val="bg1"/>
                </a:solidFill>
              </a:rPr>
              <a:t>Dorritka</a:t>
            </a:r>
            <a:endParaRPr lang="cs-CZ" b="1" dirty="0" smtClean="0">
              <a:solidFill>
                <a:schemeClr val="bg1"/>
              </a:solidFill>
            </a:endParaRPr>
          </a:p>
          <a:p>
            <a:r>
              <a:rPr lang="cs-CZ" b="1" dirty="0" smtClean="0">
                <a:solidFill>
                  <a:schemeClr val="bg1"/>
                </a:solidFill>
              </a:rPr>
              <a:t>Velké naděje</a:t>
            </a:r>
            <a:endParaRPr lang="cs-CZ" dirty="0">
              <a:solidFill>
                <a:schemeClr val="bg1"/>
              </a:solidFill>
            </a:endParaRPr>
          </a:p>
        </p:txBody>
      </p:sp>
      <p:sp>
        <p:nvSpPr>
          <p:cNvPr id="3" name="Nadpis 2"/>
          <p:cNvSpPr>
            <a:spLocks noGrp="1"/>
          </p:cNvSpPr>
          <p:nvPr>
            <p:ph type="title"/>
          </p:nvPr>
        </p:nvSpPr>
        <p:spPr/>
        <p:txBody>
          <a:bodyPr>
            <a:normAutofit/>
          </a:bodyPr>
          <a:lstStyle/>
          <a:p>
            <a:r>
              <a:rPr lang="cs-CZ" b="1" i="1" u="sng" dirty="0" smtClean="0">
                <a:solidFill>
                  <a:schemeClr val="bg1"/>
                </a:solidFill>
              </a:rPr>
              <a:t>Tvorba</a:t>
            </a:r>
            <a:endParaRPr lang="cs-CZ" b="1" i="1" u="sng"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85720" y="0"/>
            <a:ext cx="8229600" cy="1142984"/>
          </a:xfrm>
        </p:spPr>
        <p:txBody>
          <a:bodyPr>
            <a:normAutofit fontScale="90000"/>
          </a:bodyPr>
          <a:lstStyle/>
          <a:p>
            <a:pPr algn="ctr"/>
            <a:r>
              <a:rPr lang="cs-CZ" sz="8000" u="sng" dirty="0" smtClean="0">
                <a:solidFill>
                  <a:srgbClr val="0070C0"/>
                </a:solidFill>
                <a:latin typeface="Algerian" pitchFamily="82" charset="0"/>
              </a:rPr>
              <a:t>OLIVER TWIST</a:t>
            </a:r>
            <a:endParaRPr lang="cs-CZ" sz="8000" u="sng" dirty="0">
              <a:solidFill>
                <a:srgbClr val="0070C0"/>
              </a:solidFill>
              <a:latin typeface="Algerian" pitchFamily="82" charset="0"/>
            </a:endParaRPr>
          </a:p>
        </p:txBody>
      </p:sp>
      <p:pic>
        <p:nvPicPr>
          <p:cNvPr id="13" name="Zástupný symbol pro obsah 12" descr="98b25d5be2_54980308_o2.jpg"/>
          <p:cNvPicPr>
            <a:picLocks noGrp="1" noChangeAspect="1"/>
          </p:cNvPicPr>
          <p:nvPr>
            <p:ph idx="1"/>
          </p:nvPr>
        </p:nvPicPr>
        <p:blipFill>
          <a:blip r:embed="rId2"/>
          <a:stretch>
            <a:fillRect/>
          </a:stretch>
        </p:blipFill>
        <p:spPr>
          <a:xfrm>
            <a:off x="2643174" y="4000504"/>
            <a:ext cx="2018106" cy="2690807"/>
          </a:xfrm>
        </p:spPr>
      </p:pic>
      <p:pic>
        <p:nvPicPr>
          <p:cNvPr id="2050" name="Picture 2" descr="C:\Documents and Settings\Administrator\Plocha\large.jpg"/>
          <p:cNvPicPr>
            <a:picLocks noChangeAspect="1" noChangeArrowheads="1"/>
          </p:cNvPicPr>
          <p:nvPr/>
        </p:nvPicPr>
        <p:blipFill>
          <a:blip r:embed="rId3"/>
          <a:srcRect/>
          <a:stretch>
            <a:fillRect/>
          </a:stretch>
        </p:blipFill>
        <p:spPr bwMode="auto">
          <a:xfrm>
            <a:off x="4929190" y="1214422"/>
            <a:ext cx="1864516" cy="2825024"/>
          </a:xfrm>
          <a:prstGeom prst="rect">
            <a:avLst/>
          </a:prstGeom>
          <a:noFill/>
        </p:spPr>
      </p:pic>
      <p:pic>
        <p:nvPicPr>
          <p:cNvPr id="2051" name="Picture 3" descr="C:\Documents and Settings\Administrator\Plocha\oliver-twist-1.jpg"/>
          <p:cNvPicPr>
            <a:picLocks noChangeAspect="1" noChangeArrowheads="1"/>
          </p:cNvPicPr>
          <p:nvPr/>
        </p:nvPicPr>
        <p:blipFill>
          <a:blip r:embed="rId4"/>
          <a:srcRect/>
          <a:stretch>
            <a:fillRect/>
          </a:stretch>
        </p:blipFill>
        <p:spPr bwMode="auto">
          <a:xfrm>
            <a:off x="7000892" y="3857628"/>
            <a:ext cx="1758450" cy="2770507"/>
          </a:xfrm>
          <a:prstGeom prst="rect">
            <a:avLst/>
          </a:prstGeom>
          <a:noFill/>
        </p:spPr>
      </p:pic>
      <p:pic>
        <p:nvPicPr>
          <p:cNvPr id="2052" name="Picture 4" descr="C:\Documents and Settings\Administrator\Plocha\oliver-twist.jpg"/>
          <p:cNvPicPr>
            <a:picLocks noChangeAspect="1" noChangeArrowheads="1"/>
          </p:cNvPicPr>
          <p:nvPr/>
        </p:nvPicPr>
        <p:blipFill>
          <a:blip r:embed="rId5"/>
          <a:srcRect/>
          <a:stretch>
            <a:fillRect/>
          </a:stretch>
        </p:blipFill>
        <p:spPr bwMode="auto">
          <a:xfrm>
            <a:off x="428596" y="1142984"/>
            <a:ext cx="2027872" cy="2869631"/>
          </a:xfrm>
          <a:prstGeom prst="rect">
            <a:avLst/>
          </a:prstGeom>
          <a:noFill/>
        </p:spPr>
      </p:pic>
      <p:pic>
        <p:nvPicPr>
          <p:cNvPr id="2053" name="Picture 5" descr="C:\Documents and Settings\Administrator\Plocha\1381582562_oliver-twist.jpg"/>
          <p:cNvPicPr>
            <a:picLocks noChangeAspect="1" noChangeArrowheads="1"/>
          </p:cNvPicPr>
          <p:nvPr/>
        </p:nvPicPr>
        <p:blipFill>
          <a:blip r:embed="rId6" cstate="print"/>
          <a:srcRect/>
          <a:stretch>
            <a:fillRect/>
          </a:stretch>
        </p:blipFill>
        <p:spPr bwMode="auto">
          <a:xfrm>
            <a:off x="7000892" y="1142984"/>
            <a:ext cx="1857388" cy="2856061"/>
          </a:xfrm>
          <a:prstGeom prst="rect">
            <a:avLst/>
          </a:prstGeom>
          <a:noFill/>
        </p:spPr>
      </p:pic>
      <p:pic>
        <p:nvPicPr>
          <p:cNvPr id="2054" name="Picture 6" descr="C:\Documents and Settings\Administrator\Plocha\stažený soubor.jpg"/>
          <p:cNvPicPr>
            <a:picLocks noChangeAspect="1" noChangeArrowheads="1"/>
          </p:cNvPicPr>
          <p:nvPr/>
        </p:nvPicPr>
        <p:blipFill>
          <a:blip r:embed="rId7"/>
          <a:srcRect/>
          <a:stretch>
            <a:fillRect/>
          </a:stretch>
        </p:blipFill>
        <p:spPr bwMode="auto">
          <a:xfrm>
            <a:off x="5000628" y="3929066"/>
            <a:ext cx="1657350" cy="2695575"/>
          </a:xfrm>
          <a:prstGeom prst="rect">
            <a:avLst/>
          </a:prstGeom>
          <a:noFill/>
        </p:spPr>
      </p:pic>
      <p:pic>
        <p:nvPicPr>
          <p:cNvPr id="2055" name="Picture 7" descr="C:\Documents and Settings\Administrator\Plocha\images.jpg"/>
          <p:cNvPicPr>
            <a:picLocks noChangeAspect="1" noChangeArrowheads="1"/>
          </p:cNvPicPr>
          <p:nvPr/>
        </p:nvPicPr>
        <p:blipFill>
          <a:blip r:embed="rId8"/>
          <a:srcRect/>
          <a:stretch>
            <a:fillRect/>
          </a:stretch>
        </p:blipFill>
        <p:spPr bwMode="auto">
          <a:xfrm>
            <a:off x="2786050" y="1142984"/>
            <a:ext cx="1804988" cy="2737235"/>
          </a:xfrm>
          <a:prstGeom prst="rect">
            <a:avLst/>
          </a:prstGeom>
          <a:noFill/>
        </p:spPr>
      </p:pic>
      <p:pic>
        <p:nvPicPr>
          <p:cNvPr id="2056" name="Picture 8" descr="C:\Documents and Settings\Administrator\Plocha\970dbavof.jpg"/>
          <p:cNvPicPr>
            <a:picLocks noChangeAspect="1" noChangeArrowheads="1"/>
          </p:cNvPicPr>
          <p:nvPr/>
        </p:nvPicPr>
        <p:blipFill>
          <a:blip r:embed="rId9"/>
          <a:srcRect/>
          <a:stretch>
            <a:fillRect/>
          </a:stretch>
        </p:blipFill>
        <p:spPr bwMode="auto">
          <a:xfrm>
            <a:off x="571472" y="4094891"/>
            <a:ext cx="1645926" cy="276310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smtClean="0">
                <a:solidFill>
                  <a:srgbClr val="C00000"/>
                </a:solidFill>
              </a:rPr>
              <a:t>Literární žánr: </a:t>
            </a:r>
            <a:r>
              <a:rPr lang="cs-CZ" dirty="0" smtClean="0">
                <a:solidFill>
                  <a:schemeClr val="bg1"/>
                </a:solidFill>
              </a:rPr>
              <a:t>Román</a:t>
            </a:r>
          </a:p>
          <a:p>
            <a:r>
              <a:rPr lang="cs-CZ" b="1" dirty="0" smtClean="0">
                <a:solidFill>
                  <a:srgbClr val="C00000"/>
                </a:solidFill>
              </a:rPr>
              <a:t>Literární druh: </a:t>
            </a:r>
            <a:r>
              <a:rPr lang="cs-CZ" dirty="0" smtClean="0">
                <a:solidFill>
                  <a:schemeClr val="bg1"/>
                </a:solidFill>
              </a:rPr>
              <a:t>Epika</a:t>
            </a:r>
            <a:endParaRPr lang="cs-CZ" b="1" dirty="0" smtClean="0">
              <a:solidFill>
                <a:schemeClr val="bg1"/>
              </a:solidFill>
            </a:endParaRPr>
          </a:p>
          <a:p>
            <a:r>
              <a:rPr lang="cs-CZ" b="1" dirty="0" smtClean="0">
                <a:solidFill>
                  <a:srgbClr val="C00000"/>
                </a:solidFill>
              </a:rPr>
              <a:t>Literární směr: </a:t>
            </a:r>
            <a:r>
              <a:rPr lang="cs-CZ" dirty="0" smtClean="0">
                <a:solidFill>
                  <a:schemeClr val="bg1"/>
                </a:solidFill>
              </a:rPr>
              <a:t>Romantismus</a:t>
            </a:r>
            <a:endParaRPr lang="cs-CZ" b="1" dirty="0" smtClean="0">
              <a:solidFill>
                <a:schemeClr val="bg1"/>
              </a:solidFill>
            </a:endParaRPr>
          </a:p>
          <a:p>
            <a:r>
              <a:rPr lang="cs-CZ" b="1" dirty="0" smtClean="0">
                <a:solidFill>
                  <a:srgbClr val="C00000"/>
                </a:solidFill>
              </a:rPr>
              <a:t>Čas:  </a:t>
            </a:r>
            <a:r>
              <a:rPr lang="cs-CZ" dirty="0" smtClean="0">
                <a:solidFill>
                  <a:schemeClr val="bg1"/>
                </a:solidFill>
              </a:rPr>
              <a:t>Po roce 1834</a:t>
            </a:r>
            <a:endParaRPr lang="cs-CZ" b="1" dirty="0" smtClean="0">
              <a:solidFill>
                <a:schemeClr val="bg1"/>
              </a:solidFill>
            </a:endParaRPr>
          </a:p>
          <a:p>
            <a:r>
              <a:rPr lang="cs-CZ" b="1" dirty="0" smtClean="0">
                <a:solidFill>
                  <a:srgbClr val="C00000"/>
                </a:solidFill>
              </a:rPr>
              <a:t>Prostor: </a:t>
            </a:r>
            <a:r>
              <a:rPr lang="cs-CZ" dirty="0" smtClean="0">
                <a:solidFill>
                  <a:schemeClr val="bg1"/>
                </a:solidFill>
              </a:rPr>
              <a:t>Chudobinec  a Londýn</a:t>
            </a:r>
            <a:endParaRPr lang="cs-CZ" b="1" dirty="0" smtClean="0">
              <a:solidFill>
                <a:schemeClr val="bg1"/>
              </a:solidFill>
            </a:endParaRPr>
          </a:p>
        </p:txBody>
      </p:sp>
      <p:sp>
        <p:nvSpPr>
          <p:cNvPr id="3" name="Nadpis 2"/>
          <p:cNvSpPr>
            <a:spLocks noGrp="1"/>
          </p:cNvSpPr>
          <p:nvPr>
            <p:ph type="title"/>
          </p:nvPr>
        </p:nvSpPr>
        <p:spPr/>
        <p:txBody>
          <a:bodyPr/>
          <a:lstStyle/>
          <a:p>
            <a:r>
              <a:rPr lang="cs-CZ" b="1" i="1" u="sng" dirty="0" smtClean="0">
                <a:solidFill>
                  <a:schemeClr val="bg1"/>
                </a:solidFill>
              </a:rPr>
              <a:t>Základní </a:t>
            </a:r>
            <a:r>
              <a:rPr lang="cs-CZ" b="1" i="1" u="sng" dirty="0" err="1" smtClean="0">
                <a:solidFill>
                  <a:schemeClr val="bg1"/>
                </a:solidFill>
              </a:rPr>
              <a:t>iformace</a:t>
            </a:r>
            <a:endParaRPr lang="cs-CZ" b="1" i="1" u="sng"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1500174"/>
            <a:ext cx="8229600" cy="4572000"/>
          </a:xfrm>
        </p:spPr>
        <p:txBody>
          <a:bodyPr>
            <a:normAutofit fontScale="92500" lnSpcReduction="10000"/>
          </a:bodyPr>
          <a:lstStyle/>
          <a:p>
            <a:r>
              <a:rPr lang="cs-CZ" sz="2400" b="1" dirty="0" smtClean="0">
                <a:solidFill>
                  <a:srgbClr val="C00000"/>
                </a:solidFill>
              </a:rPr>
              <a:t>Oliver Twist </a:t>
            </a:r>
            <a:r>
              <a:rPr lang="cs-CZ" sz="2400" b="1" dirty="0" smtClean="0">
                <a:solidFill>
                  <a:schemeClr val="bg1"/>
                </a:solidFill>
              </a:rPr>
              <a:t>–</a:t>
            </a:r>
            <a:r>
              <a:rPr lang="cs-CZ" sz="2400" b="1" dirty="0" smtClean="0"/>
              <a:t> </a:t>
            </a:r>
            <a:r>
              <a:rPr lang="cs-CZ" sz="2400" dirty="0" smtClean="0">
                <a:solidFill>
                  <a:schemeClr val="bg1"/>
                </a:solidFill>
              </a:rPr>
              <a:t>Sirotek, skromný, naivní, dobrácký,  i přes  hrubé zacházení v chudobinci a špatný vliv </a:t>
            </a:r>
            <a:r>
              <a:rPr lang="cs-CZ" sz="2400" dirty="0" err="1" smtClean="0">
                <a:solidFill>
                  <a:schemeClr val="bg1"/>
                </a:solidFill>
              </a:rPr>
              <a:t>Faginovy</a:t>
            </a:r>
            <a:r>
              <a:rPr lang="cs-CZ" sz="2400" dirty="0" smtClean="0">
                <a:solidFill>
                  <a:schemeClr val="bg1"/>
                </a:solidFill>
              </a:rPr>
              <a:t> zločinecké bandy, zůstal s nezkaženou duší a milý.</a:t>
            </a:r>
          </a:p>
          <a:p>
            <a:r>
              <a:rPr lang="cs-CZ" sz="2400" b="1" dirty="0" err="1" smtClean="0">
                <a:solidFill>
                  <a:srgbClr val="C00000"/>
                </a:solidFill>
              </a:rPr>
              <a:t>Fagin</a:t>
            </a:r>
            <a:r>
              <a:rPr lang="cs-CZ" sz="2400" b="1" dirty="0" smtClean="0"/>
              <a:t> </a:t>
            </a:r>
            <a:r>
              <a:rPr lang="cs-CZ" sz="2400" b="1" dirty="0" smtClean="0">
                <a:solidFill>
                  <a:schemeClr val="bg1"/>
                </a:solidFill>
              </a:rPr>
              <a:t>– </a:t>
            </a:r>
            <a:r>
              <a:rPr lang="cs-CZ" sz="2400" dirty="0" smtClean="0">
                <a:solidFill>
                  <a:schemeClr val="bg1"/>
                </a:solidFill>
              </a:rPr>
              <a:t>S</a:t>
            </a:r>
            <a:r>
              <a:rPr lang="cs-CZ" sz="2400" dirty="0" smtClean="0">
                <a:solidFill>
                  <a:schemeClr val="bg1"/>
                </a:solidFill>
              </a:rPr>
              <a:t>tarý ŽID, přechovávač zlodějů, zákeřný, </a:t>
            </a:r>
            <a:r>
              <a:rPr lang="cs-CZ" sz="2400" dirty="0" smtClean="0"/>
              <a:t>falešný.</a:t>
            </a:r>
          </a:p>
          <a:p>
            <a:r>
              <a:rPr lang="cs-CZ" sz="2400" b="1" dirty="0" smtClean="0">
                <a:solidFill>
                  <a:srgbClr val="C00000"/>
                </a:solidFill>
              </a:rPr>
              <a:t>Pan </a:t>
            </a:r>
            <a:r>
              <a:rPr lang="cs-CZ" sz="2400" b="1" dirty="0" err="1" smtClean="0">
                <a:solidFill>
                  <a:srgbClr val="C00000"/>
                </a:solidFill>
              </a:rPr>
              <a:t>Bumble</a:t>
            </a:r>
            <a:r>
              <a:rPr lang="cs-CZ" sz="2400" b="1" dirty="0" smtClean="0">
                <a:solidFill>
                  <a:srgbClr val="C00000"/>
                </a:solidFill>
              </a:rPr>
              <a:t> </a:t>
            </a:r>
            <a:r>
              <a:rPr lang="cs-CZ" sz="2400" b="1" dirty="0" smtClean="0">
                <a:solidFill>
                  <a:schemeClr val="bg1"/>
                </a:solidFill>
              </a:rPr>
              <a:t>– </a:t>
            </a:r>
            <a:r>
              <a:rPr lang="cs-CZ" sz="2400" dirty="0" smtClean="0">
                <a:solidFill>
                  <a:schemeClr val="bg1"/>
                </a:solidFill>
              </a:rPr>
              <a:t>Namyšlený, krutý, jde mu o peníze, spravuje chudobinec.a</a:t>
            </a:r>
          </a:p>
          <a:p>
            <a:r>
              <a:rPr lang="cs-CZ" sz="2400" b="1" dirty="0" smtClean="0">
                <a:solidFill>
                  <a:srgbClr val="C00000"/>
                </a:solidFill>
              </a:rPr>
              <a:t>Ferina Lišák </a:t>
            </a:r>
            <a:r>
              <a:rPr lang="cs-CZ" sz="2400" dirty="0" smtClean="0">
                <a:solidFill>
                  <a:schemeClr val="bg1"/>
                </a:solidFill>
              </a:rPr>
              <a:t>– Mladý kapsář u </a:t>
            </a:r>
            <a:r>
              <a:rPr lang="cs-CZ" sz="2400" dirty="0" err="1" smtClean="0">
                <a:solidFill>
                  <a:schemeClr val="bg1"/>
                </a:solidFill>
              </a:rPr>
              <a:t>Fagina</a:t>
            </a:r>
            <a:r>
              <a:rPr lang="cs-CZ" sz="2400" dirty="0" smtClean="0">
                <a:solidFill>
                  <a:schemeClr val="bg1"/>
                </a:solidFill>
              </a:rPr>
              <a:t>.</a:t>
            </a:r>
          </a:p>
          <a:p>
            <a:r>
              <a:rPr lang="cs-CZ" sz="2400" b="1" dirty="0" err="1" smtClean="0">
                <a:solidFill>
                  <a:srgbClr val="C00000"/>
                </a:solidFill>
              </a:rPr>
              <a:t>Bill</a:t>
            </a:r>
            <a:r>
              <a:rPr lang="cs-CZ" sz="2400" b="1" dirty="0" smtClean="0">
                <a:solidFill>
                  <a:srgbClr val="C00000"/>
                </a:solidFill>
              </a:rPr>
              <a:t> </a:t>
            </a:r>
            <a:r>
              <a:rPr lang="cs-CZ" sz="2400" b="1" dirty="0" err="1" smtClean="0">
                <a:solidFill>
                  <a:srgbClr val="C00000"/>
                </a:solidFill>
              </a:rPr>
              <a:t>Sikes</a:t>
            </a:r>
            <a:r>
              <a:rPr lang="cs-CZ" sz="2400" b="1" dirty="0" smtClean="0">
                <a:solidFill>
                  <a:srgbClr val="C00000"/>
                </a:solidFill>
              </a:rPr>
              <a:t> </a:t>
            </a:r>
            <a:r>
              <a:rPr lang="cs-CZ" sz="2400" dirty="0" smtClean="0">
                <a:solidFill>
                  <a:schemeClr val="bg1"/>
                </a:solidFill>
              </a:rPr>
              <a:t>– </a:t>
            </a:r>
            <a:r>
              <a:rPr lang="cs-CZ" sz="2400" dirty="0" err="1" smtClean="0">
                <a:solidFill>
                  <a:schemeClr val="bg1"/>
                </a:solidFill>
              </a:rPr>
              <a:t>surovec</a:t>
            </a:r>
            <a:r>
              <a:rPr lang="cs-CZ" sz="2400" dirty="0" smtClean="0">
                <a:solidFill>
                  <a:schemeClr val="bg1"/>
                </a:solidFill>
              </a:rPr>
              <a:t> a zloděj, miloval Nancy, ale nakonec ji v afektu zabil.</a:t>
            </a:r>
          </a:p>
          <a:p>
            <a:r>
              <a:rPr lang="cs-CZ" sz="2400" b="1" dirty="0" smtClean="0">
                <a:solidFill>
                  <a:srgbClr val="C00000"/>
                </a:solidFill>
              </a:rPr>
              <a:t>Nancy</a:t>
            </a:r>
            <a:r>
              <a:rPr lang="cs-CZ" sz="2400" b="1" dirty="0" smtClean="0"/>
              <a:t> </a:t>
            </a:r>
            <a:r>
              <a:rPr lang="cs-CZ" sz="2400" dirty="0" smtClean="0">
                <a:solidFill>
                  <a:schemeClr val="bg1"/>
                </a:solidFill>
              </a:rPr>
              <a:t>– zlodějka u </a:t>
            </a:r>
            <a:r>
              <a:rPr lang="cs-CZ" sz="2400" dirty="0" err="1" smtClean="0">
                <a:solidFill>
                  <a:schemeClr val="bg1"/>
                </a:solidFill>
              </a:rPr>
              <a:t>Fagin</a:t>
            </a:r>
            <a:r>
              <a:rPr lang="cs-CZ" sz="2400" dirty="0" smtClean="0">
                <a:solidFill>
                  <a:schemeClr val="bg1"/>
                </a:solidFill>
              </a:rPr>
              <a:t>, není tak zkažená a snaží se </a:t>
            </a:r>
            <a:r>
              <a:rPr lang="cs-CZ" sz="2400" dirty="0" smtClean="0">
                <a:solidFill>
                  <a:schemeClr val="bg1"/>
                </a:solidFill>
              </a:rPr>
              <a:t>O</a:t>
            </a:r>
            <a:r>
              <a:rPr lang="cs-CZ" sz="2400" dirty="0" smtClean="0">
                <a:solidFill>
                  <a:schemeClr val="bg1"/>
                </a:solidFill>
              </a:rPr>
              <a:t>liverovi pomoci.</a:t>
            </a:r>
          </a:p>
          <a:p>
            <a:r>
              <a:rPr lang="cs-CZ" sz="2400" b="1" dirty="0" smtClean="0">
                <a:solidFill>
                  <a:srgbClr val="C00000"/>
                </a:solidFill>
              </a:rPr>
              <a:t>Pan </a:t>
            </a:r>
            <a:r>
              <a:rPr lang="cs-CZ" sz="2400" b="1" dirty="0" err="1" smtClean="0">
                <a:solidFill>
                  <a:srgbClr val="C00000"/>
                </a:solidFill>
              </a:rPr>
              <a:t>Browlow</a:t>
            </a:r>
            <a:r>
              <a:rPr lang="cs-CZ" sz="2400" b="1" dirty="0" smtClean="0">
                <a:solidFill>
                  <a:srgbClr val="C00000"/>
                </a:solidFill>
              </a:rPr>
              <a:t> </a:t>
            </a:r>
            <a:r>
              <a:rPr lang="cs-CZ" sz="2400" dirty="0" smtClean="0">
                <a:solidFill>
                  <a:schemeClr val="bg1"/>
                </a:solidFill>
              </a:rPr>
              <a:t>– ujme se Olivera, je až nereálně milý.</a:t>
            </a:r>
          </a:p>
          <a:p>
            <a:r>
              <a:rPr lang="cs-CZ" sz="2400" b="1" dirty="0" smtClean="0">
                <a:solidFill>
                  <a:srgbClr val="C00000"/>
                </a:solidFill>
              </a:rPr>
              <a:t>Paní </a:t>
            </a:r>
            <a:r>
              <a:rPr lang="cs-CZ" sz="2400" b="1" dirty="0" err="1" smtClean="0">
                <a:solidFill>
                  <a:srgbClr val="C00000"/>
                </a:solidFill>
              </a:rPr>
              <a:t>Bedwinová</a:t>
            </a:r>
            <a:r>
              <a:rPr lang="cs-CZ" sz="2400" b="1" dirty="0" smtClean="0">
                <a:solidFill>
                  <a:srgbClr val="C00000"/>
                </a:solidFill>
              </a:rPr>
              <a:t> </a:t>
            </a:r>
            <a:r>
              <a:rPr lang="cs-CZ" sz="2400" dirty="0" smtClean="0">
                <a:solidFill>
                  <a:schemeClr val="bg1"/>
                </a:solidFill>
              </a:rPr>
              <a:t>– hospodyně u pana </a:t>
            </a:r>
            <a:r>
              <a:rPr lang="cs-CZ" sz="2400" dirty="0" err="1" smtClean="0">
                <a:solidFill>
                  <a:schemeClr val="bg1"/>
                </a:solidFill>
              </a:rPr>
              <a:t>Browlow</a:t>
            </a:r>
            <a:r>
              <a:rPr lang="cs-CZ" sz="2400" dirty="0" smtClean="0">
                <a:solidFill>
                  <a:schemeClr val="bg1"/>
                </a:solidFill>
              </a:rPr>
              <a:t>.</a:t>
            </a:r>
            <a:endParaRPr lang="cs-CZ" sz="2400" b="1" dirty="0">
              <a:solidFill>
                <a:schemeClr val="bg1"/>
              </a:solidFill>
            </a:endParaRPr>
          </a:p>
        </p:txBody>
      </p:sp>
      <p:sp>
        <p:nvSpPr>
          <p:cNvPr id="3" name="Nadpis 2"/>
          <p:cNvSpPr>
            <a:spLocks noGrp="1"/>
          </p:cNvSpPr>
          <p:nvPr>
            <p:ph type="title"/>
          </p:nvPr>
        </p:nvSpPr>
        <p:spPr/>
        <p:txBody>
          <a:bodyPr/>
          <a:lstStyle/>
          <a:p>
            <a:r>
              <a:rPr lang="cs-CZ" b="1" i="1" u="sng" dirty="0" smtClean="0">
                <a:solidFill>
                  <a:schemeClr val="bg1"/>
                </a:solidFill>
              </a:rPr>
              <a:t>Hlavní postavy</a:t>
            </a:r>
            <a:endParaRPr lang="cs-CZ" b="1" i="1" u="sng"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smtClean="0">
                <a:solidFill>
                  <a:schemeClr val="bg1"/>
                </a:solidFill>
              </a:rPr>
              <a:t>Forma řeči </a:t>
            </a:r>
            <a:r>
              <a:rPr lang="cs-CZ" dirty="0" smtClean="0">
                <a:solidFill>
                  <a:schemeClr val="bg1"/>
                </a:solidFill>
              </a:rPr>
              <a:t>– </a:t>
            </a:r>
            <a:r>
              <a:rPr lang="cs-CZ" dirty="0" err="1" smtClean="0">
                <a:solidFill>
                  <a:schemeClr val="bg1"/>
                </a:solidFill>
              </a:rPr>
              <a:t>er</a:t>
            </a:r>
            <a:r>
              <a:rPr lang="cs-CZ" dirty="0" smtClean="0">
                <a:solidFill>
                  <a:schemeClr val="bg1"/>
                </a:solidFill>
              </a:rPr>
              <a:t>-forma</a:t>
            </a:r>
          </a:p>
          <a:p>
            <a:r>
              <a:rPr lang="cs-CZ" dirty="0" smtClean="0">
                <a:solidFill>
                  <a:schemeClr val="bg1"/>
                </a:solidFill>
              </a:rPr>
              <a:t>Místa se střídají podle doby – ve dne se děj odehrává u slušných lidí a na příjemných místech, v noci se se popisují scény ze zlodějské party a negativních míst.</a:t>
            </a:r>
          </a:p>
          <a:p>
            <a:r>
              <a:rPr lang="cs-CZ" dirty="0" smtClean="0">
                <a:solidFill>
                  <a:schemeClr val="bg1"/>
                </a:solidFill>
              </a:rPr>
              <a:t>Před každou kapitolou autor nastíní co se v ní stane.</a:t>
            </a:r>
          </a:p>
          <a:p>
            <a:r>
              <a:rPr lang="cs-CZ" dirty="0" smtClean="0">
                <a:solidFill>
                  <a:schemeClr val="bg1"/>
                </a:solidFill>
              </a:rPr>
              <a:t>V románu se objevuje velké množství postav.</a:t>
            </a:r>
          </a:p>
          <a:p>
            <a:r>
              <a:rPr lang="cs-CZ" dirty="0" smtClean="0">
                <a:solidFill>
                  <a:schemeClr val="bg1"/>
                </a:solidFill>
              </a:rPr>
              <a:t>Všechno je velmi přesně popisováno a někdy zachází až do detailů.</a:t>
            </a:r>
            <a:endParaRPr lang="cs-CZ" dirty="0">
              <a:solidFill>
                <a:schemeClr val="bg1"/>
              </a:solidFill>
            </a:endParaRPr>
          </a:p>
        </p:txBody>
      </p:sp>
      <p:sp>
        <p:nvSpPr>
          <p:cNvPr id="3" name="Nadpis 2"/>
          <p:cNvSpPr>
            <a:spLocks noGrp="1"/>
          </p:cNvSpPr>
          <p:nvPr>
            <p:ph type="title"/>
          </p:nvPr>
        </p:nvSpPr>
        <p:spPr/>
        <p:txBody>
          <a:bodyPr/>
          <a:lstStyle/>
          <a:p>
            <a:r>
              <a:rPr lang="cs-CZ" b="1" i="1" u="sng" dirty="0" smtClean="0">
                <a:solidFill>
                  <a:schemeClr val="accent6">
                    <a:lumMod val="10000"/>
                  </a:schemeClr>
                </a:solidFill>
              </a:rPr>
              <a:t>Kompozice</a:t>
            </a:r>
            <a:endParaRPr lang="cs-CZ" b="1" i="1" u="sng" dirty="0">
              <a:solidFill>
                <a:schemeClr val="accent6">
                  <a:lumMod val="1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1428736"/>
            <a:ext cx="8229600" cy="5715016"/>
          </a:xfrm>
        </p:spPr>
        <p:txBody>
          <a:bodyPr>
            <a:normAutofit fontScale="92500" lnSpcReduction="10000"/>
          </a:bodyPr>
          <a:lstStyle/>
          <a:p>
            <a:r>
              <a:rPr lang="cs-CZ" sz="1900" dirty="0" smtClean="0">
                <a:solidFill>
                  <a:schemeClr val="accent6">
                    <a:lumMod val="10000"/>
                  </a:schemeClr>
                </a:solidFill>
              </a:rPr>
              <a:t>Oliver Twist byl sirotek, bylo s ním velmi špatně </a:t>
            </a:r>
            <a:r>
              <a:rPr lang="cs-CZ" sz="1900" dirty="0" smtClean="0">
                <a:solidFill>
                  <a:schemeClr val="accent6">
                    <a:lumMod val="10000"/>
                  </a:schemeClr>
                </a:solidFill>
              </a:rPr>
              <a:t>zacházeno.Jeho </a:t>
            </a:r>
            <a:r>
              <a:rPr lang="cs-CZ" sz="1900" dirty="0" smtClean="0">
                <a:solidFill>
                  <a:schemeClr val="accent6">
                    <a:lumMod val="10000"/>
                  </a:schemeClr>
                </a:solidFill>
              </a:rPr>
              <a:t>matka zemřela při porodu a otce nikdy nepoznal. Narodil se v chudobinci, kde žil až do svých devíti let. Prožil zde více utrpení a bolesti, než si kdokoliv dokáže představit. Nepoznal zde lásku rodiny, teplo domova, štěstí, prostě nic dobrého. Kromě pár přátel, kteří umřeli hladem, neměl Olivera nikdo rád. Rozhodl se, že uteče do Londýna. Zde se nevědomky dostal do zločinecké bandy, která ho chtěla zasvětit do svého řemesla. Jejími největšími kumpány byli žid </a:t>
            </a:r>
            <a:r>
              <a:rPr lang="cs-CZ" sz="1900" dirty="0" err="1" smtClean="0">
                <a:solidFill>
                  <a:schemeClr val="accent6">
                    <a:lumMod val="10000"/>
                  </a:schemeClr>
                </a:solidFill>
              </a:rPr>
              <a:t>Fagin</a:t>
            </a:r>
            <a:r>
              <a:rPr lang="cs-CZ" sz="1900" dirty="0" smtClean="0">
                <a:solidFill>
                  <a:schemeClr val="accent6">
                    <a:lumMod val="10000"/>
                  </a:schemeClr>
                </a:solidFill>
              </a:rPr>
              <a:t> a jeho učitel </a:t>
            </a:r>
            <a:r>
              <a:rPr lang="cs-CZ" sz="1900" dirty="0" err="1" smtClean="0">
                <a:solidFill>
                  <a:schemeClr val="accent6">
                    <a:lumMod val="10000"/>
                  </a:schemeClr>
                </a:solidFill>
              </a:rPr>
              <a:t>Bill</a:t>
            </a:r>
            <a:r>
              <a:rPr lang="cs-CZ" sz="1900" dirty="0" smtClean="0">
                <a:solidFill>
                  <a:schemeClr val="accent6">
                    <a:lumMod val="10000"/>
                  </a:schemeClr>
                </a:solidFill>
              </a:rPr>
              <a:t> </a:t>
            </a:r>
            <a:r>
              <a:rPr lang="cs-CZ" sz="1900" dirty="0" err="1" smtClean="0">
                <a:solidFill>
                  <a:schemeClr val="accent6">
                    <a:lumMod val="10000"/>
                  </a:schemeClr>
                </a:solidFill>
              </a:rPr>
              <a:t>Sikes</a:t>
            </a:r>
            <a:r>
              <a:rPr lang="cs-CZ" sz="1900" dirty="0" smtClean="0">
                <a:solidFill>
                  <a:schemeClr val="accent6">
                    <a:lumMod val="10000"/>
                  </a:schemeClr>
                </a:solidFill>
              </a:rPr>
              <a:t>. Oliver netušil, že dělá něco špatného, když okrádá bohaté lidi </a:t>
            </a:r>
            <a:r>
              <a:rPr lang="cs-CZ" sz="1900" dirty="0" smtClean="0">
                <a:solidFill>
                  <a:schemeClr val="accent6">
                    <a:lumMod val="10000"/>
                  </a:schemeClr>
                </a:solidFill>
              </a:rPr>
              <a:t>. </a:t>
            </a:r>
            <a:r>
              <a:rPr lang="cs-CZ" sz="1900" dirty="0" smtClean="0">
                <a:solidFill>
                  <a:schemeClr val="accent6">
                    <a:lumMod val="10000"/>
                  </a:schemeClr>
                </a:solidFill>
              </a:rPr>
              <a:t>Za svoje dětství měl Oliver pouze několikrát štěstí, jako právě po tom, co vykrádal spolu se zloději jeden domek. Šťastnou náhodou chlapce našla paní </a:t>
            </a:r>
            <a:r>
              <a:rPr lang="cs-CZ" sz="1900" dirty="0" err="1" smtClean="0">
                <a:solidFill>
                  <a:schemeClr val="accent6">
                    <a:lumMod val="10000"/>
                  </a:schemeClr>
                </a:solidFill>
              </a:rPr>
              <a:t>Maylieová</a:t>
            </a:r>
            <a:r>
              <a:rPr lang="cs-CZ" sz="1900" dirty="0" smtClean="0">
                <a:solidFill>
                  <a:schemeClr val="accent6">
                    <a:lumMod val="10000"/>
                  </a:schemeClr>
                </a:solidFill>
              </a:rPr>
              <a:t>, která se ho ujala. Štěstí ale nikdy netrvalo dlouho. Vždy, když se dostal k hodným lidem (jako byla paní </a:t>
            </a:r>
            <a:r>
              <a:rPr lang="cs-CZ" sz="1900" dirty="0" err="1" smtClean="0">
                <a:solidFill>
                  <a:schemeClr val="accent6">
                    <a:lumMod val="10000"/>
                  </a:schemeClr>
                </a:solidFill>
              </a:rPr>
              <a:t>Maylieová</a:t>
            </a:r>
            <a:r>
              <a:rPr lang="cs-CZ" sz="1900" dirty="0" smtClean="0">
                <a:solidFill>
                  <a:schemeClr val="accent6">
                    <a:lumMod val="10000"/>
                  </a:schemeClr>
                </a:solidFill>
              </a:rPr>
              <a:t> nebo pan </a:t>
            </a:r>
            <a:r>
              <a:rPr lang="cs-CZ" sz="1900" dirty="0" err="1" smtClean="0">
                <a:solidFill>
                  <a:schemeClr val="accent6">
                    <a:lumMod val="10000"/>
                  </a:schemeClr>
                </a:solidFill>
              </a:rPr>
              <a:t>Brownlow</a:t>
            </a:r>
            <a:r>
              <a:rPr lang="cs-CZ" sz="1900" dirty="0" smtClean="0">
                <a:solidFill>
                  <a:schemeClr val="accent6">
                    <a:lumMod val="10000"/>
                  </a:schemeClr>
                </a:solidFill>
              </a:rPr>
              <a:t>) a začal poznávat tu druhou stranu lidské společnosti, si ho zloději našli a vzali zpět k sobě. Jeden z nich byl totiž Oliverův nevlastní bratr - </a:t>
            </a:r>
            <a:r>
              <a:rPr lang="cs-CZ" sz="1900" dirty="0" err="1" smtClean="0">
                <a:solidFill>
                  <a:schemeClr val="accent6">
                    <a:lumMod val="10000"/>
                  </a:schemeClr>
                </a:solidFill>
              </a:rPr>
              <a:t>Monks</a:t>
            </a:r>
            <a:r>
              <a:rPr lang="cs-CZ" sz="1900" dirty="0" smtClean="0">
                <a:solidFill>
                  <a:schemeClr val="accent6">
                    <a:lumMod val="10000"/>
                  </a:schemeClr>
                </a:solidFill>
              </a:rPr>
              <a:t>. Tomu by podle otcovy závěti - jako vlastnímu synovi - patřilo celé dědictví pouze tehdy, kdyby byl Oliver aspoň z poloviny tak zkažený jako on. Nakonec se ale vše za pomoci Oliverových zachránců vyřeší. </a:t>
            </a:r>
            <a:r>
              <a:rPr lang="cs-CZ" sz="1900" dirty="0" err="1" smtClean="0">
                <a:solidFill>
                  <a:schemeClr val="accent6">
                    <a:lumMod val="10000"/>
                  </a:schemeClr>
                </a:solidFill>
              </a:rPr>
              <a:t>Monks</a:t>
            </a:r>
            <a:r>
              <a:rPr lang="cs-CZ" sz="1900" dirty="0" smtClean="0">
                <a:solidFill>
                  <a:schemeClr val="accent6">
                    <a:lumMod val="10000"/>
                  </a:schemeClr>
                </a:solidFill>
              </a:rPr>
              <a:t> dostane část peněz a odcestuje. Ostatní zloději jsou odsouzeni k smrti. Oliver najde svoji sestru Rózu, která vyrůstala u paní </a:t>
            </a:r>
            <a:r>
              <a:rPr lang="cs-CZ" sz="1900" dirty="0" err="1" smtClean="0">
                <a:solidFill>
                  <a:schemeClr val="accent6">
                    <a:lumMod val="10000"/>
                  </a:schemeClr>
                </a:solidFill>
              </a:rPr>
              <a:t>Maylieové</a:t>
            </a:r>
            <a:r>
              <a:rPr lang="cs-CZ" sz="1900" dirty="0" smtClean="0">
                <a:solidFill>
                  <a:schemeClr val="accent6">
                    <a:lumMod val="10000"/>
                  </a:schemeClr>
                </a:solidFill>
              </a:rPr>
              <a:t>, pan </a:t>
            </a:r>
            <a:r>
              <a:rPr lang="cs-CZ" sz="1900" dirty="0" err="1" smtClean="0">
                <a:solidFill>
                  <a:schemeClr val="accent6">
                    <a:lumMod val="10000"/>
                  </a:schemeClr>
                </a:solidFill>
              </a:rPr>
              <a:t>Brownlow</a:t>
            </a:r>
            <a:r>
              <a:rPr lang="cs-CZ" sz="1900" dirty="0" smtClean="0">
                <a:solidFill>
                  <a:schemeClr val="accent6">
                    <a:lumMod val="10000"/>
                  </a:schemeClr>
                </a:solidFill>
              </a:rPr>
              <a:t> ho adoptuje a najednou má všechno to, o čem se mu nikdy ani nezdálo.</a:t>
            </a:r>
            <a:r>
              <a:rPr lang="cs-CZ" sz="1800" dirty="0" smtClean="0">
                <a:solidFill>
                  <a:schemeClr val="accent6">
                    <a:lumMod val="10000"/>
                  </a:schemeClr>
                </a:solidFill>
              </a:rPr>
              <a:t/>
            </a:r>
            <a:br>
              <a:rPr lang="cs-CZ" sz="1800" dirty="0" smtClean="0">
                <a:solidFill>
                  <a:schemeClr val="accent6">
                    <a:lumMod val="10000"/>
                  </a:schemeClr>
                </a:solidFill>
              </a:rPr>
            </a:br>
            <a:r>
              <a:rPr lang="cs-CZ" dirty="0" smtClean="0">
                <a:solidFill>
                  <a:schemeClr val="accent6">
                    <a:lumMod val="10000"/>
                  </a:schemeClr>
                </a:solidFill>
              </a:rPr>
              <a:t/>
            </a:r>
            <a:br>
              <a:rPr lang="cs-CZ" dirty="0" smtClean="0">
                <a:solidFill>
                  <a:schemeClr val="accent6">
                    <a:lumMod val="10000"/>
                  </a:schemeClr>
                </a:solidFill>
              </a:rPr>
            </a:br>
            <a:endParaRPr lang="cs-CZ" dirty="0">
              <a:solidFill>
                <a:schemeClr val="accent6">
                  <a:lumMod val="10000"/>
                </a:schemeClr>
              </a:solidFill>
            </a:endParaRPr>
          </a:p>
        </p:txBody>
      </p:sp>
      <p:sp>
        <p:nvSpPr>
          <p:cNvPr id="3" name="Nadpis 2"/>
          <p:cNvSpPr>
            <a:spLocks noGrp="1"/>
          </p:cNvSpPr>
          <p:nvPr>
            <p:ph type="title"/>
          </p:nvPr>
        </p:nvSpPr>
        <p:spPr>
          <a:xfrm>
            <a:off x="428596" y="0"/>
            <a:ext cx="8229600" cy="1219200"/>
          </a:xfrm>
        </p:spPr>
        <p:txBody>
          <a:bodyPr>
            <a:normAutofit/>
          </a:bodyPr>
          <a:lstStyle/>
          <a:p>
            <a:r>
              <a:rPr lang="cs-CZ" sz="4600" b="1" i="1" u="sng" dirty="0" smtClean="0">
                <a:solidFill>
                  <a:schemeClr val="accent6">
                    <a:lumMod val="10000"/>
                  </a:schemeClr>
                </a:solidFill>
              </a:rPr>
              <a:t>Děj</a:t>
            </a:r>
            <a:endParaRPr lang="cs-CZ" sz="4600" b="1" i="1" u="sng" dirty="0">
              <a:solidFill>
                <a:schemeClr val="accent6">
                  <a:lumMod val="1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Lití písm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269</TotalTime>
  <Words>817</Words>
  <Application>Microsoft Office PowerPoint</Application>
  <PresentationFormat>Předvádění na obrazovce (4:3)</PresentationFormat>
  <Paragraphs>65</Paragraphs>
  <Slides>13</Slides>
  <Notes>1</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Papír</vt:lpstr>
      <vt:lpstr>OLIVER TWIST</vt:lpstr>
      <vt:lpstr>Charles Dickens</vt:lpstr>
      <vt:lpstr>Charles Dickens         Catherine Dickens</vt:lpstr>
      <vt:lpstr>Tvorba</vt:lpstr>
      <vt:lpstr>OLIVER TWIST</vt:lpstr>
      <vt:lpstr>Základní iformace</vt:lpstr>
      <vt:lpstr>Hlavní postavy</vt:lpstr>
      <vt:lpstr>Kompozice</vt:lpstr>
      <vt:lpstr>Děj</vt:lpstr>
      <vt:lpstr>Úryvek z díla</vt:lpstr>
      <vt:lpstr>Filmové ztvárnění </vt:lpstr>
      <vt:lpstr>Ukázky</vt:lpstr>
      <vt:lpstr>Snímek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mikolas</dc:creator>
  <cp:lastModifiedBy>mikolas</cp:lastModifiedBy>
  <cp:revision>29</cp:revision>
  <dcterms:created xsi:type="dcterms:W3CDTF">2015-02-10T18:52:52Z</dcterms:created>
  <dcterms:modified xsi:type="dcterms:W3CDTF">2015-02-11T20:24:50Z</dcterms:modified>
</cp:coreProperties>
</file>