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ovnoramenný trojúhelní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540544" y="776288"/>
            <a:ext cx="8062912" cy="1470025"/>
          </a:xfrm>
        </p:spPr>
        <p:txBody>
          <a:bodyPr anchor="b">
            <a:normAutofit/>
          </a:bodyPr>
          <a:lstStyle>
            <a:lvl1pPr algn="r">
              <a:defRPr sz="4400"/>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1371600" y="6012656"/>
            <a:ext cx="5791200" cy="365125"/>
          </a:xfrm>
        </p:spPr>
        <p:txBody>
          <a:bodyPr tIns="0" bIns="0" anchor="t"/>
          <a:lstStyle>
            <a:lvl1pPr algn="r">
              <a:defRPr sz="1000"/>
            </a:lvl1pPr>
          </a:lstStyle>
          <a:p>
            <a:fld id="{0F01DD19-B29A-4DD7-B2A5-3B9868521EA4}" type="datetimeFigureOut">
              <a:rPr lang="cs-CZ" smtClean="0"/>
              <a:t>9. 9. 2017</a:t>
            </a:fld>
            <a:endParaRPr lang="cs-CZ"/>
          </a:p>
        </p:txBody>
      </p:sp>
      <p:sp>
        <p:nvSpPr>
          <p:cNvPr id="17" name="Zástupný symbol pro zápatí 16"/>
          <p:cNvSpPr>
            <a:spLocks noGrp="1"/>
          </p:cNvSpPr>
          <p:nvPr>
            <p:ph type="ftr" sz="quarter" idx="11"/>
          </p:nvPr>
        </p:nvSpPr>
        <p:spPr>
          <a:xfrm>
            <a:off x="1371600" y="5650704"/>
            <a:ext cx="5791200" cy="365125"/>
          </a:xfrm>
        </p:spPr>
        <p:txBody>
          <a:bodyPr tIns="0" bIns="0" anchor="b"/>
          <a:lstStyle>
            <a:lvl1pPr algn="r">
              <a:defRPr sz="1100"/>
            </a:lvl1pPr>
          </a:lstStyle>
          <a:p>
            <a:endParaRPr lang="cs-CZ"/>
          </a:p>
        </p:txBody>
      </p:sp>
      <p:sp>
        <p:nvSpPr>
          <p:cNvPr id="29" name="Zástupný symbol pro číslo snímk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87D6962-BDF4-42BA-9134-C7B4E461297C}"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F01DD19-B29A-4DD7-B2A5-3B9868521EA4}" type="datetimeFigureOut">
              <a:rPr lang="cs-CZ" smtClean="0"/>
              <a:t>9. 9. 2017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7D6962-BDF4-42BA-9134-C7B4E461297C}"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381000"/>
            <a:ext cx="1905000" cy="5486400"/>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381000"/>
            <a:ext cx="6248400" cy="5486400"/>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F01DD19-B29A-4DD7-B2A5-3B9868521EA4}" type="datetimeFigureOut">
              <a:rPr lang="cs-CZ" smtClean="0"/>
              <a:t>9. 9. 2017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7D6962-BDF4-42BA-9134-C7B4E461297C}"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399032"/>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a:xfrm>
            <a:off x="457200" y="1882808"/>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791456" y="6480048"/>
            <a:ext cx="2133600" cy="301752"/>
          </a:xfrm>
        </p:spPr>
        <p:txBody>
          <a:bodyPr/>
          <a:lstStyle/>
          <a:p>
            <a:fld id="{0F01DD19-B29A-4DD7-B2A5-3B9868521EA4}" type="datetimeFigureOut">
              <a:rPr lang="cs-CZ" smtClean="0"/>
              <a:t>9. 9. 2017</a:t>
            </a:fld>
            <a:endParaRPr lang="cs-CZ"/>
          </a:p>
        </p:txBody>
      </p:sp>
      <p:sp>
        <p:nvSpPr>
          <p:cNvPr id="5" name="Zástupný symbol pro zápatí 4"/>
          <p:cNvSpPr>
            <a:spLocks noGrp="1"/>
          </p:cNvSpPr>
          <p:nvPr>
            <p:ph type="ftr" sz="quarter" idx="11"/>
          </p:nvPr>
        </p:nvSpPr>
        <p:spPr>
          <a:xfrm>
            <a:off x="457200" y="6480969"/>
            <a:ext cx="4260056" cy="300831"/>
          </a:xfrm>
        </p:spPr>
        <p:txBody>
          <a:bodyPr/>
          <a:lstStyle/>
          <a:p>
            <a:endParaRPr lang="cs-CZ"/>
          </a:p>
        </p:txBody>
      </p:sp>
      <p:sp>
        <p:nvSpPr>
          <p:cNvPr id="6" name="Zástupný symbol pro číslo snímku 5"/>
          <p:cNvSpPr>
            <a:spLocks noGrp="1"/>
          </p:cNvSpPr>
          <p:nvPr>
            <p:ph type="sldNum" sz="quarter" idx="12"/>
          </p:nvPr>
        </p:nvSpPr>
        <p:spPr/>
        <p:txBody>
          <a:bodyPr/>
          <a:lstStyle/>
          <a:p>
            <a:fld id="{387D6962-BDF4-42BA-9134-C7B4E461297C}"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1"/>
      </p:bgRef>
    </p:bg>
    <p:spTree>
      <p:nvGrpSpPr>
        <p:cNvPr id="1" name=""/>
        <p:cNvGrpSpPr/>
        <p:nvPr/>
      </p:nvGrpSpPr>
      <p:grpSpPr>
        <a:xfrm>
          <a:off x="0" y="0"/>
          <a:ext cx="0" cy="0"/>
          <a:chOff x="0" y="0"/>
          <a:chExt cx="0" cy="0"/>
        </a:xfrm>
      </p:grpSpPr>
      <p:sp>
        <p:nvSpPr>
          <p:cNvPr id="9" name="Pravoúhlý trojúhelní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Rovnoramenný trojúhelní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Zástupný symbol pro datum 3"/>
          <p:cNvSpPr>
            <a:spLocks noGrp="1"/>
          </p:cNvSpPr>
          <p:nvPr>
            <p:ph type="dt" sz="half" idx="10"/>
          </p:nvPr>
        </p:nvSpPr>
        <p:spPr>
          <a:xfrm>
            <a:off x="6955632" y="6477000"/>
            <a:ext cx="2133600" cy="304800"/>
          </a:xfrm>
        </p:spPr>
        <p:txBody>
          <a:bodyPr/>
          <a:lstStyle/>
          <a:p>
            <a:fld id="{0F01DD19-B29A-4DD7-B2A5-3B9868521EA4}" type="datetimeFigureOut">
              <a:rPr lang="cs-CZ" smtClean="0"/>
              <a:t>9. 9. 2017</a:t>
            </a:fld>
            <a:endParaRPr lang="cs-CZ"/>
          </a:p>
        </p:txBody>
      </p:sp>
      <p:sp>
        <p:nvSpPr>
          <p:cNvPr id="5" name="Zástupný symbol pro zápatí 4"/>
          <p:cNvSpPr>
            <a:spLocks noGrp="1"/>
          </p:cNvSpPr>
          <p:nvPr>
            <p:ph type="ftr" sz="quarter" idx="11"/>
          </p:nvPr>
        </p:nvSpPr>
        <p:spPr>
          <a:xfrm>
            <a:off x="2619376" y="6480969"/>
            <a:ext cx="4260056" cy="300831"/>
          </a:xfrm>
        </p:spPr>
        <p:txBody>
          <a:bodyPr/>
          <a:lstStyle/>
          <a:p>
            <a:endParaRPr lang="cs-CZ"/>
          </a:p>
        </p:txBody>
      </p:sp>
      <p:sp>
        <p:nvSpPr>
          <p:cNvPr id="6" name="Zástupný symbol pro číslo snímku 5"/>
          <p:cNvSpPr>
            <a:spLocks noGrp="1"/>
          </p:cNvSpPr>
          <p:nvPr>
            <p:ph type="sldNum" sz="quarter" idx="12"/>
          </p:nvPr>
        </p:nvSpPr>
        <p:spPr>
          <a:xfrm>
            <a:off x="8451056" y="809624"/>
            <a:ext cx="502920" cy="300831"/>
          </a:xfrm>
        </p:spPr>
        <p:txBody>
          <a:bodyPr/>
          <a:lstStyle/>
          <a:p>
            <a:fld id="{387D6962-BDF4-42BA-9134-C7B4E461297C}" type="slidenum">
              <a:rPr lang="cs-CZ" smtClean="0"/>
              <a:t>‹#›</a:t>
            </a:fld>
            <a:endParaRPr lang="cs-CZ"/>
          </a:p>
        </p:txBody>
      </p:sp>
      <p:cxnSp>
        <p:nvCxnSpPr>
          <p:cNvPr id="11" name="Přímá spojovací čára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Přímá spojovací čára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Nadpis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marL="0" algn="l">
              <a:defRPr/>
            </a:lvl1p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4791456" y="6480969"/>
            <a:ext cx="2133600" cy="301752"/>
          </a:xfrm>
        </p:spPr>
        <p:txBody>
          <a:bodyPr/>
          <a:lstStyle/>
          <a:p>
            <a:fld id="{0F01DD19-B29A-4DD7-B2A5-3B9868521EA4}" type="datetimeFigureOut">
              <a:rPr lang="cs-CZ" smtClean="0"/>
              <a:t>9. 9. 2017</a:t>
            </a:fld>
            <a:endParaRPr lang="cs-CZ"/>
          </a:p>
        </p:txBody>
      </p:sp>
      <p:sp>
        <p:nvSpPr>
          <p:cNvPr id="6" name="Zástupný symbol pro zápatí 5"/>
          <p:cNvSpPr>
            <a:spLocks noGrp="1"/>
          </p:cNvSpPr>
          <p:nvPr>
            <p:ph type="ftr" sz="quarter" idx="11"/>
          </p:nvPr>
        </p:nvSpPr>
        <p:spPr>
          <a:xfrm>
            <a:off x="457200" y="6480969"/>
            <a:ext cx="4260056" cy="301752"/>
          </a:xfrm>
        </p:spPr>
        <p:txBody>
          <a:bodyPr/>
          <a:lstStyle/>
          <a:p>
            <a:endParaRPr lang="cs-CZ"/>
          </a:p>
        </p:txBody>
      </p:sp>
      <p:sp>
        <p:nvSpPr>
          <p:cNvPr id="7" name="Zástupný symbol pro číslo snímku 6"/>
          <p:cNvSpPr>
            <a:spLocks noGrp="1"/>
          </p:cNvSpPr>
          <p:nvPr>
            <p:ph type="sldNum" sz="quarter" idx="12"/>
          </p:nvPr>
        </p:nvSpPr>
        <p:spPr>
          <a:xfrm>
            <a:off x="7589520" y="6480969"/>
            <a:ext cx="502920" cy="301752"/>
          </a:xfrm>
        </p:spPr>
        <p:txBody>
          <a:bodyPr/>
          <a:lstStyle/>
          <a:p>
            <a:fld id="{387D6962-BDF4-42BA-9134-C7B4E461297C}"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a:xfrm>
            <a:off x="4791456" y="6480969"/>
            <a:ext cx="2130552" cy="301752"/>
          </a:xfrm>
        </p:spPr>
        <p:txBody>
          <a:bodyPr/>
          <a:lstStyle/>
          <a:p>
            <a:fld id="{0F01DD19-B29A-4DD7-B2A5-3B9868521EA4}" type="datetimeFigureOut">
              <a:rPr lang="cs-CZ" smtClean="0"/>
              <a:t>9. 9. 2017</a:t>
            </a:fld>
            <a:endParaRPr lang="cs-CZ"/>
          </a:p>
        </p:txBody>
      </p:sp>
      <p:sp>
        <p:nvSpPr>
          <p:cNvPr id="8" name="Zástupný symbol pro zápatí 7"/>
          <p:cNvSpPr>
            <a:spLocks noGrp="1"/>
          </p:cNvSpPr>
          <p:nvPr>
            <p:ph type="ftr" sz="quarter" idx="11"/>
          </p:nvPr>
        </p:nvSpPr>
        <p:spPr>
          <a:xfrm>
            <a:off x="457200" y="6480969"/>
            <a:ext cx="4261104" cy="301752"/>
          </a:xfrm>
        </p:spPr>
        <p:txBody>
          <a:bodyPr/>
          <a:lstStyle/>
          <a:p>
            <a:endParaRPr lang="cs-CZ"/>
          </a:p>
        </p:txBody>
      </p:sp>
      <p:sp>
        <p:nvSpPr>
          <p:cNvPr id="9" name="Zástupný symbol pro číslo snímku 8"/>
          <p:cNvSpPr>
            <a:spLocks noGrp="1"/>
          </p:cNvSpPr>
          <p:nvPr>
            <p:ph type="sldNum" sz="quarter" idx="12"/>
          </p:nvPr>
        </p:nvSpPr>
        <p:spPr>
          <a:xfrm>
            <a:off x="7589520" y="6483096"/>
            <a:ext cx="502920" cy="301752"/>
          </a:xfrm>
        </p:spPr>
        <p:txBody>
          <a:bodyPr/>
          <a:lstStyle>
            <a:lvl1pPr algn="ctr">
              <a:defRPr/>
            </a:lvl1pPr>
          </a:lstStyle>
          <a:p>
            <a:fld id="{387D6962-BDF4-42BA-9134-C7B4E461297C}"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0"/>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0F01DD19-B29A-4DD7-B2A5-3B9868521EA4}" type="datetimeFigureOut">
              <a:rPr lang="cs-CZ" smtClean="0"/>
              <a:t>9. 9. 2017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7D6962-BDF4-42BA-9134-C7B4E461297C}"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791456" y="6480969"/>
            <a:ext cx="2133600" cy="301752"/>
          </a:xfrm>
        </p:spPr>
        <p:txBody>
          <a:bodyPr/>
          <a:lstStyle/>
          <a:p>
            <a:fld id="{0F01DD19-B29A-4DD7-B2A5-3B9868521EA4}" type="datetimeFigureOut">
              <a:rPr lang="cs-CZ" smtClean="0"/>
              <a:t>9. 9. 2017</a:t>
            </a:fld>
            <a:endParaRPr lang="cs-CZ"/>
          </a:p>
        </p:txBody>
      </p:sp>
      <p:sp>
        <p:nvSpPr>
          <p:cNvPr id="3" name="Zástupný symbol pro zápatí 2"/>
          <p:cNvSpPr>
            <a:spLocks noGrp="1"/>
          </p:cNvSpPr>
          <p:nvPr>
            <p:ph type="ftr" sz="quarter" idx="11"/>
          </p:nvPr>
        </p:nvSpPr>
        <p:spPr>
          <a:xfrm>
            <a:off x="457200" y="6481890"/>
            <a:ext cx="4260056" cy="300831"/>
          </a:xfrm>
        </p:spPr>
        <p:txBody>
          <a:bodyPr/>
          <a:lstStyle/>
          <a:p>
            <a:endParaRPr lang="cs-CZ"/>
          </a:p>
        </p:txBody>
      </p:sp>
      <p:sp>
        <p:nvSpPr>
          <p:cNvPr id="4" name="Zástupný symbol pro číslo snímku 3"/>
          <p:cNvSpPr>
            <a:spLocks noGrp="1"/>
          </p:cNvSpPr>
          <p:nvPr>
            <p:ph type="sldNum" sz="quarter" idx="12"/>
          </p:nvPr>
        </p:nvSpPr>
        <p:spPr>
          <a:xfrm>
            <a:off x="7589520" y="6480969"/>
            <a:ext cx="502920" cy="301752"/>
          </a:xfrm>
        </p:spPr>
        <p:txBody>
          <a:bodyPr/>
          <a:lstStyle/>
          <a:p>
            <a:fld id="{387D6962-BDF4-42BA-9134-C7B4E461297C}"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278976" y="6556248"/>
            <a:ext cx="2133600" cy="301752"/>
          </a:xfrm>
        </p:spPr>
        <p:txBody>
          <a:bodyPr/>
          <a:lstStyle>
            <a:lvl1pPr>
              <a:defRPr sz="900"/>
            </a:lvl1pPr>
          </a:lstStyle>
          <a:p>
            <a:fld id="{0F01DD19-B29A-4DD7-B2A5-3B9868521EA4}" type="datetimeFigureOut">
              <a:rPr lang="cs-CZ" smtClean="0"/>
              <a:t>9. 9. 2017</a:t>
            </a:fld>
            <a:endParaRPr lang="cs-CZ"/>
          </a:p>
        </p:txBody>
      </p:sp>
      <p:sp>
        <p:nvSpPr>
          <p:cNvPr id="6" name="Zástupný symbol pro zápatí 5"/>
          <p:cNvSpPr>
            <a:spLocks noGrp="1"/>
          </p:cNvSpPr>
          <p:nvPr>
            <p:ph type="ftr" sz="quarter" idx="11"/>
          </p:nvPr>
        </p:nvSpPr>
        <p:spPr>
          <a:xfrm>
            <a:off x="1135856" y="6556248"/>
            <a:ext cx="5143120"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410576" y="6556248"/>
            <a:ext cx="502920" cy="301752"/>
          </a:xfrm>
        </p:spPr>
        <p:txBody>
          <a:bodyPr/>
          <a:lstStyle>
            <a:lvl1pPr>
              <a:defRPr sz="900"/>
            </a:lvl1pPr>
          </a:lstStyle>
          <a:p>
            <a:fld id="{387D6962-BDF4-42BA-9134-C7B4E461297C}"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6108192" y="6556248"/>
            <a:ext cx="2103120" cy="301752"/>
          </a:xfrm>
        </p:spPr>
        <p:txBody>
          <a:bodyPr/>
          <a:lstStyle>
            <a:lvl1pPr>
              <a:defRPr sz="900"/>
            </a:lvl1pPr>
          </a:lstStyle>
          <a:p>
            <a:fld id="{0F01DD19-B29A-4DD7-B2A5-3B9868521EA4}" type="datetimeFigureOut">
              <a:rPr lang="cs-CZ" smtClean="0"/>
              <a:t>9. 9. 2017</a:t>
            </a:fld>
            <a:endParaRPr lang="cs-CZ"/>
          </a:p>
        </p:txBody>
      </p:sp>
      <p:sp>
        <p:nvSpPr>
          <p:cNvPr id="6" name="Zástupný symbol pro zápatí 5"/>
          <p:cNvSpPr>
            <a:spLocks noGrp="1"/>
          </p:cNvSpPr>
          <p:nvPr>
            <p:ph type="ftr" sz="quarter" idx="11"/>
          </p:nvPr>
        </p:nvSpPr>
        <p:spPr>
          <a:xfrm>
            <a:off x="1170432" y="6557169"/>
            <a:ext cx="4948072"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217192" y="6556248"/>
            <a:ext cx="365760" cy="301752"/>
          </a:xfrm>
        </p:spPr>
        <p:txBody>
          <a:bodyPr/>
          <a:lstStyle>
            <a:lvl1pPr algn="ctr">
              <a:defRPr sz="900"/>
            </a:lvl1pPr>
          </a:lstStyle>
          <a:p>
            <a:fld id="{387D6962-BDF4-42BA-9134-C7B4E461297C}"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Pravoúhlý trojúhelní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Přímá spojovací čára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Přímá spojovací čára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Zástupný symbol pro nadpis 21"/>
          <p:cNvSpPr>
            <a:spLocks noGrp="1"/>
          </p:cNvSpPr>
          <p:nvPr>
            <p:ph type="title"/>
          </p:nvPr>
        </p:nvSpPr>
        <p:spPr>
          <a:xfrm>
            <a:off x="457200" y="267494"/>
            <a:ext cx="8229600" cy="1399032"/>
          </a:xfrm>
          <a:prstGeom prst="rect">
            <a:avLst/>
          </a:prstGeom>
        </p:spPr>
        <p:txBody>
          <a:bodyPr vert="horz" anchor="ctr">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F01DD19-B29A-4DD7-B2A5-3B9868521EA4}" type="datetimeFigureOut">
              <a:rPr lang="cs-CZ" smtClean="0"/>
              <a:t>9. 9. 2017</a:t>
            </a:fld>
            <a:endParaRPr lang="cs-CZ"/>
          </a:p>
        </p:txBody>
      </p:sp>
      <p:sp>
        <p:nvSpPr>
          <p:cNvPr id="3" name="Zástupný symbol pro zápatí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cs-CZ"/>
          </a:p>
        </p:txBody>
      </p:sp>
      <p:sp>
        <p:nvSpPr>
          <p:cNvPr id="23" name="Zástupný symbol pro číslo snímk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87D6962-BDF4-42BA-9134-C7B4E461297C}"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Herbář plevelů</a:t>
            </a:r>
            <a:endParaRPr lang="cs-CZ" dirty="0"/>
          </a:p>
        </p:txBody>
      </p:sp>
      <p:sp>
        <p:nvSpPr>
          <p:cNvPr id="3" name="Podnadpis 2"/>
          <p:cNvSpPr>
            <a:spLocks noGrp="1"/>
          </p:cNvSpPr>
          <p:nvPr>
            <p:ph type="subTitle" idx="1"/>
          </p:nvPr>
        </p:nvSpPr>
        <p:spPr/>
        <p:txBody>
          <a:bodyPr/>
          <a:lstStyle/>
          <a:p>
            <a:r>
              <a:rPr lang="cs-CZ" dirty="0" smtClean="0"/>
              <a:t>Anna </a:t>
            </a:r>
            <a:r>
              <a:rPr lang="cs-CZ" dirty="0" err="1" smtClean="0"/>
              <a:t>Kostihová</a:t>
            </a:r>
            <a:endParaRPr lang="cs-CZ" dirty="0"/>
          </a:p>
          <a:p>
            <a:r>
              <a:rPr lang="cs-CZ" dirty="0" smtClean="0"/>
              <a:t>4.CH</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Kokoška pastuší tobolka</a:t>
            </a:r>
            <a:endParaRPr lang="cs-CZ" b="1" dirty="0"/>
          </a:p>
        </p:txBody>
      </p:sp>
      <p:pic>
        <p:nvPicPr>
          <p:cNvPr id="4" name="Zástupný symbol pro obsah 3" descr="kokoskapastusitobolka.jpg"/>
          <p:cNvPicPr>
            <a:picLocks noGrp="1" noChangeAspect="1"/>
          </p:cNvPicPr>
          <p:nvPr>
            <p:ph idx="1"/>
          </p:nvPr>
        </p:nvPicPr>
        <p:blipFill>
          <a:blip r:embed="rId2"/>
          <a:stretch>
            <a:fillRect/>
          </a:stretch>
        </p:blipFill>
        <p:spPr>
          <a:xfrm>
            <a:off x="3584096" y="1382693"/>
            <a:ext cx="4702679" cy="4689513"/>
          </a:xfrm>
        </p:spPr>
      </p:pic>
      <p:sp>
        <p:nvSpPr>
          <p:cNvPr id="5" name="Obdélník 4"/>
          <p:cNvSpPr/>
          <p:nvPr/>
        </p:nvSpPr>
        <p:spPr>
          <a:xfrm>
            <a:off x="500034" y="1500174"/>
            <a:ext cx="2786082" cy="2308324"/>
          </a:xfrm>
          <a:prstGeom prst="rect">
            <a:avLst/>
          </a:prstGeom>
        </p:spPr>
        <p:txBody>
          <a:bodyPr wrap="square">
            <a:spAutoFit/>
          </a:bodyPr>
          <a:lstStyle/>
          <a:p>
            <a:r>
              <a:rPr lang="cs-CZ" dirty="0"/>
              <a:t>Klíčí i při nízkých teplotách. Vyskytuje se hojně od nížin do podhorských oblastí, ve vyšších polohách roztroušeně a obvykle jen na místech lidmi osídlených.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Merlík bílý</a:t>
            </a:r>
            <a:endParaRPr lang="cs-CZ" b="1" dirty="0"/>
          </a:p>
        </p:txBody>
      </p:sp>
      <p:pic>
        <p:nvPicPr>
          <p:cNvPr id="4" name="Zástupný symbol pro obsah 3" descr="Merlík bílý.jpg"/>
          <p:cNvPicPr>
            <a:picLocks noGrp="1" noChangeAspect="1"/>
          </p:cNvPicPr>
          <p:nvPr>
            <p:ph idx="1"/>
          </p:nvPr>
        </p:nvPicPr>
        <p:blipFill>
          <a:blip r:embed="rId2"/>
          <a:stretch>
            <a:fillRect/>
          </a:stretch>
        </p:blipFill>
        <p:spPr>
          <a:xfrm>
            <a:off x="4210199" y="1500174"/>
            <a:ext cx="4357686" cy="4429156"/>
          </a:xfrm>
        </p:spPr>
      </p:pic>
      <p:sp>
        <p:nvSpPr>
          <p:cNvPr id="5" name="Obdélník 4"/>
          <p:cNvSpPr/>
          <p:nvPr/>
        </p:nvSpPr>
        <p:spPr>
          <a:xfrm>
            <a:off x="428596" y="1857364"/>
            <a:ext cx="3643338" cy="1200329"/>
          </a:xfrm>
          <a:prstGeom prst="rect">
            <a:avLst/>
          </a:prstGeom>
        </p:spPr>
        <p:txBody>
          <a:bodyPr wrap="square">
            <a:spAutoFit/>
          </a:bodyPr>
          <a:lstStyle/>
          <a:p>
            <a:r>
              <a:rPr lang="cs-CZ" dirty="0"/>
              <a:t>jednoletý, pozdně jarní plevelný druh. Rozmnožuje se pouze generativně. Kvete od června do září.</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Rozrazil rolní</a:t>
            </a:r>
            <a:endParaRPr lang="cs-CZ" b="1" dirty="0"/>
          </a:p>
        </p:txBody>
      </p:sp>
      <p:pic>
        <p:nvPicPr>
          <p:cNvPr id="4" name="Zástupný symbol pro obsah 3" descr="Rozrazil rolní.jpg"/>
          <p:cNvPicPr>
            <a:picLocks noGrp="1" noChangeAspect="1"/>
          </p:cNvPicPr>
          <p:nvPr>
            <p:ph idx="1"/>
          </p:nvPr>
        </p:nvPicPr>
        <p:blipFill>
          <a:blip r:embed="rId2"/>
          <a:stretch>
            <a:fillRect/>
          </a:stretch>
        </p:blipFill>
        <p:spPr>
          <a:xfrm>
            <a:off x="3714744" y="1643050"/>
            <a:ext cx="5072098" cy="4114139"/>
          </a:xfrm>
        </p:spPr>
      </p:pic>
      <p:sp>
        <p:nvSpPr>
          <p:cNvPr id="5" name="Obdélník 4"/>
          <p:cNvSpPr/>
          <p:nvPr/>
        </p:nvSpPr>
        <p:spPr>
          <a:xfrm>
            <a:off x="785786" y="1357298"/>
            <a:ext cx="2643206" cy="5355312"/>
          </a:xfrm>
          <a:prstGeom prst="rect">
            <a:avLst/>
          </a:prstGeom>
        </p:spPr>
        <p:txBody>
          <a:bodyPr wrap="square">
            <a:spAutoFit/>
          </a:bodyPr>
          <a:lstStyle/>
          <a:p>
            <a:r>
              <a:rPr lang="cs-CZ" dirty="0" smtClean="0"/>
              <a:t>Rozrazil </a:t>
            </a:r>
            <a:r>
              <a:rPr lang="cs-CZ" dirty="0"/>
              <a:t>rolní je hodnocen jako plevel, přes drobný vzrůst jsou to silně konkurenční rostliny. Za příznivých podmínek se rychle rozrůstají a potlačují pomaleji se vyvíjející </a:t>
            </a:r>
            <a:r>
              <a:rPr lang="cs-CZ" dirty="0" smtClean="0"/>
              <a:t>kulturní rostliny</a:t>
            </a:r>
            <a:r>
              <a:rPr lang="cs-CZ" dirty="0"/>
              <a:t>, mohou navíc růst i při nízkých teplotách. Utlačují mladé vytrvalé pícniny nebo ozimy, když tyto ale povyrostou, zadusí zase ony světlomilný plevel.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Sedmikráska </a:t>
            </a:r>
            <a:r>
              <a:rPr lang="cs-CZ" b="1" dirty="0" smtClean="0"/>
              <a:t>obecná</a:t>
            </a:r>
            <a:endParaRPr lang="cs-CZ" b="1" dirty="0"/>
          </a:p>
        </p:txBody>
      </p:sp>
      <p:pic>
        <p:nvPicPr>
          <p:cNvPr id="4" name="Zástupný symbol pro obsah 3" descr="Sedmikráska obecná.jpg"/>
          <p:cNvPicPr>
            <a:picLocks noGrp="1" noChangeAspect="1"/>
          </p:cNvPicPr>
          <p:nvPr>
            <p:ph idx="1"/>
          </p:nvPr>
        </p:nvPicPr>
        <p:blipFill>
          <a:blip r:embed="rId2"/>
          <a:stretch>
            <a:fillRect/>
          </a:stretch>
        </p:blipFill>
        <p:spPr>
          <a:xfrm>
            <a:off x="3935464" y="1597007"/>
            <a:ext cx="4279874" cy="4335089"/>
          </a:xfrm>
        </p:spPr>
      </p:pic>
      <p:sp>
        <p:nvSpPr>
          <p:cNvPr id="5" name="Obdélník 4"/>
          <p:cNvSpPr/>
          <p:nvPr/>
        </p:nvSpPr>
        <p:spPr>
          <a:xfrm>
            <a:off x="714348" y="2000240"/>
            <a:ext cx="3214710" cy="1477328"/>
          </a:xfrm>
          <a:prstGeom prst="rect">
            <a:avLst/>
          </a:prstGeom>
        </p:spPr>
        <p:txBody>
          <a:bodyPr wrap="square">
            <a:spAutoFit/>
          </a:bodyPr>
          <a:lstStyle/>
          <a:p>
            <a:r>
              <a:rPr lang="cs-CZ" dirty="0"/>
              <a:t>Sedmikráska roste na vlhkých travnatých místech jako jsou louky, zahrady, pastviny a meze.</a:t>
            </a:r>
            <a:br>
              <a:rPr lang="cs-CZ" dirty="0"/>
            </a:b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Řebříček </a:t>
            </a:r>
            <a:r>
              <a:rPr lang="cs-CZ" b="1" dirty="0" smtClean="0"/>
              <a:t>obecný</a:t>
            </a:r>
            <a:endParaRPr lang="cs-CZ" b="1" dirty="0"/>
          </a:p>
        </p:txBody>
      </p:sp>
      <p:pic>
        <p:nvPicPr>
          <p:cNvPr id="4" name="Zástupný symbol pro obsah 3" descr="Řebříček obecný.jpg"/>
          <p:cNvPicPr>
            <a:picLocks noGrp="1" noChangeAspect="1"/>
          </p:cNvPicPr>
          <p:nvPr>
            <p:ph idx="1"/>
          </p:nvPr>
        </p:nvPicPr>
        <p:blipFill>
          <a:blip r:embed="rId2" cstate="print"/>
          <a:stretch>
            <a:fillRect/>
          </a:stretch>
        </p:blipFill>
        <p:spPr>
          <a:xfrm>
            <a:off x="4357686" y="1643050"/>
            <a:ext cx="3869610" cy="3429024"/>
          </a:xfrm>
        </p:spPr>
      </p:pic>
      <p:sp>
        <p:nvSpPr>
          <p:cNvPr id="5" name="Obdélník 4"/>
          <p:cNvSpPr/>
          <p:nvPr/>
        </p:nvSpPr>
        <p:spPr>
          <a:xfrm>
            <a:off x="428596" y="1714488"/>
            <a:ext cx="3714776" cy="2308324"/>
          </a:xfrm>
          <a:prstGeom prst="rect">
            <a:avLst/>
          </a:prstGeom>
        </p:spPr>
        <p:txBody>
          <a:bodyPr wrap="square">
            <a:spAutoFit/>
          </a:bodyPr>
          <a:lstStyle/>
          <a:p>
            <a:r>
              <a:rPr lang="cs-CZ" dirty="0"/>
              <a:t>Řebříček obecný není náročný na půdní podmínky, ale dává přednost sušší písčité nebo kamenité půdě. Roste na mezích, loukách, polích, rumištích, u cest, na okrajích lesů od nížin po horské oblasti.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Pampeliška lékařská</a:t>
            </a:r>
            <a:endParaRPr lang="cs-CZ" b="1" dirty="0"/>
          </a:p>
        </p:txBody>
      </p:sp>
      <p:pic>
        <p:nvPicPr>
          <p:cNvPr id="4" name="Zástupný symbol pro obsah 3" descr="Pampeliška lékařská.JPG"/>
          <p:cNvPicPr>
            <a:picLocks noGrp="1" noChangeAspect="1"/>
          </p:cNvPicPr>
          <p:nvPr>
            <p:ph idx="1"/>
          </p:nvPr>
        </p:nvPicPr>
        <p:blipFill>
          <a:blip r:embed="rId2"/>
          <a:stretch>
            <a:fillRect/>
          </a:stretch>
        </p:blipFill>
        <p:spPr>
          <a:xfrm>
            <a:off x="3214678" y="1714488"/>
            <a:ext cx="5351877" cy="4214842"/>
          </a:xfrm>
        </p:spPr>
      </p:pic>
      <p:sp>
        <p:nvSpPr>
          <p:cNvPr id="5" name="Obdélník 4"/>
          <p:cNvSpPr/>
          <p:nvPr/>
        </p:nvSpPr>
        <p:spPr>
          <a:xfrm>
            <a:off x="428596" y="1785926"/>
            <a:ext cx="2571768" cy="2031325"/>
          </a:xfrm>
          <a:prstGeom prst="rect">
            <a:avLst/>
          </a:prstGeom>
        </p:spPr>
        <p:txBody>
          <a:bodyPr wrap="square">
            <a:spAutoFit/>
          </a:bodyPr>
          <a:lstStyle/>
          <a:p>
            <a:r>
              <a:rPr lang="cs-CZ" dirty="0"/>
              <a:t>Pampeliška lékařská má velkou regenerační schopnost a širokou stanovištní amplitudu. Velmi dobře snáší sešlap.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Mochna husí</a:t>
            </a:r>
            <a:endParaRPr lang="cs-CZ" b="1" dirty="0"/>
          </a:p>
        </p:txBody>
      </p:sp>
      <p:pic>
        <p:nvPicPr>
          <p:cNvPr id="4" name="Zástupný symbol pro obsah 3" descr="Mochna husí.jpg"/>
          <p:cNvPicPr>
            <a:picLocks noGrp="1" noChangeAspect="1"/>
          </p:cNvPicPr>
          <p:nvPr>
            <p:ph idx="1"/>
          </p:nvPr>
        </p:nvPicPr>
        <p:blipFill>
          <a:blip r:embed="rId2"/>
          <a:stretch>
            <a:fillRect/>
          </a:stretch>
        </p:blipFill>
        <p:spPr>
          <a:xfrm>
            <a:off x="4143372" y="1571612"/>
            <a:ext cx="4572032" cy="3940407"/>
          </a:xfrm>
        </p:spPr>
      </p:pic>
      <p:sp>
        <p:nvSpPr>
          <p:cNvPr id="5" name="Obdélník 4"/>
          <p:cNvSpPr/>
          <p:nvPr/>
        </p:nvSpPr>
        <p:spPr>
          <a:xfrm>
            <a:off x="714348" y="1785926"/>
            <a:ext cx="3357586" cy="2862322"/>
          </a:xfrm>
          <a:prstGeom prst="rect">
            <a:avLst/>
          </a:prstGeom>
        </p:spPr>
        <p:txBody>
          <a:bodyPr wrap="square">
            <a:spAutoFit/>
          </a:bodyPr>
          <a:lstStyle/>
          <a:p>
            <a:r>
              <a:rPr lang="cs-CZ" dirty="0"/>
              <a:t>V minulosti významná plevelná rostlina polí a zahrad, je vlivem správné orby a dodržováním </a:t>
            </a:r>
            <a:r>
              <a:rPr lang="cs-CZ" dirty="0" smtClean="0"/>
              <a:t>osevního </a:t>
            </a:r>
            <a:r>
              <a:rPr lang="cs-CZ" dirty="0"/>
              <a:t>postupu z orné půdy téměř vytlačena a představuje problém jen na vlhkých, zanedbaných zahradách a loukách.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Locika kompasová</a:t>
            </a:r>
            <a:br>
              <a:rPr lang="cs-CZ" b="1" dirty="0" smtClean="0"/>
            </a:br>
            <a:endParaRPr lang="cs-CZ" dirty="0"/>
          </a:p>
        </p:txBody>
      </p:sp>
      <p:pic>
        <p:nvPicPr>
          <p:cNvPr id="4" name="Zástupný symbol pro obsah 3" descr="Locika kompasová.jpg"/>
          <p:cNvPicPr>
            <a:picLocks noGrp="1" noChangeAspect="1"/>
          </p:cNvPicPr>
          <p:nvPr>
            <p:ph idx="1"/>
          </p:nvPr>
        </p:nvPicPr>
        <p:blipFill>
          <a:blip r:embed="rId2"/>
          <a:stretch>
            <a:fillRect/>
          </a:stretch>
        </p:blipFill>
        <p:spPr>
          <a:xfrm>
            <a:off x="3661622" y="1500175"/>
            <a:ext cx="5077595" cy="4500594"/>
          </a:xfrm>
        </p:spPr>
      </p:pic>
      <p:sp>
        <p:nvSpPr>
          <p:cNvPr id="5" name="Obdélník 4"/>
          <p:cNvSpPr/>
          <p:nvPr/>
        </p:nvSpPr>
        <p:spPr>
          <a:xfrm>
            <a:off x="500034" y="1428736"/>
            <a:ext cx="3143272" cy="2585323"/>
          </a:xfrm>
          <a:prstGeom prst="rect">
            <a:avLst/>
          </a:prstGeom>
        </p:spPr>
        <p:txBody>
          <a:bodyPr wrap="square">
            <a:spAutoFit/>
          </a:bodyPr>
          <a:lstStyle/>
          <a:p>
            <a:r>
              <a:rPr lang="cs-CZ" dirty="0"/>
              <a:t>Tento konkrétní druh není na první pohled atraktivní. Ovšem při bližším ohledání zjistíme, že je to velice mohutná rostlina, která měří 30-150 cm. Na spodní straně listu jsou ostny, které rostlinu chrání před býložravci.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Máta rolní </a:t>
            </a:r>
            <a:br>
              <a:rPr lang="cs-CZ" b="1" dirty="0" smtClean="0"/>
            </a:br>
            <a:endParaRPr lang="cs-CZ" dirty="0"/>
          </a:p>
        </p:txBody>
      </p:sp>
      <p:pic>
        <p:nvPicPr>
          <p:cNvPr id="4" name="Zástupný symbol pro obsah 3" descr="Máta rolní.jpg"/>
          <p:cNvPicPr>
            <a:picLocks noGrp="1" noChangeAspect="1"/>
          </p:cNvPicPr>
          <p:nvPr>
            <p:ph idx="1"/>
          </p:nvPr>
        </p:nvPicPr>
        <p:blipFill>
          <a:blip r:embed="rId2"/>
          <a:stretch>
            <a:fillRect/>
          </a:stretch>
        </p:blipFill>
        <p:spPr>
          <a:xfrm>
            <a:off x="4714876" y="1071546"/>
            <a:ext cx="4000528" cy="5334037"/>
          </a:xfrm>
        </p:spPr>
      </p:pic>
      <p:sp>
        <p:nvSpPr>
          <p:cNvPr id="5" name="Obdélník 4"/>
          <p:cNvSpPr/>
          <p:nvPr/>
        </p:nvSpPr>
        <p:spPr>
          <a:xfrm>
            <a:off x="571472" y="1500174"/>
            <a:ext cx="4143404" cy="923330"/>
          </a:xfrm>
          <a:prstGeom prst="rect">
            <a:avLst/>
          </a:prstGeom>
        </p:spPr>
        <p:txBody>
          <a:bodyPr wrap="square">
            <a:spAutoFit/>
          </a:bodyPr>
          <a:lstStyle/>
          <a:p>
            <a:r>
              <a:rPr lang="cs-CZ" dirty="0"/>
              <a:t>Na první pohled vás zaujme mentolové aroma, které může při otěru zelených ploch vydávat.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Kostival lékařský  </a:t>
            </a:r>
            <a:br>
              <a:rPr lang="cs-CZ" b="1" dirty="0" smtClean="0"/>
            </a:br>
            <a:endParaRPr lang="cs-CZ" dirty="0"/>
          </a:p>
        </p:txBody>
      </p:sp>
      <p:pic>
        <p:nvPicPr>
          <p:cNvPr id="4" name="Zástupný symbol pro obsah 3" descr="Kostival lékařský.jpg"/>
          <p:cNvPicPr>
            <a:picLocks noGrp="1" noChangeAspect="1"/>
          </p:cNvPicPr>
          <p:nvPr>
            <p:ph idx="1"/>
          </p:nvPr>
        </p:nvPicPr>
        <p:blipFill>
          <a:blip r:embed="rId2"/>
          <a:stretch>
            <a:fillRect/>
          </a:stretch>
        </p:blipFill>
        <p:spPr>
          <a:xfrm>
            <a:off x="3286116" y="1428736"/>
            <a:ext cx="5238787" cy="3929090"/>
          </a:xfrm>
        </p:spPr>
      </p:pic>
      <p:sp>
        <p:nvSpPr>
          <p:cNvPr id="5" name="Obdélník 4"/>
          <p:cNvSpPr/>
          <p:nvPr/>
        </p:nvSpPr>
        <p:spPr>
          <a:xfrm>
            <a:off x="285720" y="1357298"/>
            <a:ext cx="2786082" cy="3970318"/>
          </a:xfrm>
          <a:prstGeom prst="rect">
            <a:avLst/>
          </a:prstGeom>
        </p:spPr>
        <p:txBody>
          <a:bodyPr wrap="square">
            <a:spAutoFit/>
          </a:bodyPr>
          <a:lstStyle/>
          <a:p>
            <a:r>
              <a:rPr lang="cs-CZ" dirty="0"/>
              <a:t>Tento druh se poměrně často vyskytuje na vlhkých, člověkem obdělávaných plochách. Pokud se rostlina nepřemnoží, její význam je zanedbatelný. Ovšem při dobývání ze země je nutné dávat pozor, abychom ji odebrali z pozemku celou a nezanechali oddenků v zemi.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Pcháč rolní</a:t>
            </a:r>
            <a:br>
              <a:rPr lang="cs-CZ" b="1" dirty="0" smtClean="0"/>
            </a:br>
            <a:endParaRPr lang="cs-CZ" dirty="0"/>
          </a:p>
        </p:txBody>
      </p:sp>
      <p:pic>
        <p:nvPicPr>
          <p:cNvPr id="4" name="Zástupný symbol pro obsah 3" descr="Pcháč rolní.jpg"/>
          <p:cNvPicPr>
            <a:picLocks noGrp="1" noChangeAspect="1"/>
          </p:cNvPicPr>
          <p:nvPr>
            <p:ph idx="1"/>
          </p:nvPr>
        </p:nvPicPr>
        <p:blipFill>
          <a:blip r:embed="rId2"/>
          <a:stretch>
            <a:fillRect/>
          </a:stretch>
        </p:blipFill>
        <p:spPr>
          <a:xfrm>
            <a:off x="4214810" y="1643050"/>
            <a:ext cx="4291804" cy="3214710"/>
          </a:xfrm>
        </p:spPr>
      </p:pic>
      <p:sp>
        <p:nvSpPr>
          <p:cNvPr id="7" name="Obdélník 6"/>
          <p:cNvSpPr/>
          <p:nvPr/>
        </p:nvSpPr>
        <p:spPr>
          <a:xfrm>
            <a:off x="1000100" y="1500174"/>
            <a:ext cx="3286148" cy="3416320"/>
          </a:xfrm>
          <a:prstGeom prst="rect">
            <a:avLst/>
          </a:prstGeom>
        </p:spPr>
        <p:txBody>
          <a:bodyPr wrap="square">
            <a:spAutoFit/>
          </a:bodyPr>
          <a:lstStyle/>
          <a:p>
            <a:r>
              <a:rPr lang="cs-CZ" dirty="0"/>
              <a:t>Pcháč rolní je obtížný </a:t>
            </a:r>
            <a:r>
              <a:rPr lang="cs-CZ" dirty="0" smtClean="0"/>
              <a:t>plevel. </a:t>
            </a:r>
            <a:r>
              <a:rPr lang="cs-CZ" dirty="0"/>
              <a:t>Díky svému kořenovému systému odolává i hluboké orbě a suchům. Jeho nažky s klíčivostí až 20 let se mohou šířit až na vzdálenost 3 km. Účinná je biologická likvidace přirozenými houbovými parazity či různými </a:t>
            </a:r>
            <a:r>
              <a:rPr lang="cs-CZ" dirty="0" smtClean="0"/>
              <a:t> nosatcovitými</a:t>
            </a:r>
            <a:r>
              <a:rPr lang="cs-CZ" dirty="0"/>
              <a:t> </a:t>
            </a:r>
            <a:endParaRPr lang="cs-CZ" dirty="0" smtClean="0"/>
          </a:p>
          <a:p>
            <a:r>
              <a:rPr lang="cs-CZ" dirty="0" smtClean="0"/>
              <a:t>brouky</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Hluchavka </a:t>
            </a:r>
            <a:r>
              <a:rPr lang="cs-CZ" b="1" dirty="0" smtClean="0"/>
              <a:t>nachová</a:t>
            </a:r>
            <a:endParaRPr lang="cs-CZ" dirty="0"/>
          </a:p>
        </p:txBody>
      </p:sp>
      <p:pic>
        <p:nvPicPr>
          <p:cNvPr id="4" name="Zástupný symbol pro obsah 3" descr="hluchavkanachova.jpg"/>
          <p:cNvPicPr>
            <a:picLocks noGrp="1" noChangeAspect="1"/>
          </p:cNvPicPr>
          <p:nvPr>
            <p:ph idx="1"/>
          </p:nvPr>
        </p:nvPicPr>
        <p:blipFill>
          <a:blip r:embed="rId2"/>
          <a:stretch>
            <a:fillRect/>
          </a:stretch>
        </p:blipFill>
        <p:spPr>
          <a:xfrm>
            <a:off x="4857752" y="1500174"/>
            <a:ext cx="3643338" cy="4857784"/>
          </a:xfrm>
        </p:spPr>
      </p:pic>
      <p:sp>
        <p:nvSpPr>
          <p:cNvPr id="5" name="Obdélník 4"/>
          <p:cNvSpPr/>
          <p:nvPr/>
        </p:nvSpPr>
        <p:spPr>
          <a:xfrm>
            <a:off x="571472" y="1500174"/>
            <a:ext cx="4000528" cy="2031325"/>
          </a:xfrm>
          <a:prstGeom prst="rect">
            <a:avLst/>
          </a:prstGeom>
        </p:spPr>
        <p:txBody>
          <a:bodyPr wrap="square">
            <a:spAutoFit/>
          </a:bodyPr>
          <a:lstStyle/>
          <a:p>
            <a:r>
              <a:rPr lang="cs-CZ" dirty="0"/>
              <a:t>Roste na polích, vinicích a zahradách jako plevelná rostlina, dále se vyskytuje na smetištích, sídlištích, rumištích, antropogenních a ruderálních místech obecně. Snáší různé typy půd.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Mák </a:t>
            </a:r>
            <a:r>
              <a:rPr lang="cs-CZ" b="1" dirty="0" smtClean="0"/>
              <a:t>vlčí</a:t>
            </a:r>
            <a:endParaRPr lang="cs-CZ" dirty="0"/>
          </a:p>
        </p:txBody>
      </p:sp>
      <p:pic>
        <p:nvPicPr>
          <p:cNvPr id="4" name="Zástupný symbol pro obsah 3" descr="mák vlčí.jpg"/>
          <p:cNvPicPr>
            <a:picLocks noGrp="1" noChangeAspect="1"/>
          </p:cNvPicPr>
          <p:nvPr>
            <p:ph idx="1"/>
          </p:nvPr>
        </p:nvPicPr>
        <p:blipFill>
          <a:blip r:embed="rId2"/>
          <a:stretch>
            <a:fillRect/>
          </a:stretch>
        </p:blipFill>
        <p:spPr>
          <a:xfrm>
            <a:off x="3667076" y="1571612"/>
            <a:ext cx="5143536" cy="3857652"/>
          </a:xfrm>
        </p:spPr>
      </p:pic>
      <p:sp>
        <p:nvSpPr>
          <p:cNvPr id="5" name="Obdélník 4"/>
          <p:cNvSpPr/>
          <p:nvPr/>
        </p:nvSpPr>
        <p:spPr>
          <a:xfrm>
            <a:off x="428596" y="1571612"/>
            <a:ext cx="3429024" cy="2585323"/>
          </a:xfrm>
          <a:prstGeom prst="rect">
            <a:avLst/>
          </a:prstGeom>
        </p:spPr>
        <p:txBody>
          <a:bodyPr wrap="square">
            <a:spAutoFit/>
          </a:bodyPr>
          <a:lstStyle/>
          <a:p>
            <a:r>
              <a:rPr lang="cs-CZ" dirty="0"/>
              <a:t>Docela častý plevel v obilných polích, dále roste na okrajích cest, rumištích, úhorech a dalších podobných, lidmi ovlivněných stanovištích. Roste převážně v nižších polohách na slunných místech.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Pěťour </a:t>
            </a:r>
            <a:r>
              <a:rPr lang="cs-CZ" b="1" dirty="0" err="1" smtClean="0"/>
              <a:t>maloúborný</a:t>
            </a:r>
            <a:r>
              <a:rPr lang="cs-CZ" b="1" dirty="0" smtClean="0"/>
              <a:t/>
            </a:r>
            <a:br>
              <a:rPr lang="cs-CZ" b="1" dirty="0" smtClean="0"/>
            </a:br>
            <a:endParaRPr lang="cs-CZ" dirty="0"/>
          </a:p>
        </p:txBody>
      </p:sp>
      <p:pic>
        <p:nvPicPr>
          <p:cNvPr id="4" name="Zástupný symbol pro obsah 3" descr="Pěťour maloúborný.jpg"/>
          <p:cNvPicPr>
            <a:picLocks noGrp="1" noChangeAspect="1"/>
          </p:cNvPicPr>
          <p:nvPr>
            <p:ph idx="1"/>
          </p:nvPr>
        </p:nvPicPr>
        <p:blipFill>
          <a:blip r:embed="rId2"/>
          <a:stretch>
            <a:fillRect/>
          </a:stretch>
        </p:blipFill>
        <p:spPr>
          <a:xfrm>
            <a:off x="4143372" y="1928802"/>
            <a:ext cx="4762534" cy="3571900"/>
          </a:xfrm>
        </p:spPr>
      </p:pic>
      <p:sp>
        <p:nvSpPr>
          <p:cNvPr id="5" name="Obdélník 4"/>
          <p:cNvSpPr/>
          <p:nvPr/>
        </p:nvSpPr>
        <p:spPr>
          <a:xfrm>
            <a:off x="500034" y="1357298"/>
            <a:ext cx="3714776" cy="2585323"/>
          </a:xfrm>
          <a:prstGeom prst="rect">
            <a:avLst/>
          </a:prstGeom>
        </p:spPr>
        <p:txBody>
          <a:bodyPr wrap="square">
            <a:spAutoFit/>
          </a:bodyPr>
          <a:lstStyle/>
          <a:p>
            <a:r>
              <a:rPr lang="cs-CZ" dirty="0"/>
              <a:t>Jedná se o rostlinu v minulosti zavlečenou, která se velmi rychle přizpůsobila novým podmínkám a osídlila celé naše území. Je jedním z nejúpornějších jednoletých plevelů zeleniny. Pochází z Peru a k nám byl zavlečen během napoleonských válek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Pýr plazivý</a:t>
            </a:r>
            <a:br>
              <a:rPr lang="cs-CZ" b="1" dirty="0" smtClean="0"/>
            </a:br>
            <a:endParaRPr lang="cs-CZ" dirty="0"/>
          </a:p>
        </p:txBody>
      </p:sp>
      <p:pic>
        <p:nvPicPr>
          <p:cNvPr id="4" name="Zástupný symbol pro obsah 3" descr="Pýr plazivý.jpg"/>
          <p:cNvPicPr>
            <a:picLocks noGrp="1" noChangeAspect="1"/>
          </p:cNvPicPr>
          <p:nvPr>
            <p:ph idx="1"/>
          </p:nvPr>
        </p:nvPicPr>
        <p:blipFill>
          <a:blip r:embed="rId2"/>
          <a:stretch>
            <a:fillRect/>
          </a:stretch>
        </p:blipFill>
        <p:spPr>
          <a:xfrm>
            <a:off x="5000628" y="1000108"/>
            <a:ext cx="3286148" cy="4923457"/>
          </a:xfrm>
        </p:spPr>
      </p:pic>
      <p:sp>
        <p:nvSpPr>
          <p:cNvPr id="5" name="Obdélník 4"/>
          <p:cNvSpPr/>
          <p:nvPr/>
        </p:nvSpPr>
        <p:spPr>
          <a:xfrm>
            <a:off x="357158" y="1285860"/>
            <a:ext cx="4500594" cy="1754326"/>
          </a:xfrm>
          <a:prstGeom prst="rect">
            <a:avLst/>
          </a:prstGeom>
        </p:spPr>
        <p:txBody>
          <a:bodyPr wrap="square">
            <a:spAutoFit/>
          </a:bodyPr>
          <a:lstStyle/>
          <a:p>
            <a:r>
              <a:rPr lang="cs-CZ" dirty="0"/>
              <a:t>Patří mezi velmi významné vytrvalé plevele. Konkurenční schopnost je vysoká. Do půdy vylučuje alelopatické látky, které brzdí růst ostatních rostlin. Vyskytuje se na 75 až 85 procentech orné půdy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2910" y="267494"/>
            <a:ext cx="8043890" cy="1232680"/>
          </a:xfrm>
        </p:spPr>
        <p:txBody>
          <a:bodyPr/>
          <a:lstStyle/>
          <a:p>
            <a:r>
              <a:rPr lang="cs-CZ" b="1" dirty="0" smtClean="0"/>
              <a:t>Svízel přítula</a:t>
            </a:r>
            <a:endParaRPr lang="cs-CZ" b="1" dirty="0"/>
          </a:p>
        </p:txBody>
      </p:sp>
      <p:pic>
        <p:nvPicPr>
          <p:cNvPr id="4" name="Zástupný symbol pro obsah 3" descr="Svizel_pritula.jpg"/>
          <p:cNvPicPr>
            <a:picLocks noGrp="1" noChangeAspect="1"/>
          </p:cNvPicPr>
          <p:nvPr>
            <p:ph idx="1"/>
          </p:nvPr>
        </p:nvPicPr>
        <p:blipFill>
          <a:blip r:embed="rId2"/>
          <a:stretch>
            <a:fillRect/>
          </a:stretch>
        </p:blipFill>
        <p:spPr>
          <a:xfrm>
            <a:off x="4572000" y="1500174"/>
            <a:ext cx="4125980" cy="4429156"/>
          </a:xfrm>
        </p:spPr>
      </p:pic>
      <p:sp>
        <p:nvSpPr>
          <p:cNvPr id="5" name="Obdélník 4"/>
          <p:cNvSpPr/>
          <p:nvPr/>
        </p:nvSpPr>
        <p:spPr>
          <a:xfrm>
            <a:off x="428596" y="1643050"/>
            <a:ext cx="4214842" cy="1477328"/>
          </a:xfrm>
          <a:prstGeom prst="rect">
            <a:avLst/>
          </a:prstGeom>
        </p:spPr>
        <p:txBody>
          <a:bodyPr wrap="square">
            <a:spAutoFit/>
          </a:bodyPr>
          <a:lstStyle/>
          <a:p>
            <a:r>
              <a:rPr lang="cs-CZ" dirty="0"/>
              <a:t>Svízel je plevel, který způsobuje poléhání obilí a zhoršuje kvalitu sklizně i píce. Šíří se díky vysokému zastoupení ozimů a odolnosti vůči většině používaných herbicidů.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Svlačec rolní</a:t>
            </a:r>
            <a:br>
              <a:rPr lang="cs-CZ" b="1" dirty="0" smtClean="0"/>
            </a:br>
            <a:endParaRPr lang="cs-CZ" dirty="0"/>
          </a:p>
        </p:txBody>
      </p:sp>
      <p:pic>
        <p:nvPicPr>
          <p:cNvPr id="4" name="Zástupný symbol pro obsah 3" descr="Svlačec rolní.jpg"/>
          <p:cNvPicPr>
            <a:picLocks noGrp="1" noChangeAspect="1"/>
          </p:cNvPicPr>
          <p:nvPr>
            <p:ph idx="1"/>
          </p:nvPr>
        </p:nvPicPr>
        <p:blipFill>
          <a:blip r:embed="rId2"/>
          <a:stretch>
            <a:fillRect/>
          </a:stretch>
        </p:blipFill>
        <p:spPr>
          <a:xfrm>
            <a:off x="4143372" y="1857364"/>
            <a:ext cx="4459563" cy="3357586"/>
          </a:xfrm>
        </p:spPr>
      </p:pic>
      <p:sp>
        <p:nvSpPr>
          <p:cNvPr id="5" name="Obdélník 4"/>
          <p:cNvSpPr/>
          <p:nvPr/>
        </p:nvSpPr>
        <p:spPr>
          <a:xfrm>
            <a:off x="428596" y="1928802"/>
            <a:ext cx="3714776" cy="1200329"/>
          </a:xfrm>
          <a:prstGeom prst="rect">
            <a:avLst/>
          </a:prstGeom>
        </p:spPr>
        <p:txBody>
          <a:bodyPr wrap="square">
            <a:spAutoFit/>
          </a:bodyPr>
          <a:lstStyle/>
          <a:p>
            <a:r>
              <a:rPr lang="cs-CZ" dirty="0"/>
              <a:t>Je zařazován mezi úporné vytrvalé plevele. Vyskytuje se po celém území republiky, v sadech, vinicích i zahradách.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Bršlice kozí noha</a:t>
            </a:r>
            <a:br>
              <a:rPr lang="cs-CZ" b="1" dirty="0" smtClean="0"/>
            </a:br>
            <a:endParaRPr lang="cs-CZ" dirty="0"/>
          </a:p>
        </p:txBody>
      </p:sp>
      <p:pic>
        <p:nvPicPr>
          <p:cNvPr id="4" name="Zástupný symbol pro obsah 3" descr="Bršlice kozí noha.jpg"/>
          <p:cNvPicPr>
            <a:picLocks noGrp="1" noChangeAspect="1"/>
          </p:cNvPicPr>
          <p:nvPr>
            <p:ph idx="1"/>
          </p:nvPr>
        </p:nvPicPr>
        <p:blipFill>
          <a:blip r:embed="rId2"/>
          <a:stretch>
            <a:fillRect/>
          </a:stretch>
        </p:blipFill>
        <p:spPr>
          <a:xfrm>
            <a:off x="4381424" y="1428736"/>
            <a:ext cx="4762576" cy="4857784"/>
          </a:xfrm>
        </p:spPr>
      </p:pic>
      <p:sp>
        <p:nvSpPr>
          <p:cNvPr id="5" name="Obdélník 4"/>
          <p:cNvSpPr/>
          <p:nvPr/>
        </p:nvSpPr>
        <p:spPr>
          <a:xfrm>
            <a:off x="428596" y="1285860"/>
            <a:ext cx="3929090" cy="1477328"/>
          </a:xfrm>
          <a:prstGeom prst="rect">
            <a:avLst/>
          </a:prstGeom>
        </p:spPr>
        <p:txBody>
          <a:bodyPr wrap="square">
            <a:spAutoFit/>
          </a:bodyPr>
          <a:lstStyle/>
          <a:p>
            <a:r>
              <a:rPr lang="cs-CZ" dirty="0"/>
              <a:t>Velmi významný vytrvalý plevel hlavně na zahrádkách. Je úporný, houževnatě setrvává na stanovišti. Mladé listy je možno použít do salátů.</a:t>
            </a:r>
          </a:p>
        </p:txBody>
      </p:sp>
      <p:sp>
        <p:nvSpPr>
          <p:cNvPr id="6" name="Obdélník 5"/>
          <p:cNvSpPr/>
          <p:nvPr/>
        </p:nvSpPr>
        <p:spPr>
          <a:xfrm rot="10800000" flipV="1">
            <a:off x="428596" y="3475168"/>
            <a:ext cx="3929090" cy="2308324"/>
          </a:xfrm>
          <a:prstGeom prst="rect">
            <a:avLst/>
          </a:prstGeom>
        </p:spPr>
        <p:txBody>
          <a:bodyPr wrap="square">
            <a:spAutoFit/>
          </a:bodyPr>
          <a:lstStyle/>
          <a:p>
            <a:r>
              <a:rPr lang="cs-CZ" dirty="0"/>
              <a:t>Tento plevel je velmi obtížně </a:t>
            </a:r>
            <a:r>
              <a:rPr lang="cs-CZ" dirty="0" err="1"/>
              <a:t>hubitelný</a:t>
            </a:r>
            <a:r>
              <a:rPr lang="cs-CZ" dirty="0"/>
              <a:t>. Regulace spočívá především v prevenci – zabránění zavlékání semen na zahrádku hnojivy. Potlačuje jej opakované kosení. Důležitá je prevence – zamezení zavlečení na nové stanoviště</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Durman obecný</a:t>
            </a:r>
            <a:br>
              <a:rPr lang="cs-CZ" b="1" dirty="0" smtClean="0"/>
            </a:br>
            <a:endParaRPr lang="cs-CZ" dirty="0"/>
          </a:p>
        </p:txBody>
      </p:sp>
      <p:pic>
        <p:nvPicPr>
          <p:cNvPr id="4" name="Zástupný symbol pro obsah 3" descr="Durman obecný.jpg"/>
          <p:cNvPicPr>
            <a:picLocks noGrp="1" noChangeAspect="1"/>
          </p:cNvPicPr>
          <p:nvPr>
            <p:ph idx="1"/>
          </p:nvPr>
        </p:nvPicPr>
        <p:blipFill>
          <a:blip r:embed="rId2"/>
          <a:stretch>
            <a:fillRect/>
          </a:stretch>
        </p:blipFill>
        <p:spPr>
          <a:xfrm>
            <a:off x="4143372" y="1329114"/>
            <a:ext cx="4214842" cy="4649549"/>
          </a:xfrm>
        </p:spPr>
      </p:pic>
      <p:sp>
        <p:nvSpPr>
          <p:cNvPr id="5" name="Obdélník 4"/>
          <p:cNvSpPr/>
          <p:nvPr/>
        </p:nvSpPr>
        <p:spPr>
          <a:xfrm>
            <a:off x="642910" y="1571612"/>
            <a:ext cx="3286148" cy="2308324"/>
          </a:xfrm>
          <a:prstGeom prst="rect">
            <a:avLst/>
          </a:prstGeom>
        </p:spPr>
        <p:txBody>
          <a:bodyPr wrap="square">
            <a:spAutoFit/>
          </a:bodyPr>
          <a:lstStyle/>
          <a:p>
            <a:r>
              <a:rPr lang="cs-CZ" dirty="0"/>
              <a:t>Jednoletá letní rostlina. </a:t>
            </a:r>
            <a:r>
              <a:rPr lang="cs-CZ" u="sng" dirty="0"/>
              <a:t>Durman</a:t>
            </a:r>
            <a:r>
              <a:rPr lang="cs-CZ" dirty="0"/>
              <a:t> je problematický pouze lokálně, a to především v teplejších oblastech, kde se ovšem může silně přemnožit. Pozor, celá rostlina je prudce jedovatá.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Lipnice </a:t>
            </a:r>
            <a:r>
              <a:rPr lang="cs-CZ" b="1" dirty="0" smtClean="0"/>
              <a:t>roční </a:t>
            </a:r>
            <a:endParaRPr lang="cs-CZ" b="1" dirty="0"/>
          </a:p>
        </p:txBody>
      </p:sp>
      <p:pic>
        <p:nvPicPr>
          <p:cNvPr id="4" name="Zástupný symbol pro obsah 3" descr="Lipnice roční.jpg"/>
          <p:cNvPicPr>
            <a:picLocks noGrp="1" noChangeAspect="1"/>
          </p:cNvPicPr>
          <p:nvPr>
            <p:ph idx="1"/>
          </p:nvPr>
        </p:nvPicPr>
        <p:blipFill>
          <a:blip r:embed="rId2"/>
          <a:stretch>
            <a:fillRect/>
          </a:stretch>
        </p:blipFill>
        <p:spPr>
          <a:xfrm>
            <a:off x="4643438" y="1714488"/>
            <a:ext cx="3571900" cy="4518669"/>
          </a:xfrm>
        </p:spPr>
      </p:pic>
      <p:sp>
        <p:nvSpPr>
          <p:cNvPr id="5" name="Obdélník 4"/>
          <p:cNvSpPr/>
          <p:nvPr/>
        </p:nvSpPr>
        <p:spPr>
          <a:xfrm>
            <a:off x="500034" y="1857364"/>
            <a:ext cx="4000528" cy="1200329"/>
          </a:xfrm>
          <a:prstGeom prst="rect">
            <a:avLst/>
          </a:prstGeom>
        </p:spPr>
        <p:txBody>
          <a:bodyPr wrap="square">
            <a:spAutoFit/>
          </a:bodyPr>
          <a:lstStyle/>
          <a:p>
            <a:r>
              <a:rPr lang="cs-CZ" dirty="0"/>
              <a:t>nevýběžkatá trsnatá tráva, často vytvářející poléhavé nepravidelné kruhy, může být ale také vystoupavá.</a:t>
            </a:r>
          </a:p>
        </p:txBody>
      </p:sp>
      <p:sp>
        <p:nvSpPr>
          <p:cNvPr id="6" name="Obdélník 5"/>
          <p:cNvSpPr/>
          <p:nvPr/>
        </p:nvSpPr>
        <p:spPr>
          <a:xfrm>
            <a:off x="500034" y="3105835"/>
            <a:ext cx="4143404" cy="1754326"/>
          </a:xfrm>
          <a:prstGeom prst="rect">
            <a:avLst/>
          </a:prstGeom>
        </p:spPr>
        <p:txBody>
          <a:bodyPr wrap="square">
            <a:spAutoFit/>
          </a:bodyPr>
          <a:lstStyle/>
          <a:p>
            <a:r>
              <a:rPr lang="cs-CZ" dirty="0"/>
              <a:t>Roste v travnatých společenstvech pastvin, zahrad a </a:t>
            </a:r>
            <a:r>
              <a:rPr lang="cs-CZ" dirty="0" smtClean="0"/>
              <a:t>parků,</a:t>
            </a:r>
            <a:r>
              <a:rPr lang="cs-CZ" dirty="0"/>
              <a:t>  </a:t>
            </a:r>
            <a:r>
              <a:rPr lang="cs-CZ" dirty="0" smtClean="0"/>
              <a:t>nalezneme ale </a:t>
            </a:r>
            <a:r>
              <a:rPr lang="cs-CZ" dirty="0"/>
              <a:t>také na polních cestách, při okrajích chodníků a obecně v městském prostředí.</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lent">
  <a:themeElements>
    <a:clrScheme name="Talent">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alent">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alent">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63</TotalTime>
  <Words>438</Words>
  <Application>Microsoft Office PowerPoint</Application>
  <PresentationFormat>Předvádění na obrazovce (4:3)</PresentationFormat>
  <Paragraphs>46</Paragraphs>
  <Slides>21</Slides>
  <Notes>0</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Talent</vt:lpstr>
      <vt:lpstr>Herbář plevelů</vt:lpstr>
      <vt:lpstr>Pcháč rolní </vt:lpstr>
      <vt:lpstr>Pěťour maloúborný </vt:lpstr>
      <vt:lpstr>Pýr plazivý </vt:lpstr>
      <vt:lpstr>Svízel přítula</vt:lpstr>
      <vt:lpstr>Svlačec rolní </vt:lpstr>
      <vt:lpstr>Bršlice kozí noha </vt:lpstr>
      <vt:lpstr>Durman obecný </vt:lpstr>
      <vt:lpstr>Lipnice roční </vt:lpstr>
      <vt:lpstr>Kokoška pastuší tobolka</vt:lpstr>
      <vt:lpstr>Merlík bílý</vt:lpstr>
      <vt:lpstr>Rozrazil rolní</vt:lpstr>
      <vt:lpstr>Sedmikráska obecná</vt:lpstr>
      <vt:lpstr>Řebříček obecný</vt:lpstr>
      <vt:lpstr>Pampeliška lékařská</vt:lpstr>
      <vt:lpstr>Mochna husí</vt:lpstr>
      <vt:lpstr>Locika kompasová </vt:lpstr>
      <vt:lpstr>Máta rolní  </vt:lpstr>
      <vt:lpstr>Kostival lékařský   </vt:lpstr>
      <vt:lpstr>Hluchavka nachová</vt:lpstr>
      <vt:lpstr>Mák vlčí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Herbář plevelů</dc:title>
  <dc:creator>Claudinka</dc:creator>
  <cp:lastModifiedBy>Claudinka</cp:lastModifiedBy>
  <cp:revision>8</cp:revision>
  <dcterms:created xsi:type="dcterms:W3CDTF">2017-09-09T09:33:07Z</dcterms:created>
  <dcterms:modified xsi:type="dcterms:W3CDTF">2017-09-09T10:36:27Z</dcterms:modified>
</cp:coreProperties>
</file>