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5" r:id="rId9"/>
    <p:sldId id="263" r:id="rId10"/>
    <p:sldId id="264"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42A54C80-263E-416B-A8E0-580EDEADCBDC}" type="datetimeFigureOut">
              <a:rPr lang="en-US" dirty="0"/>
              <a:t>3/17/2018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3/17/2018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3/17/2018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personality-testing.info/tests/O4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TYPOLOGY OF TEMPERAMENTS</a:t>
            </a:r>
            <a:endParaRPr lang="en-GB" dirty="0"/>
          </a:p>
        </p:txBody>
      </p:sp>
      <p:sp>
        <p:nvSpPr>
          <p:cNvPr id="3" name="Podnadpis 2"/>
          <p:cNvSpPr>
            <a:spLocks noGrp="1"/>
          </p:cNvSpPr>
          <p:nvPr>
            <p:ph type="subTitle" idx="1"/>
          </p:nvPr>
        </p:nvSpPr>
        <p:spPr/>
        <p:txBody>
          <a:bodyPr>
            <a:normAutofit/>
          </a:bodyPr>
          <a:lstStyle/>
          <a:p>
            <a:r>
              <a:rPr lang="en-GB" sz="2000" dirty="0">
                <a:latin typeface="Arial" panose="020B0604020202020204" pitchFamily="34" charset="0"/>
                <a:cs typeface="Arial" panose="020B0604020202020204" pitchFamily="34" charset="0"/>
              </a:rPr>
              <a:t> BEATRICE</a:t>
            </a:r>
            <a:r>
              <a:rPr lang="cs-CZ" sz="2000" dirty="0">
                <a:latin typeface="Arial" panose="020B0604020202020204" pitchFamily="34" charset="0"/>
                <a:cs typeface="Arial" panose="020B0604020202020204" pitchFamily="34" charset="0"/>
              </a:rPr>
              <a:t>  </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7137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ocrates.berkeley.edu/~kihlstrm/PersonalityWeb/images/Chapter02/001Kan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878" y="198782"/>
            <a:ext cx="8423965" cy="63179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4752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TEST OF TEMPERAMENT</a:t>
            </a:r>
            <a:endParaRPr lang="en-GB" dirty="0"/>
          </a:p>
        </p:txBody>
      </p:sp>
      <p:sp>
        <p:nvSpPr>
          <p:cNvPr id="3" name="Zástupný symbol pro obsah 2"/>
          <p:cNvSpPr>
            <a:spLocks noGrp="1"/>
          </p:cNvSpPr>
          <p:nvPr>
            <p:ph idx="1"/>
          </p:nvPr>
        </p:nvSpPr>
        <p:spPr/>
        <p:txBody>
          <a:bodyPr>
            <a:normAutofit/>
          </a:bodyPr>
          <a:lstStyle/>
          <a:p>
            <a:pPr marL="0" indent="0">
              <a:buNone/>
            </a:pPr>
            <a:r>
              <a:rPr lang="en-GB" sz="3200" u="sng" dirty="0">
                <a:hlinkClick r:id="rId2"/>
              </a:rPr>
              <a:t>http://personality-testing.info/tests/O4TS/</a:t>
            </a:r>
            <a:endParaRPr lang="cs-CZ" sz="3200" u="sng" dirty="0"/>
          </a:p>
          <a:p>
            <a:pPr marL="0" indent="0">
              <a:buNone/>
            </a:pPr>
            <a:endParaRPr lang="cs-CZ" sz="3200" u="sng" dirty="0"/>
          </a:p>
        </p:txBody>
      </p:sp>
    </p:spTree>
    <p:extLst>
      <p:ext uri="{BB962C8B-B14F-4D97-AF65-F5344CB8AC3E}">
        <p14:creationId xmlns:p14="http://schemas.microsoft.com/office/powerpoint/2010/main" val="2247793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599"/>
            <a:ext cx="8596668" cy="2345635"/>
          </a:xfrm>
        </p:spPr>
        <p:txBody>
          <a:bodyPr>
            <a:noAutofit/>
          </a:bodyPr>
          <a:lstStyle/>
          <a:p>
            <a:r>
              <a:rPr lang="cs-CZ" sz="9600" dirty="0">
                <a:solidFill>
                  <a:srgbClr val="0070C0"/>
                </a:solidFill>
              </a:rPr>
              <a:t>Any </a:t>
            </a:r>
            <a:r>
              <a:rPr lang="cs-CZ" sz="9600" dirty="0" err="1">
                <a:solidFill>
                  <a:srgbClr val="0070C0"/>
                </a:solidFill>
              </a:rPr>
              <a:t>questions</a:t>
            </a:r>
            <a:r>
              <a:rPr lang="cs-CZ" sz="9600" dirty="0">
                <a:solidFill>
                  <a:srgbClr val="0070C0"/>
                </a:solidFill>
              </a:rPr>
              <a:t> ?</a:t>
            </a:r>
            <a:endParaRPr lang="en-GB" sz="9600" dirty="0">
              <a:solidFill>
                <a:srgbClr val="0070C0"/>
              </a:solidFill>
            </a:endParaRPr>
          </a:p>
        </p:txBody>
      </p:sp>
      <p:sp>
        <p:nvSpPr>
          <p:cNvPr id="3" name="Zástupný symbol pro obsah 2"/>
          <p:cNvSpPr>
            <a:spLocks noGrp="1"/>
          </p:cNvSpPr>
          <p:nvPr>
            <p:ph idx="1"/>
          </p:nvPr>
        </p:nvSpPr>
        <p:spPr/>
        <p:txBody>
          <a:bodyPr/>
          <a:lstStyle/>
          <a:p>
            <a:endParaRPr lang="cs-CZ" dirty="0"/>
          </a:p>
          <a:p>
            <a:endParaRPr lang="cs-CZ" dirty="0"/>
          </a:p>
          <a:p>
            <a:endParaRPr lang="cs-CZ" dirty="0"/>
          </a:p>
          <a:p>
            <a:r>
              <a:rPr lang="cs-CZ" sz="9600" dirty="0" err="1">
                <a:solidFill>
                  <a:srgbClr val="0070C0"/>
                </a:solidFill>
              </a:rPr>
              <a:t>Thank</a:t>
            </a:r>
            <a:r>
              <a:rPr lang="cs-CZ" sz="9600" dirty="0">
                <a:solidFill>
                  <a:srgbClr val="0070C0"/>
                </a:solidFill>
              </a:rPr>
              <a:t> </a:t>
            </a:r>
            <a:r>
              <a:rPr lang="cs-CZ" sz="9600" dirty="0" err="1">
                <a:solidFill>
                  <a:srgbClr val="0070C0"/>
                </a:solidFill>
              </a:rPr>
              <a:t>You</a:t>
            </a:r>
            <a:r>
              <a:rPr lang="cs-CZ" sz="9600" dirty="0">
                <a:solidFill>
                  <a:srgbClr val="0070C0"/>
                </a:solidFill>
              </a:rPr>
              <a:t> </a:t>
            </a:r>
            <a:endParaRPr lang="en-GB" sz="9600" dirty="0">
              <a:solidFill>
                <a:srgbClr val="0070C0"/>
              </a:solidFill>
            </a:endParaRPr>
          </a:p>
        </p:txBody>
      </p:sp>
    </p:spTree>
    <p:extLst>
      <p:ext uri="{BB962C8B-B14F-4D97-AF65-F5344CB8AC3E}">
        <p14:creationId xmlns:p14="http://schemas.microsoft.com/office/powerpoint/2010/main" val="3206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b="1" dirty="0">
                <a:effectLst>
                  <a:outerShdw blurRad="38100" dist="38100" dir="2700000" algn="tl">
                    <a:srgbClr val="000000">
                      <a:alpha val="43137"/>
                    </a:srgbClr>
                  </a:outerShdw>
                </a:effectLst>
              </a:rPr>
              <a:t>CONTENT</a:t>
            </a:r>
            <a:endParaRPr lang="en-GB" sz="44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p:txBody>
          <a:bodyPr>
            <a:normAutofit/>
          </a:bodyPr>
          <a:lstStyle/>
          <a:p>
            <a:r>
              <a:rPr lang="en-GB" sz="2800" dirty="0"/>
              <a:t>Hippocrates </a:t>
            </a:r>
            <a:endParaRPr lang="cs-CZ" sz="2800" dirty="0"/>
          </a:p>
          <a:p>
            <a:r>
              <a:rPr lang="en-GB" sz="2800" dirty="0" err="1"/>
              <a:t>Galenos</a:t>
            </a:r>
            <a:r>
              <a:rPr lang="en-GB" sz="2800" dirty="0"/>
              <a:t> </a:t>
            </a:r>
            <a:r>
              <a:rPr lang="en-GB" sz="2400" dirty="0"/>
              <a:t>(added to Hippocrates findings - modified) </a:t>
            </a:r>
            <a:endParaRPr lang="cs-CZ" sz="2400" dirty="0"/>
          </a:p>
          <a:p>
            <a:r>
              <a:rPr lang="en-GB" sz="2800" dirty="0"/>
              <a:t>I. P. Pavlov </a:t>
            </a:r>
            <a:endParaRPr lang="cs-CZ" sz="2800" dirty="0"/>
          </a:p>
          <a:p>
            <a:r>
              <a:rPr lang="en-GB" sz="2800" dirty="0"/>
              <a:t>E. </a:t>
            </a:r>
            <a:r>
              <a:rPr lang="en-GB" sz="2800" dirty="0" err="1"/>
              <a:t>Kretschmer</a:t>
            </a:r>
            <a:r>
              <a:rPr lang="en-GB" sz="2800" dirty="0"/>
              <a:t> </a:t>
            </a:r>
            <a:endParaRPr lang="cs-CZ" sz="2800" dirty="0"/>
          </a:p>
          <a:p>
            <a:r>
              <a:rPr lang="en-GB" sz="2800" dirty="0"/>
              <a:t>H. Eysenck</a:t>
            </a:r>
            <a:r>
              <a:rPr lang="cs-CZ" sz="2800" dirty="0"/>
              <a:t> (</a:t>
            </a:r>
            <a:r>
              <a:rPr lang="cs-CZ" sz="2800" dirty="0" err="1"/>
              <a:t>theory</a:t>
            </a:r>
            <a:r>
              <a:rPr lang="cs-CZ" sz="2800" dirty="0"/>
              <a:t> </a:t>
            </a:r>
            <a:r>
              <a:rPr lang="cs-CZ" sz="2800" dirty="0" err="1"/>
              <a:t>of</a:t>
            </a:r>
            <a:r>
              <a:rPr lang="cs-CZ" sz="2800" dirty="0"/>
              <a:t> 4 </a:t>
            </a:r>
            <a:r>
              <a:rPr lang="cs-CZ" sz="2800" dirty="0" err="1"/>
              <a:t>temperaments</a:t>
            </a:r>
            <a:r>
              <a:rPr lang="cs-CZ" sz="2800" dirty="0"/>
              <a:t>)</a:t>
            </a:r>
          </a:p>
          <a:p>
            <a:r>
              <a:rPr lang="cs-CZ" sz="2800" dirty="0"/>
              <a:t>Test </a:t>
            </a:r>
            <a:r>
              <a:rPr lang="cs-CZ" sz="2800" dirty="0" err="1"/>
              <a:t>of</a:t>
            </a:r>
            <a:r>
              <a:rPr lang="cs-CZ" sz="2800" dirty="0"/>
              <a:t> temperament </a:t>
            </a:r>
          </a:p>
          <a:p>
            <a:pPr marL="0" indent="0">
              <a:buNone/>
            </a:pPr>
            <a:endParaRPr lang="en-GB" sz="2800" dirty="0"/>
          </a:p>
        </p:txBody>
      </p:sp>
    </p:spTree>
    <p:extLst>
      <p:ext uri="{BB962C8B-B14F-4D97-AF65-F5344CB8AC3E}">
        <p14:creationId xmlns:p14="http://schemas.microsoft.com/office/powerpoint/2010/main" val="2673457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sz="4400" b="1" dirty="0">
                <a:effectLst>
                  <a:outerShdw blurRad="38100" dist="38100" dir="2700000" algn="tl">
                    <a:srgbClr val="000000">
                      <a:alpha val="43137"/>
                    </a:srgbClr>
                  </a:outerShdw>
                </a:effectLst>
              </a:rPr>
              <a:t>Hippocrates</a:t>
            </a:r>
          </a:p>
        </p:txBody>
      </p:sp>
      <p:sp>
        <p:nvSpPr>
          <p:cNvPr id="3" name="Zástupný symbol pro obsah 2"/>
          <p:cNvSpPr>
            <a:spLocks noGrp="1"/>
          </p:cNvSpPr>
          <p:nvPr>
            <p:ph idx="1"/>
          </p:nvPr>
        </p:nvSpPr>
        <p:spPr/>
        <p:txBody>
          <a:bodyPr>
            <a:normAutofit/>
          </a:bodyPr>
          <a:lstStyle/>
          <a:p>
            <a:r>
              <a:rPr lang="en-GB" sz="2000" dirty="0"/>
              <a:t>First who invented </a:t>
            </a:r>
            <a:r>
              <a:rPr lang="en-GB" sz="2000" u="sng" dirty="0"/>
              <a:t>Typology of Temperaments </a:t>
            </a:r>
            <a:endParaRPr lang="cs-CZ" sz="2000" u="sng" dirty="0"/>
          </a:p>
          <a:p>
            <a:r>
              <a:rPr lang="en-GB" sz="2000" u="sng" dirty="0"/>
              <a:t>Medical theory </a:t>
            </a:r>
            <a:r>
              <a:rPr lang="en-GB" sz="2000" dirty="0"/>
              <a:t>- four bodily fluids affect human personality traits and </a:t>
            </a:r>
            <a:r>
              <a:rPr lang="en-GB" sz="2000" dirty="0" err="1"/>
              <a:t>behaviors</a:t>
            </a:r>
            <a:r>
              <a:rPr lang="en-GB" sz="2000" dirty="0"/>
              <a:t>. </a:t>
            </a:r>
            <a:endParaRPr lang="cs-CZ" sz="2000" dirty="0"/>
          </a:p>
          <a:p>
            <a:r>
              <a:rPr lang="en-GB" sz="2000" i="1" dirty="0"/>
              <a:t>Divided into 4 categories </a:t>
            </a:r>
            <a:endParaRPr lang="cs-CZ" sz="2000" i="1" dirty="0"/>
          </a:p>
          <a:p>
            <a:pPr marL="457200" lvl="1" indent="0">
              <a:buNone/>
            </a:pPr>
            <a:r>
              <a:rPr lang="en-GB" sz="2000" dirty="0"/>
              <a:t>1) </a:t>
            </a:r>
            <a:r>
              <a:rPr lang="en-GB" sz="2000" dirty="0" err="1">
                <a:solidFill>
                  <a:srgbClr val="FF0000"/>
                </a:solidFill>
              </a:rPr>
              <a:t>Sanguis</a:t>
            </a:r>
            <a:r>
              <a:rPr lang="en-GB" sz="2000" dirty="0">
                <a:solidFill>
                  <a:srgbClr val="FF0000"/>
                </a:solidFill>
              </a:rPr>
              <a:t> (blood)</a:t>
            </a:r>
            <a:r>
              <a:rPr lang="en-GB" sz="2000" dirty="0">
                <a:solidFill>
                  <a:schemeClr val="tx1">
                    <a:lumMod val="65000"/>
                    <a:lumOff val="35000"/>
                  </a:schemeClr>
                </a:solidFill>
              </a:rPr>
              <a:t>, </a:t>
            </a:r>
            <a:r>
              <a:rPr lang="en-GB" sz="2000" dirty="0"/>
              <a:t>fire, red, warm </a:t>
            </a:r>
            <a:endParaRPr lang="cs-CZ" sz="2000" dirty="0"/>
          </a:p>
          <a:p>
            <a:pPr marL="457200" lvl="1" indent="0">
              <a:buNone/>
            </a:pPr>
            <a:r>
              <a:rPr lang="en-GB" sz="2000" dirty="0"/>
              <a:t>2) </a:t>
            </a:r>
            <a:r>
              <a:rPr lang="en-GB" sz="2000" dirty="0" err="1">
                <a:solidFill>
                  <a:srgbClr val="00B0F0"/>
                </a:solidFill>
              </a:rPr>
              <a:t>Flegma</a:t>
            </a:r>
            <a:r>
              <a:rPr lang="en-GB" sz="2000" dirty="0">
                <a:solidFill>
                  <a:srgbClr val="00B0F0"/>
                </a:solidFill>
              </a:rPr>
              <a:t> (phlegm)</a:t>
            </a:r>
            <a:r>
              <a:rPr lang="en-GB" sz="2000" dirty="0">
                <a:solidFill>
                  <a:schemeClr val="tx1">
                    <a:lumMod val="65000"/>
                    <a:lumOff val="35000"/>
                  </a:schemeClr>
                </a:solidFill>
              </a:rPr>
              <a:t>, </a:t>
            </a:r>
            <a:r>
              <a:rPr lang="en-GB" sz="2000" dirty="0"/>
              <a:t>water, white, wet </a:t>
            </a:r>
            <a:endParaRPr lang="cs-CZ" sz="2000" dirty="0"/>
          </a:p>
          <a:p>
            <a:pPr marL="457200" lvl="1" indent="0">
              <a:buNone/>
            </a:pPr>
            <a:r>
              <a:rPr lang="en-GB" sz="2000" dirty="0"/>
              <a:t>3) </a:t>
            </a:r>
            <a:r>
              <a:rPr lang="en-GB" sz="2000" dirty="0" err="1">
                <a:solidFill>
                  <a:schemeClr val="accent3"/>
                </a:solidFill>
              </a:rPr>
              <a:t>Cholé</a:t>
            </a:r>
            <a:r>
              <a:rPr lang="en-GB" sz="2000" dirty="0">
                <a:solidFill>
                  <a:schemeClr val="accent3"/>
                </a:solidFill>
              </a:rPr>
              <a:t> (</a:t>
            </a:r>
            <a:r>
              <a:rPr lang="en-GB" sz="2000" dirty="0" err="1">
                <a:solidFill>
                  <a:schemeClr val="accent3"/>
                </a:solidFill>
              </a:rPr>
              <a:t>bile,gall</a:t>
            </a:r>
            <a:r>
              <a:rPr lang="en-GB" sz="2000" dirty="0">
                <a:solidFill>
                  <a:schemeClr val="accent3"/>
                </a:solidFill>
              </a:rPr>
              <a:t>)</a:t>
            </a:r>
            <a:r>
              <a:rPr lang="en-GB" sz="2000" dirty="0"/>
              <a:t>, air, yellow, cool </a:t>
            </a:r>
            <a:endParaRPr lang="cs-CZ" sz="2000" dirty="0"/>
          </a:p>
          <a:p>
            <a:pPr marL="457200" lvl="1" indent="0">
              <a:buNone/>
            </a:pPr>
            <a:r>
              <a:rPr lang="en-GB" sz="2000" dirty="0"/>
              <a:t>4) </a:t>
            </a:r>
            <a:r>
              <a:rPr lang="en-GB" sz="2000" b="1" dirty="0" err="1">
                <a:solidFill>
                  <a:schemeClr val="tx1"/>
                </a:solidFill>
              </a:rPr>
              <a:t>Melaina</a:t>
            </a:r>
            <a:r>
              <a:rPr lang="en-GB" sz="2000" b="1" dirty="0">
                <a:solidFill>
                  <a:schemeClr val="tx1"/>
                </a:solidFill>
              </a:rPr>
              <a:t> </a:t>
            </a:r>
            <a:r>
              <a:rPr lang="en-GB" sz="2000" b="1" dirty="0" err="1">
                <a:solidFill>
                  <a:schemeClr val="tx1"/>
                </a:solidFill>
              </a:rPr>
              <a:t>cholé</a:t>
            </a:r>
            <a:r>
              <a:rPr lang="en-GB" sz="2000" b="1" dirty="0">
                <a:solidFill>
                  <a:schemeClr val="tx1"/>
                </a:solidFill>
              </a:rPr>
              <a:t> (black bile)</a:t>
            </a:r>
            <a:r>
              <a:rPr lang="en-GB" sz="2000" b="1" dirty="0">
                <a:solidFill>
                  <a:schemeClr val="tx1">
                    <a:lumMod val="65000"/>
                    <a:lumOff val="35000"/>
                  </a:schemeClr>
                </a:solidFill>
              </a:rPr>
              <a:t>,</a:t>
            </a:r>
            <a:r>
              <a:rPr lang="en-GB" sz="2000" b="1" dirty="0">
                <a:solidFill>
                  <a:schemeClr val="tx1"/>
                </a:solidFill>
              </a:rPr>
              <a:t> </a:t>
            </a:r>
            <a:r>
              <a:rPr lang="en-GB" sz="2000" dirty="0"/>
              <a:t>Earth or soil, black, dry</a:t>
            </a:r>
          </a:p>
        </p:txBody>
      </p:sp>
    </p:spTree>
    <p:extLst>
      <p:ext uri="{BB962C8B-B14F-4D97-AF65-F5344CB8AC3E}">
        <p14:creationId xmlns:p14="http://schemas.microsoft.com/office/powerpoint/2010/main" val="2862575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sz="4400" b="1" dirty="0" err="1">
                <a:effectLst>
                  <a:outerShdw blurRad="38100" dist="38100" dir="2700000" algn="tl">
                    <a:srgbClr val="000000">
                      <a:alpha val="43137"/>
                    </a:srgbClr>
                  </a:outerShdw>
                </a:effectLst>
              </a:rPr>
              <a:t>Galenos</a:t>
            </a:r>
            <a:endParaRPr lang="en-GB" sz="44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p:txBody>
          <a:bodyPr>
            <a:normAutofit/>
          </a:bodyPr>
          <a:lstStyle/>
          <a:p>
            <a:pPr>
              <a:buFont typeface="Arial" panose="020B0604020202020204" pitchFamily="34" charset="0"/>
              <a:buChar char="•"/>
            </a:pPr>
            <a:r>
              <a:rPr lang="en-GB" dirty="0"/>
              <a:t>He modified </a:t>
            </a:r>
            <a:r>
              <a:rPr lang="en-GB" dirty="0" err="1"/>
              <a:t>Hippocrates’es</a:t>
            </a:r>
            <a:r>
              <a:rPr lang="en-GB" dirty="0"/>
              <a:t> theory and gave each </a:t>
            </a:r>
            <a:r>
              <a:rPr lang="cs-CZ" dirty="0"/>
              <a:t>					</a:t>
            </a:r>
            <a:r>
              <a:rPr lang="en-GB" dirty="0"/>
              <a:t>category a clear name which people use nowadays</a:t>
            </a:r>
            <a:endParaRPr lang="cs-CZ" sz="2000" dirty="0"/>
          </a:p>
          <a:p>
            <a:pPr marL="0" indent="0">
              <a:buNone/>
            </a:pPr>
            <a:endParaRPr lang="cs-CZ" sz="2000" dirty="0"/>
          </a:p>
          <a:p>
            <a:pPr marL="0" indent="0">
              <a:buNone/>
            </a:pPr>
            <a:r>
              <a:rPr lang="en-GB" sz="2000" dirty="0"/>
              <a:t>1) </a:t>
            </a:r>
            <a:r>
              <a:rPr lang="en-GB" sz="2000" b="1" dirty="0"/>
              <a:t>Sanguine</a:t>
            </a:r>
            <a:r>
              <a:rPr lang="en-GB" sz="2000" dirty="0"/>
              <a:t> - </a:t>
            </a:r>
            <a:r>
              <a:rPr lang="en-GB" sz="2000" dirty="0" err="1">
                <a:solidFill>
                  <a:schemeClr val="accent5"/>
                </a:solidFill>
              </a:rPr>
              <a:t>Sanguis</a:t>
            </a:r>
            <a:r>
              <a:rPr lang="en-GB" sz="2000" dirty="0">
                <a:solidFill>
                  <a:schemeClr val="accent5"/>
                </a:solidFill>
              </a:rPr>
              <a:t> (blood)</a:t>
            </a:r>
            <a:r>
              <a:rPr lang="en-GB" sz="2000" dirty="0">
                <a:solidFill>
                  <a:schemeClr val="tx1">
                    <a:lumMod val="65000"/>
                    <a:lumOff val="35000"/>
                  </a:schemeClr>
                </a:solidFill>
              </a:rPr>
              <a:t>, </a:t>
            </a:r>
            <a:r>
              <a:rPr lang="en-GB" sz="2000" dirty="0"/>
              <a:t>fire, red, hot </a:t>
            </a:r>
            <a:endParaRPr lang="cs-CZ" sz="2000" dirty="0"/>
          </a:p>
          <a:p>
            <a:pPr marL="0" indent="0">
              <a:buNone/>
            </a:pPr>
            <a:r>
              <a:rPr lang="en-GB" sz="2000" dirty="0"/>
              <a:t>2) </a:t>
            </a:r>
            <a:r>
              <a:rPr lang="en-GB" sz="2000" b="1" dirty="0"/>
              <a:t>Phlegmatic</a:t>
            </a:r>
            <a:r>
              <a:rPr lang="en-GB" sz="2000" dirty="0"/>
              <a:t> - </a:t>
            </a:r>
            <a:r>
              <a:rPr lang="en-GB" sz="2000" dirty="0" err="1">
                <a:solidFill>
                  <a:srgbClr val="00B0F0"/>
                </a:solidFill>
              </a:rPr>
              <a:t>Flegma</a:t>
            </a:r>
            <a:r>
              <a:rPr lang="en-GB" sz="2000" dirty="0">
                <a:solidFill>
                  <a:srgbClr val="00B0F0"/>
                </a:solidFill>
              </a:rPr>
              <a:t> (phlegm)</a:t>
            </a:r>
            <a:r>
              <a:rPr lang="en-GB" sz="2000" dirty="0">
                <a:solidFill>
                  <a:schemeClr val="tx1">
                    <a:lumMod val="65000"/>
                    <a:lumOff val="35000"/>
                  </a:schemeClr>
                </a:solidFill>
              </a:rPr>
              <a:t>,</a:t>
            </a:r>
            <a:r>
              <a:rPr lang="en-GB" sz="2000" dirty="0">
                <a:solidFill>
                  <a:srgbClr val="00B0F0"/>
                </a:solidFill>
              </a:rPr>
              <a:t> </a:t>
            </a:r>
            <a:r>
              <a:rPr lang="en-GB" sz="2000" dirty="0"/>
              <a:t>water, white, wet </a:t>
            </a:r>
            <a:endParaRPr lang="cs-CZ" sz="2000" dirty="0"/>
          </a:p>
          <a:p>
            <a:pPr marL="0" indent="0">
              <a:buNone/>
            </a:pPr>
            <a:r>
              <a:rPr lang="en-GB" sz="2000" dirty="0"/>
              <a:t>3) </a:t>
            </a:r>
            <a:r>
              <a:rPr lang="en-GB" sz="2000" b="1" dirty="0"/>
              <a:t>Choleric</a:t>
            </a:r>
            <a:r>
              <a:rPr lang="en-GB" sz="2000" dirty="0"/>
              <a:t> - </a:t>
            </a:r>
            <a:r>
              <a:rPr lang="en-GB" sz="2000" dirty="0" err="1">
                <a:solidFill>
                  <a:schemeClr val="accent3"/>
                </a:solidFill>
              </a:rPr>
              <a:t>Cholé</a:t>
            </a:r>
            <a:r>
              <a:rPr lang="en-GB" sz="2000" dirty="0">
                <a:solidFill>
                  <a:schemeClr val="accent3"/>
                </a:solidFill>
              </a:rPr>
              <a:t> (</a:t>
            </a:r>
            <a:r>
              <a:rPr lang="en-GB" sz="2000" dirty="0" err="1">
                <a:solidFill>
                  <a:schemeClr val="accent3"/>
                </a:solidFill>
              </a:rPr>
              <a:t>bile,gall</a:t>
            </a:r>
            <a:r>
              <a:rPr lang="en-GB" sz="2000" dirty="0">
                <a:solidFill>
                  <a:schemeClr val="accent3"/>
                </a:solidFill>
              </a:rPr>
              <a:t>)</a:t>
            </a:r>
            <a:r>
              <a:rPr lang="en-GB" sz="2000" dirty="0">
                <a:solidFill>
                  <a:schemeClr val="tx1">
                    <a:lumMod val="65000"/>
                    <a:lumOff val="35000"/>
                  </a:schemeClr>
                </a:solidFill>
              </a:rPr>
              <a:t>,</a:t>
            </a:r>
            <a:r>
              <a:rPr lang="en-GB" sz="2000" dirty="0">
                <a:solidFill>
                  <a:schemeClr val="accent3"/>
                </a:solidFill>
              </a:rPr>
              <a:t> </a:t>
            </a:r>
            <a:r>
              <a:rPr lang="en-GB" sz="2000" dirty="0"/>
              <a:t>air, yellow, cold </a:t>
            </a:r>
            <a:endParaRPr lang="cs-CZ" sz="2000" dirty="0"/>
          </a:p>
          <a:p>
            <a:pPr marL="0" indent="0">
              <a:buNone/>
            </a:pPr>
            <a:r>
              <a:rPr lang="en-GB" sz="2000" dirty="0"/>
              <a:t>4) </a:t>
            </a:r>
            <a:r>
              <a:rPr lang="en-GB" sz="2000" b="1" dirty="0"/>
              <a:t>Melancholic</a:t>
            </a:r>
            <a:r>
              <a:rPr lang="en-GB" sz="2000" dirty="0"/>
              <a:t> - </a:t>
            </a:r>
            <a:r>
              <a:rPr lang="en-GB" sz="2000" b="1" dirty="0" err="1">
                <a:solidFill>
                  <a:schemeClr val="tx1"/>
                </a:solidFill>
              </a:rPr>
              <a:t>Melaina</a:t>
            </a:r>
            <a:r>
              <a:rPr lang="en-GB" sz="2000" b="1" dirty="0">
                <a:solidFill>
                  <a:schemeClr val="tx1"/>
                </a:solidFill>
              </a:rPr>
              <a:t> </a:t>
            </a:r>
            <a:r>
              <a:rPr lang="en-GB" sz="2000" b="1" dirty="0" err="1">
                <a:solidFill>
                  <a:schemeClr val="tx1"/>
                </a:solidFill>
              </a:rPr>
              <a:t>cholé</a:t>
            </a:r>
            <a:r>
              <a:rPr lang="en-GB" sz="2000" b="1" dirty="0">
                <a:solidFill>
                  <a:schemeClr val="tx1"/>
                </a:solidFill>
              </a:rPr>
              <a:t> (black bile)</a:t>
            </a:r>
            <a:r>
              <a:rPr lang="en-GB" sz="2000" b="1" dirty="0">
                <a:solidFill>
                  <a:schemeClr val="tx1">
                    <a:lumMod val="65000"/>
                    <a:lumOff val="35000"/>
                  </a:schemeClr>
                </a:solidFill>
              </a:rPr>
              <a:t>,</a:t>
            </a:r>
            <a:r>
              <a:rPr lang="en-GB" sz="2000" b="1" dirty="0">
                <a:solidFill>
                  <a:schemeClr val="tx1"/>
                </a:solidFill>
              </a:rPr>
              <a:t> </a:t>
            </a:r>
            <a:r>
              <a:rPr lang="en-GB" sz="2000" dirty="0"/>
              <a:t>Earth or soil, black, dry</a:t>
            </a:r>
          </a:p>
        </p:txBody>
      </p:sp>
      <p:pic>
        <p:nvPicPr>
          <p:cNvPr id="4" name="Obrázek 3"/>
          <p:cNvPicPr>
            <a:picLocks noChangeAspect="1"/>
          </p:cNvPicPr>
          <p:nvPr/>
        </p:nvPicPr>
        <p:blipFill>
          <a:blip r:embed="rId2"/>
          <a:stretch>
            <a:fillRect/>
          </a:stretch>
        </p:blipFill>
        <p:spPr>
          <a:xfrm>
            <a:off x="6599583" y="567399"/>
            <a:ext cx="2674419" cy="3186379"/>
          </a:xfrm>
          <a:prstGeom prst="rect">
            <a:avLst/>
          </a:prstGeom>
          <a:ln>
            <a:noFill/>
          </a:ln>
          <a:effectLst>
            <a:softEdge rad="112500"/>
          </a:effectLst>
        </p:spPr>
      </p:pic>
    </p:spTree>
    <p:extLst>
      <p:ext uri="{BB962C8B-B14F-4D97-AF65-F5344CB8AC3E}">
        <p14:creationId xmlns:p14="http://schemas.microsoft.com/office/powerpoint/2010/main" val="3796273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b="1" dirty="0">
                <a:effectLst>
                  <a:outerShdw blurRad="38100" dist="38100" dir="2700000" algn="tl">
                    <a:srgbClr val="000000">
                      <a:alpha val="43137"/>
                    </a:srgbClr>
                  </a:outerShdw>
                </a:effectLst>
              </a:rPr>
              <a:t>I. P. Pavlov</a:t>
            </a:r>
            <a:endParaRPr lang="en-GB" sz="44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677334" y="1930400"/>
            <a:ext cx="8596668" cy="3880773"/>
          </a:xfrm>
        </p:spPr>
        <p:txBody>
          <a:bodyPr>
            <a:noAutofit/>
          </a:bodyPr>
          <a:lstStyle/>
          <a:p>
            <a:pPr>
              <a:buFont typeface="Wingdings" panose="05000000000000000000" pitchFamily="2" charset="2"/>
              <a:buChar char="Ø"/>
            </a:pPr>
            <a:r>
              <a:rPr lang="cs-CZ" u="sng" dirty="0"/>
              <a:t>H</a:t>
            </a:r>
            <a:r>
              <a:rPr lang="en-GB" u="sng" dirty="0"/>
              <a:t>is theory </a:t>
            </a:r>
            <a:r>
              <a:rPr lang="en-GB" dirty="0"/>
              <a:t>- he believed that temperaments are divided according to the properties of the neural processes</a:t>
            </a:r>
            <a:endParaRPr lang="cs-CZ" dirty="0"/>
          </a:p>
          <a:p>
            <a:pPr marL="0" indent="0">
              <a:buNone/>
            </a:pPr>
            <a:endParaRPr lang="cs-CZ" b="1" dirty="0">
              <a:effectLst>
                <a:outerShdw blurRad="38100" dist="38100" dir="2700000" algn="tl">
                  <a:srgbClr val="000000">
                    <a:alpha val="43137"/>
                  </a:srgbClr>
                </a:outerShdw>
              </a:effectLst>
            </a:endParaRPr>
          </a:p>
          <a:p>
            <a:pPr marL="0" indent="0">
              <a:buNone/>
            </a:pPr>
            <a:r>
              <a:rPr lang="cs-CZ" b="1" dirty="0">
                <a:effectLst>
                  <a:outerShdw blurRad="38100" dist="38100" dir="2700000" algn="tl">
                    <a:srgbClr val="000000">
                      <a:alpha val="43137"/>
                    </a:srgbClr>
                  </a:outerShdw>
                </a:effectLst>
              </a:rPr>
              <a:t>1) </a:t>
            </a:r>
            <a:r>
              <a:rPr lang="cs-CZ" b="1" dirty="0" err="1">
                <a:effectLst>
                  <a:outerShdw blurRad="38100" dist="38100" dir="2700000" algn="tl">
                    <a:srgbClr val="000000">
                      <a:alpha val="43137"/>
                    </a:srgbClr>
                  </a:outerShdw>
                </a:effectLst>
              </a:rPr>
              <a:t>Sanquine</a:t>
            </a:r>
            <a:r>
              <a:rPr lang="cs-CZ" b="1" dirty="0">
                <a:effectLst>
                  <a:outerShdw blurRad="38100" dist="38100" dir="2700000" algn="tl">
                    <a:srgbClr val="000000">
                      <a:alpha val="43137"/>
                    </a:srgbClr>
                  </a:outerShdw>
                </a:effectLst>
              </a:rPr>
              <a:t> </a:t>
            </a:r>
          </a:p>
          <a:p>
            <a:pPr lvl="1">
              <a:buFont typeface="Courier New" panose="02070309020205020404" pitchFamily="49" charset="0"/>
              <a:buChar char="o"/>
            </a:pPr>
            <a:r>
              <a:rPr lang="cs-CZ" sz="1800" i="1" dirty="0"/>
              <a:t>Fast, </a:t>
            </a:r>
            <a:r>
              <a:rPr lang="cs-CZ" sz="1800" i="1" dirty="0" err="1"/>
              <a:t>strong</a:t>
            </a:r>
            <a:r>
              <a:rPr lang="cs-CZ" sz="1800" i="1" dirty="0"/>
              <a:t>, </a:t>
            </a:r>
            <a:r>
              <a:rPr lang="cs-CZ" sz="1800" i="1" dirty="0" err="1"/>
              <a:t>stable</a:t>
            </a:r>
            <a:endParaRPr lang="cs-CZ" sz="1800" i="1" dirty="0"/>
          </a:p>
          <a:p>
            <a:pPr marL="0" indent="0">
              <a:buNone/>
            </a:pPr>
            <a:r>
              <a:rPr lang="cs-CZ" b="1" dirty="0">
                <a:effectLst>
                  <a:outerShdw blurRad="38100" dist="38100" dir="2700000" algn="tl">
                    <a:srgbClr val="000000">
                      <a:alpha val="43137"/>
                    </a:srgbClr>
                  </a:outerShdw>
                </a:effectLst>
              </a:rPr>
              <a:t>2) </a:t>
            </a:r>
            <a:r>
              <a:rPr lang="cs-CZ" b="1" dirty="0" err="1">
                <a:effectLst>
                  <a:outerShdw blurRad="38100" dist="38100" dir="2700000" algn="tl">
                    <a:srgbClr val="000000">
                      <a:alpha val="43137"/>
                    </a:srgbClr>
                  </a:outerShdw>
                </a:effectLst>
              </a:rPr>
              <a:t>Phlegmatic</a:t>
            </a:r>
            <a:endParaRPr lang="cs-CZ" b="1" dirty="0">
              <a:effectLst>
                <a:outerShdw blurRad="38100" dist="38100" dir="2700000" algn="tl">
                  <a:srgbClr val="000000">
                    <a:alpha val="43137"/>
                  </a:srgbClr>
                </a:outerShdw>
              </a:effectLst>
            </a:endParaRPr>
          </a:p>
          <a:p>
            <a:pPr lvl="1">
              <a:buFont typeface="Courier New" panose="02070309020205020404" pitchFamily="49" charset="0"/>
              <a:buChar char="o"/>
            </a:pPr>
            <a:r>
              <a:rPr lang="cs-CZ" sz="1800" i="1" dirty="0" err="1"/>
              <a:t>Slow</a:t>
            </a:r>
            <a:r>
              <a:rPr lang="cs-CZ" sz="1800" i="1" dirty="0"/>
              <a:t>, </a:t>
            </a:r>
            <a:r>
              <a:rPr lang="cs-CZ" sz="1800" i="1" dirty="0" err="1"/>
              <a:t>strong</a:t>
            </a:r>
            <a:r>
              <a:rPr lang="cs-CZ" sz="1800" i="1" dirty="0"/>
              <a:t>, </a:t>
            </a:r>
            <a:r>
              <a:rPr lang="cs-CZ" sz="1800" i="1" dirty="0" err="1"/>
              <a:t>stable</a:t>
            </a:r>
            <a:endParaRPr lang="cs-CZ" sz="1800" i="1" dirty="0"/>
          </a:p>
          <a:p>
            <a:pPr marL="0" indent="0">
              <a:buNone/>
            </a:pPr>
            <a:r>
              <a:rPr lang="cs-CZ" b="1" dirty="0">
                <a:effectLst>
                  <a:outerShdw blurRad="38100" dist="38100" dir="2700000" algn="tl">
                    <a:srgbClr val="000000">
                      <a:alpha val="43137"/>
                    </a:srgbClr>
                  </a:outerShdw>
                </a:effectLst>
              </a:rPr>
              <a:t>3) </a:t>
            </a:r>
            <a:r>
              <a:rPr lang="cs-CZ" b="1" dirty="0" err="1">
                <a:effectLst>
                  <a:outerShdw blurRad="38100" dist="38100" dir="2700000" algn="tl">
                    <a:srgbClr val="000000">
                      <a:alpha val="43137"/>
                    </a:srgbClr>
                  </a:outerShdw>
                </a:effectLst>
              </a:rPr>
              <a:t>Choleric</a:t>
            </a:r>
            <a:endParaRPr lang="cs-CZ" b="1" dirty="0">
              <a:effectLst>
                <a:outerShdw blurRad="38100" dist="38100" dir="2700000" algn="tl">
                  <a:srgbClr val="000000">
                    <a:alpha val="43137"/>
                  </a:srgbClr>
                </a:outerShdw>
              </a:effectLst>
            </a:endParaRPr>
          </a:p>
          <a:p>
            <a:pPr lvl="1">
              <a:buFont typeface="Courier New" panose="02070309020205020404" pitchFamily="49" charset="0"/>
              <a:buChar char="o"/>
            </a:pPr>
            <a:r>
              <a:rPr lang="cs-CZ" sz="1800" i="1" dirty="0"/>
              <a:t>Fast, </a:t>
            </a:r>
            <a:r>
              <a:rPr lang="cs-CZ" sz="1800" i="1" dirty="0" err="1"/>
              <a:t>strong</a:t>
            </a:r>
            <a:r>
              <a:rPr lang="cs-CZ" sz="1800" i="1" dirty="0"/>
              <a:t>, </a:t>
            </a:r>
            <a:r>
              <a:rPr lang="cs-CZ" sz="1800" i="1" dirty="0" err="1"/>
              <a:t>unstable</a:t>
            </a:r>
            <a:endParaRPr lang="cs-CZ" sz="1800" i="1" dirty="0"/>
          </a:p>
          <a:p>
            <a:pPr marL="0" indent="0">
              <a:buNone/>
            </a:pPr>
            <a:r>
              <a:rPr lang="cs-CZ" b="1" dirty="0">
                <a:effectLst>
                  <a:outerShdw blurRad="38100" dist="38100" dir="2700000" algn="tl">
                    <a:srgbClr val="000000">
                      <a:alpha val="43137"/>
                    </a:srgbClr>
                  </a:outerShdw>
                </a:effectLst>
              </a:rPr>
              <a:t>4) </a:t>
            </a:r>
            <a:r>
              <a:rPr lang="cs-CZ" b="1" dirty="0" err="1">
                <a:effectLst>
                  <a:outerShdw blurRad="38100" dist="38100" dir="2700000" algn="tl">
                    <a:srgbClr val="000000">
                      <a:alpha val="43137"/>
                    </a:srgbClr>
                  </a:outerShdw>
                </a:effectLst>
              </a:rPr>
              <a:t>Melancholic</a:t>
            </a:r>
            <a:endParaRPr lang="cs-CZ" b="1" dirty="0">
              <a:effectLst>
                <a:outerShdw blurRad="38100" dist="38100" dir="2700000" algn="tl">
                  <a:srgbClr val="000000">
                    <a:alpha val="43137"/>
                  </a:srgbClr>
                </a:outerShdw>
              </a:effectLst>
            </a:endParaRPr>
          </a:p>
          <a:p>
            <a:pPr lvl="1">
              <a:buFont typeface="Courier New" panose="02070309020205020404" pitchFamily="49" charset="0"/>
              <a:buChar char="o"/>
            </a:pPr>
            <a:r>
              <a:rPr lang="cs-CZ" sz="1800" i="1" dirty="0" err="1"/>
              <a:t>Slow</a:t>
            </a:r>
            <a:r>
              <a:rPr lang="cs-CZ" sz="1800" i="1" dirty="0"/>
              <a:t>, </a:t>
            </a:r>
            <a:r>
              <a:rPr lang="cs-CZ" sz="1800" i="1" dirty="0" err="1"/>
              <a:t>weak</a:t>
            </a:r>
            <a:r>
              <a:rPr lang="cs-CZ" sz="1800" i="1" dirty="0"/>
              <a:t>, </a:t>
            </a:r>
            <a:r>
              <a:rPr lang="cs-CZ" sz="1800" i="1" dirty="0" err="1"/>
              <a:t>unstable</a:t>
            </a:r>
            <a:endParaRPr lang="cs-CZ" sz="1800" i="1" dirty="0"/>
          </a:p>
        </p:txBody>
      </p:sp>
    </p:spTree>
    <p:extLst>
      <p:ext uri="{BB962C8B-B14F-4D97-AF65-F5344CB8AC3E}">
        <p14:creationId xmlns:p14="http://schemas.microsoft.com/office/powerpoint/2010/main" val="567049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b="1" dirty="0">
                <a:effectLst>
                  <a:outerShdw blurRad="38100" dist="38100" dir="2700000" algn="tl">
                    <a:srgbClr val="000000">
                      <a:alpha val="43137"/>
                    </a:srgbClr>
                  </a:outerShdw>
                </a:effectLst>
              </a:rPr>
              <a:t>Ernst </a:t>
            </a:r>
            <a:r>
              <a:rPr lang="cs-CZ" sz="4400" b="1" dirty="0" err="1">
                <a:effectLst>
                  <a:outerShdw blurRad="38100" dist="38100" dir="2700000" algn="tl">
                    <a:srgbClr val="000000">
                      <a:alpha val="43137"/>
                    </a:srgbClr>
                  </a:outerShdw>
                </a:effectLst>
              </a:rPr>
              <a:t>Kretschmer</a:t>
            </a:r>
            <a:endParaRPr lang="en-GB" sz="44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677334" y="1564241"/>
            <a:ext cx="8596668" cy="3880773"/>
          </a:xfrm>
        </p:spPr>
        <p:txBody>
          <a:bodyPr>
            <a:noAutofit/>
          </a:bodyPr>
          <a:lstStyle/>
          <a:p>
            <a:pPr>
              <a:lnSpc>
                <a:spcPct val="160000"/>
              </a:lnSpc>
            </a:pPr>
            <a:r>
              <a:rPr lang="cs-CZ" sz="1600" u="sng" dirty="0"/>
              <a:t>H</a:t>
            </a:r>
            <a:r>
              <a:rPr lang="en-GB" sz="1600" u="sng" dirty="0"/>
              <a:t>e differentiated temperaments upon body figure</a:t>
            </a:r>
            <a:endParaRPr lang="cs-CZ" sz="1600" u="sng" dirty="0"/>
          </a:p>
          <a:p>
            <a:pPr marL="0" indent="0">
              <a:lnSpc>
                <a:spcPct val="160000"/>
              </a:lnSpc>
              <a:buNone/>
            </a:pPr>
            <a:r>
              <a:rPr lang="cs-CZ" sz="1600" dirty="0"/>
              <a:t>	</a:t>
            </a:r>
            <a:r>
              <a:rPr lang="cs-CZ" sz="1600" b="1" dirty="0">
                <a:effectLst>
                  <a:outerShdw blurRad="38100" dist="38100" dir="2700000" algn="tl">
                    <a:srgbClr val="000000">
                      <a:alpha val="43137"/>
                    </a:srgbClr>
                  </a:outerShdw>
                </a:effectLst>
              </a:rPr>
              <a:t>1) </a:t>
            </a:r>
            <a:r>
              <a:rPr lang="cs-CZ" sz="1600" b="1" dirty="0" err="1">
                <a:effectLst>
                  <a:outerShdw blurRad="38100" dist="38100" dir="2700000" algn="tl">
                    <a:srgbClr val="000000">
                      <a:alpha val="43137"/>
                    </a:srgbClr>
                  </a:outerShdw>
                </a:effectLst>
              </a:rPr>
              <a:t>Pyknic</a:t>
            </a:r>
            <a:r>
              <a:rPr lang="cs-CZ" sz="1600" b="1" dirty="0">
                <a:effectLst>
                  <a:outerShdw blurRad="38100" dist="38100" dir="2700000" algn="tl">
                    <a:srgbClr val="000000">
                      <a:alpha val="43137"/>
                    </a:srgbClr>
                  </a:outerShdw>
                </a:effectLst>
              </a:rPr>
              <a:t> </a:t>
            </a:r>
            <a:r>
              <a:rPr lang="cs-CZ" sz="1600" dirty="0">
                <a:effectLst>
                  <a:outerShdw blurRad="38100" dist="38100" dir="2700000" algn="tl">
                    <a:srgbClr val="000000">
                      <a:alpha val="43137"/>
                    </a:srgbClr>
                  </a:outerShdw>
                </a:effectLst>
                <a:sym typeface="Wingdings 3" panose="05040102010807070707" pitchFamily="18" charset="2"/>
              </a:rPr>
              <a:t> </a:t>
            </a:r>
            <a:r>
              <a:rPr lang="cs-CZ" sz="1600" i="1" dirty="0" err="1"/>
              <a:t>Choby</a:t>
            </a:r>
            <a:r>
              <a:rPr lang="cs-CZ" sz="1600" i="1" dirty="0"/>
              <a:t>, fat, </a:t>
            </a:r>
            <a:r>
              <a:rPr lang="cs-CZ" sz="1600" i="1" dirty="0" err="1"/>
              <a:t>stocky</a:t>
            </a:r>
            <a:endParaRPr lang="cs-CZ" sz="1600" i="1" dirty="0"/>
          </a:p>
          <a:p>
            <a:pPr lvl="2">
              <a:lnSpc>
                <a:spcPct val="160000"/>
              </a:lnSpc>
              <a:buFont typeface="Courier New" panose="02070309020205020404" pitchFamily="49" charset="0"/>
              <a:buChar char="o"/>
            </a:pPr>
            <a:r>
              <a:rPr lang="cs-CZ" sz="1600" dirty="0" err="1"/>
              <a:t>Opened</a:t>
            </a:r>
            <a:r>
              <a:rPr lang="cs-CZ" sz="1600" dirty="0"/>
              <a:t>, </a:t>
            </a:r>
            <a:r>
              <a:rPr lang="cs-CZ" sz="1600" dirty="0" err="1"/>
              <a:t>realistic</a:t>
            </a:r>
            <a:r>
              <a:rPr lang="cs-CZ" sz="1600" dirty="0"/>
              <a:t>, </a:t>
            </a:r>
            <a:r>
              <a:rPr lang="cs-CZ" sz="1600" dirty="0" err="1"/>
              <a:t>friendly</a:t>
            </a:r>
            <a:r>
              <a:rPr lang="cs-CZ" sz="1600" dirty="0"/>
              <a:t>, </a:t>
            </a:r>
            <a:r>
              <a:rPr lang="cs-CZ" sz="1600" dirty="0" err="1"/>
              <a:t>moody</a:t>
            </a:r>
            <a:r>
              <a:rPr lang="cs-CZ" sz="1600" dirty="0"/>
              <a:t> (in </a:t>
            </a:r>
            <a:r>
              <a:rPr lang="cs-CZ" sz="1600" dirty="0" err="1"/>
              <a:t>extreme</a:t>
            </a:r>
            <a:r>
              <a:rPr lang="cs-CZ" sz="1600" dirty="0"/>
              <a:t> </a:t>
            </a:r>
            <a:r>
              <a:rPr lang="cs-CZ" sz="1600" dirty="0" err="1"/>
              <a:t>cases</a:t>
            </a:r>
            <a:r>
              <a:rPr lang="cs-CZ" sz="1600" dirty="0"/>
              <a:t> </a:t>
            </a:r>
            <a:r>
              <a:rPr lang="cs-CZ" sz="1600" dirty="0" err="1"/>
              <a:t>obese</a:t>
            </a:r>
            <a:r>
              <a:rPr lang="cs-CZ" sz="1600" dirty="0"/>
              <a:t> </a:t>
            </a:r>
            <a:r>
              <a:rPr lang="cs-CZ" sz="1600" dirty="0" err="1"/>
              <a:t>may</a:t>
            </a:r>
            <a:r>
              <a:rPr lang="cs-CZ" sz="1600" dirty="0"/>
              <a:t> </a:t>
            </a:r>
            <a:r>
              <a:rPr lang="cs-CZ" sz="1600" dirty="0" err="1"/>
              <a:t>suffer</a:t>
            </a:r>
            <a:r>
              <a:rPr lang="cs-CZ" sz="1600" dirty="0"/>
              <a:t> </a:t>
            </a:r>
            <a:r>
              <a:rPr lang="cs-CZ" sz="1600" dirty="0" err="1"/>
              <a:t>from</a:t>
            </a:r>
            <a:r>
              <a:rPr lang="cs-CZ" sz="1600" dirty="0"/>
              <a:t> </a:t>
            </a:r>
            <a:r>
              <a:rPr lang="cs-CZ" sz="1600" dirty="0" err="1"/>
              <a:t>depressive</a:t>
            </a:r>
            <a:r>
              <a:rPr lang="cs-CZ" sz="1600" dirty="0"/>
              <a:t> </a:t>
            </a:r>
            <a:r>
              <a:rPr lang="cs-CZ" sz="1600" dirty="0" err="1"/>
              <a:t>illness</a:t>
            </a:r>
            <a:r>
              <a:rPr lang="cs-CZ" sz="1600" dirty="0"/>
              <a:t>)</a:t>
            </a:r>
            <a:endParaRPr lang="cs-CZ" dirty="0"/>
          </a:p>
          <a:p>
            <a:pPr marL="457200" lvl="1" indent="0">
              <a:lnSpc>
                <a:spcPct val="160000"/>
              </a:lnSpc>
              <a:buNone/>
            </a:pPr>
            <a:endParaRPr lang="cs-CZ" b="1" dirty="0">
              <a:effectLst>
                <a:outerShdw blurRad="38100" dist="38100" dir="2700000" algn="tl">
                  <a:srgbClr val="000000">
                    <a:alpha val="43137"/>
                  </a:srgbClr>
                </a:outerShdw>
              </a:effectLst>
            </a:endParaRPr>
          </a:p>
          <a:p>
            <a:pPr marL="457200" lvl="1" indent="0">
              <a:lnSpc>
                <a:spcPct val="160000"/>
              </a:lnSpc>
              <a:buNone/>
            </a:pPr>
            <a:r>
              <a:rPr lang="cs-CZ" b="1" dirty="0">
                <a:effectLst>
                  <a:outerShdw blurRad="38100" dist="38100" dir="2700000" algn="tl">
                    <a:srgbClr val="000000">
                      <a:alpha val="43137"/>
                    </a:srgbClr>
                  </a:outerShdw>
                </a:effectLst>
              </a:rPr>
              <a:t>2) </a:t>
            </a:r>
            <a:r>
              <a:rPr lang="cs-CZ" b="1" dirty="0" err="1">
                <a:effectLst>
                  <a:outerShdw blurRad="38100" dist="38100" dir="2700000" algn="tl">
                    <a:srgbClr val="000000">
                      <a:alpha val="43137"/>
                    </a:srgbClr>
                  </a:outerShdw>
                </a:effectLst>
              </a:rPr>
              <a:t>Asthenic</a:t>
            </a:r>
            <a:r>
              <a:rPr lang="cs-CZ" b="1" dirty="0">
                <a:effectLst>
                  <a:outerShdw blurRad="38100" dist="38100" dir="2700000" algn="tl">
                    <a:srgbClr val="000000">
                      <a:alpha val="43137"/>
                    </a:srgbClr>
                  </a:outerShdw>
                </a:effectLst>
              </a:rPr>
              <a:t> – </a:t>
            </a:r>
            <a:r>
              <a:rPr lang="cs-CZ" b="1" dirty="0" err="1">
                <a:effectLst>
                  <a:outerShdw blurRad="38100" dist="38100" dir="2700000" algn="tl">
                    <a:srgbClr val="000000">
                      <a:alpha val="43137"/>
                    </a:srgbClr>
                  </a:outerShdw>
                </a:effectLst>
              </a:rPr>
              <a:t>Leptosomic</a:t>
            </a:r>
            <a:r>
              <a:rPr lang="cs-CZ" b="1" dirty="0">
                <a:effectLst>
                  <a:outerShdw blurRad="38100" dist="38100" dir="2700000" algn="tl">
                    <a:srgbClr val="000000">
                      <a:alpha val="43137"/>
                    </a:srgbClr>
                  </a:outerShdw>
                </a:effectLst>
              </a:rPr>
              <a:t> </a:t>
            </a:r>
            <a:r>
              <a:rPr lang="cs-CZ" dirty="0">
                <a:effectLst>
                  <a:outerShdw blurRad="38100" dist="38100" dir="2700000" algn="tl">
                    <a:srgbClr val="000000">
                      <a:alpha val="43137"/>
                    </a:srgbClr>
                  </a:outerShdw>
                </a:effectLst>
                <a:sym typeface="Wingdings 3" panose="05040102010807070707" pitchFamily="18" charset="2"/>
              </a:rPr>
              <a:t> </a:t>
            </a:r>
            <a:r>
              <a:rPr lang="cs-CZ" i="1" dirty="0" err="1"/>
              <a:t>Thin</a:t>
            </a:r>
            <a:r>
              <a:rPr lang="cs-CZ" i="1" dirty="0"/>
              <a:t>, </a:t>
            </a:r>
            <a:r>
              <a:rPr lang="cs-CZ" i="1" dirty="0" err="1"/>
              <a:t>small</a:t>
            </a:r>
            <a:r>
              <a:rPr lang="cs-CZ" i="1" dirty="0"/>
              <a:t>, </a:t>
            </a:r>
            <a:r>
              <a:rPr lang="cs-CZ" i="1" dirty="0" err="1"/>
              <a:t>weak</a:t>
            </a:r>
            <a:endParaRPr lang="cs-CZ" i="1" dirty="0"/>
          </a:p>
          <a:p>
            <a:pPr lvl="2">
              <a:lnSpc>
                <a:spcPct val="160000"/>
              </a:lnSpc>
              <a:buFont typeface="Courier New" panose="02070309020205020404" pitchFamily="49" charset="0"/>
              <a:buChar char="o"/>
            </a:pPr>
            <a:r>
              <a:rPr lang="cs-CZ" sz="1600" dirty="0" err="1"/>
              <a:t>Unfriendly</a:t>
            </a:r>
            <a:r>
              <a:rPr lang="cs-CZ" sz="1600" dirty="0"/>
              <a:t>, </a:t>
            </a:r>
            <a:r>
              <a:rPr lang="cs-CZ" sz="1600" dirty="0" err="1"/>
              <a:t>closed</a:t>
            </a:r>
            <a:r>
              <a:rPr lang="cs-CZ" sz="1600" dirty="0"/>
              <a:t>, </a:t>
            </a:r>
            <a:r>
              <a:rPr lang="cs-CZ" sz="1600" dirty="0" err="1"/>
              <a:t>idealistic</a:t>
            </a:r>
            <a:r>
              <a:rPr lang="cs-CZ" sz="1600" dirty="0"/>
              <a:t> (in </a:t>
            </a:r>
            <a:r>
              <a:rPr lang="cs-CZ" sz="1600" dirty="0" err="1"/>
              <a:t>extreme</a:t>
            </a:r>
            <a:r>
              <a:rPr lang="cs-CZ" sz="1600" dirty="0"/>
              <a:t> </a:t>
            </a:r>
            <a:r>
              <a:rPr lang="cs-CZ" sz="1600" dirty="0" err="1"/>
              <a:t>cases</a:t>
            </a:r>
            <a:r>
              <a:rPr lang="cs-CZ" sz="1600" dirty="0"/>
              <a:t> </a:t>
            </a:r>
            <a:r>
              <a:rPr lang="cs-CZ" sz="1600" dirty="0" err="1"/>
              <a:t>struggle</a:t>
            </a:r>
            <a:r>
              <a:rPr lang="cs-CZ" sz="1600" dirty="0"/>
              <a:t> </a:t>
            </a:r>
            <a:r>
              <a:rPr lang="cs-CZ" sz="1600" dirty="0" err="1"/>
              <a:t>with</a:t>
            </a:r>
            <a:r>
              <a:rPr lang="cs-CZ" sz="1600" dirty="0"/>
              <a:t> </a:t>
            </a:r>
            <a:r>
              <a:rPr lang="cs-CZ" sz="1600" dirty="0" err="1"/>
              <a:t>schizophrenia</a:t>
            </a:r>
            <a:r>
              <a:rPr lang="cs-CZ" sz="1600" dirty="0"/>
              <a:t>) </a:t>
            </a:r>
          </a:p>
          <a:p>
            <a:pPr marL="457200" lvl="1" indent="0">
              <a:lnSpc>
                <a:spcPct val="160000"/>
              </a:lnSpc>
              <a:buNone/>
            </a:pPr>
            <a:endParaRPr lang="cs-CZ" b="1" dirty="0">
              <a:effectLst>
                <a:outerShdw blurRad="38100" dist="38100" dir="2700000" algn="tl">
                  <a:srgbClr val="000000">
                    <a:alpha val="43137"/>
                  </a:srgbClr>
                </a:outerShdw>
              </a:effectLst>
            </a:endParaRPr>
          </a:p>
          <a:p>
            <a:pPr marL="457200" lvl="1" indent="0">
              <a:lnSpc>
                <a:spcPct val="160000"/>
              </a:lnSpc>
              <a:buNone/>
            </a:pPr>
            <a:r>
              <a:rPr lang="cs-CZ" b="1" dirty="0">
                <a:effectLst>
                  <a:outerShdw blurRad="38100" dist="38100" dir="2700000" algn="tl">
                    <a:srgbClr val="000000">
                      <a:alpha val="43137"/>
                    </a:srgbClr>
                  </a:outerShdw>
                </a:effectLst>
              </a:rPr>
              <a:t>3) </a:t>
            </a:r>
            <a:r>
              <a:rPr lang="cs-CZ" b="1" dirty="0" err="1">
                <a:effectLst>
                  <a:outerShdw blurRad="38100" dist="38100" dir="2700000" algn="tl">
                    <a:srgbClr val="000000">
                      <a:alpha val="43137"/>
                    </a:srgbClr>
                  </a:outerShdw>
                </a:effectLst>
              </a:rPr>
              <a:t>Athletic</a:t>
            </a:r>
            <a:r>
              <a:rPr lang="cs-CZ" b="1" dirty="0">
                <a:effectLst>
                  <a:outerShdw blurRad="38100" dist="38100" dir="2700000" algn="tl">
                    <a:srgbClr val="000000">
                      <a:alpha val="43137"/>
                    </a:srgbClr>
                  </a:outerShdw>
                </a:effectLst>
              </a:rPr>
              <a:t> </a:t>
            </a:r>
            <a:r>
              <a:rPr lang="cs-CZ" dirty="0">
                <a:effectLst>
                  <a:outerShdw blurRad="38100" dist="38100" dir="2700000" algn="tl">
                    <a:srgbClr val="000000">
                      <a:alpha val="43137"/>
                    </a:srgbClr>
                  </a:outerShdw>
                </a:effectLst>
                <a:sym typeface="Wingdings 3" panose="05040102010807070707" pitchFamily="18" charset="2"/>
              </a:rPr>
              <a:t></a:t>
            </a:r>
            <a:r>
              <a:rPr lang="cs-CZ" b="1" dirty="0">
                <a:effectLst>
                  <a:outerShdw blurRad="38100" dist="38100" dir="2700000" algn="tl">
                    <a:srgbClr val="000000">
                      <a:alpha val="43137"/>
                    </a:srgbClr>
                  </a:outerShdw>
                </a:effectLst>
                <a:sym typeface="Wingdings 3" panose="05040102010807070707" pitchFamily="18" charset="2"/>
              </a:rPr>
              <a:t> </a:t>
            </a:r>
            <a:r>
              <a:rPr lang="cs-CZ" i="1" dirty="0" err="1"/>
              <a:t>Muscular</a:t>
            </a:r>
            <a:r>
              <a:rPr lang="cs-CZ" i="1" dirty="0"/>
              <a:t>, </a:t>
            </a:r>
            <a:r>
              <a:rPr lang="cs-CZ" i="1" dirty="0" err="1"/>
              <a:t>large-boned</a:t>
            </a:r>
            <a:r>
              <a:rPr lang="cs-CZ" i="1" dirty="0"/>
              <a:t>, </a:t>
            </a:r>
            <a:r>
              <a:rPr lang="cs-CZ" i="1" dirty="0" err="1"/>
              <a:t>strong</a:t>
            </a:r>
            <a:endParaRPr lang="cs-CZ" i="1" dirty="0"/>
          </a:p>
          <a:p>
            <a:pPr lvl="2">
              <a:lnSpc>
                <a:spcPct val="160000"/>
              </a:lnSpc>
              <a:buFont typeface="Courier New" panose="02070309020205020404" pitchFamily="49" charset="0"/>
              <a:buChar char="o"/>
            </a:pPr>
            <a:r>
              <a:rPr lang="cs-CZ" sz="1600" dirty="0"/>
              <a:t>Sensibility, </a:t>
            </a:r>
            <a:r>
              <a:rPr lang="cs-CZ" sz="1600" dirty="0" err="1"/>
              <a:t>coolness</a:t>
            </a:r>
            <a:r>
              <a:rPr lang="cs-CZ" sz="1600" dirty="0"/>
              <a:t>, </a:t>
            </a:r>
            <a:r>
              <a:rPr lang="cs-CZ" sz="1600" dirty="0" err="1"/>
              <a:t>cold</a:t>
            </a:r>
            <a:endParaRPr lang="cs-CZ" sz="1600" dirty="0"/>
          </a:p>
        </p:txBody>
      </p:sp>
    </p:spTree>
    <p:extLst>
      <p:ext uri="{BB962C8B-B14F-4D97-AF65-F5344CB8AC3E}">
        <p14:creationId xmlns:p14="http://schemas.microsoft.com/office/powerpoint/2010/main" val="3265804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sz="4400" b="1" dirty="0">
                <a:effectLst>
                  <a:outerShdw blurRad="38100" dist="38100" dir="2700000" algn="tl">
                    <a:srgbClr val="000000">
                      <a:alpha val="43137"/>
                    </a:srgbClr>
                  </a:outerShdw>
                </a:effectLst>
              </a:rPr>
              <a:t>Hans Eysenck</a:t>
            </a:r>
          </a:p>
        </p:txBody>
      </p:sp>
      <p:sp>
        <p:nvSpPr>
          <p:cNvPr id="3" name="Zástupný symbol pro obsah 2"/>
          <p:cNvSpPr>
            <a:spLocks noGrp="1"/>
          </p:cNvSpPr>
          <p:nvPr>
            <p:ph idx="1"/>
          </p:nvPr>
        </p:nvSpPr>
        <p:spPr/>
        <p:txBody>
          <a:bodyPr/>
          <a:lstStyle/>
          <a:p>
            <a:r>
              <a:rPr lang="en-GB" dirty="0"/>
              <a:t>Hans Eysenck was born in Germany in 1916. Because of the persecution of </a:t>
            </a:r>
            <a:r>
              <a:rPr lang="en-GB" dirty="0" err="1"/>
              <a:t>jews</a:t>
            </a:r>
            <a:r>
              <a:rPr lang="en-GB" dirty="0"/>
              <a:t> he fled to England at the age of 18. Here he became a famous psychiatrist. He wrote 75 books, until he died in 1997. </a:t>
            </a:r>
            <a:r>
              <a:rPr lang="en-GB" u="sng" dirty="0"/>
              <a:t>Eysenck type personality tests are some of the most used</a:t>
            </a:r>
            <a:r>
              <a:rPr lang="en-GB" dirty="0"/>
              <a:t>.</a:t>
            </a:r>
          </a:p>
          <a:p>
            <a:r>
              <a:rPr lang="en-GB" dirty="0"/>
              <a:t>Eysenck devoted his life to the study of temperaments. This means that part of the personality, which is rooted in our genes and biological processes. His starting point was the classical Greek four temperaments, phlegmatic, choleric, sanguine and melancholic</a:t>
            </a:r>
            <a:r>
              <a:rPr lang="cs-CZ" dirty="0"/>
              <a:t>.</a:t>
            </a:r>
            <a:endParaRPr lang="en-GB" dirty="0"/>
          </a:p>
          <a:p>
            <a:r>
              <a:rPr lang="en-GB" dirty="0"/>
              <a:t>Originally Eysenck characterized an individual's personality on </a:t>
            </a:r>
            <a:r>
              <a:rPr lang="en-GB" u="sng" dirty="0"/>
              <a:t>two scales</a:t>
            </a:r>
            <a:r>
              <a:rPr lang="en-GB" dirty="0"/>
              <a:t>. </a:t>
            </a:r>
            <a:r>
              <a:rPr lang="en-GB" u="sng" dirty="0"/>
              <a:t>Introversion - extraversion and stable - unstable</a:t>
            </a:r>
            <a:r>
              <a:rPr lang="en-GB" dirty="0"/>
              <a:t>. A person may </a:t>
            </a:r>
            <a:r>
              <a:rPr lang="en-GB" dirty="0" err="1"/>
              <a:t>th</a:t>
            </a:r>
            <a:r>
              <a:rPr lang="cs-CZ" dirty="0"/>
              <a:t>i</a:t>
            </a:r>
            <a:r>
              <a:rPr lang="en-GB" dirty="0"/>
              <a:t>s be introverted and stable, introverted and unstable, extraverted and stable or extraverted and unstable.</a:t>
            </a:r>
          </a:p>
          <a:p>
            <a:endParaRPr lang="en-GB" dirty="0"/>
          </a:p>
        </p:txBody>
      </p:sp>
    </p:spTree>
    <p:extLst>
      <p:ext uri="{BB962C8B-B14F-4D97-AF65-F5344CB8AC3E}">
        <p14:creationId xmlns:p14="http://schemas.microsoft.com/office/powerpoint/2010/main" val="1119846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Types</a:t>
            </a:r>
            <a:r>
              <a:rPr lang="cs-CZ" dirty="0"/>
              <a:t> </a:t>
            </a:r>
            <a:r>
              <a:rPr lang="cs-CZ" dirty="0" err="1"/>
              <a:t>of</a:t>
            </a:r>
            <a:r>
              <a:rPr lang="cs-CZ" dirty="0"/>
              <a:t> </a:t>
            </a:r>
            <a:r>
              <a:rPr lang="cs-CZ" dirty="0" err="1"/>
              <a:t>temperaments</a:t>
            </a:r>
            <a:r>
              <a:rPr lang="cs-CZ" dirty="0"/>
              <a:t> </a:t>
            </a:r>
            <a:endParaRPr lang="en-GB" dirty="0"/>
          </a:p>
        </p:txBody>
      </p:sp>
      <p:sp>
        <p:nvSpPr>
          <p:cNvPr id="3" name="Zástupný symbol pro obsah 2"/>
          <p:cNvSpPr>
            <a:spLocks noGrp="1"/>
          </p:cNvSpPr>
          <p:nvPr>
            <p:ph idx="1"/>
          </p:nvPr>
        </p:nvSpPr>
        <p:spPr/>
        <p:txBody>
          <a:bodyPr/>
          <a:lstStyle/>
          <a:p>
            <a:r>
              <a:rPr lang="en-GB" sz="2400" b="1" dirty="0"/>
              <a:t>Sanguine - extrovert and stable </a:t>
            </a:r>
            <a:endParaRPr lang="cs-CZ" sz="2400" b="1" dirty="0"/>
          </a:p>
          <a:p>
            <a:endParaRPr lang="cs-CZ" sz="2400" b="1" dirty="0"/>
          </a:p>
          <a:p>
            <a:r>
              <a:rPr lang="en-GB" sz="2400" b="1" dirty="0"/>
              <a:t>Phlegmatic - introvert and stable </a:t>
            </a:r>
            <a:endParaRPr lang="cs-CZ" sz="2400" b="1" dirty="0"/>
          </a:p>
          <a:p>
            <a:endParaRPr lang="cs-CZ" sz="2400" b="1" dirty="0"/>
          </a:p>
          <a:p>
            <a:r>
              <a:rPr lang="en-GB" sz="2400" b="1" dirty="0"/>
              <a:t>Choleric - extrovert and unstable </a:t>
            </a:r>
            <a:endParaRPr lang="cs-CZ" sz="2400" b="1" dirty="0"/>
          </a:p>
          <a:p>
            <a:endParaRPr lang="cs-CZ" sz="2400" b="1" dirty="0"/>
          </a:p>
          <a:p>
            <a:r>
              <a:rPr lang="en-GB" sz="2400" b="1" dirty="0"/>
              <a:t>Melancholic - introvert and unstable</a:t>
            </a:r>
            <a:endParaRPr lang="en-GB" b="1" dirty="0"/>
          </a:p>
        </p:txBody>
      </p:sp>
    </p:spTree>
    <p:extLst>
      <p:ext uri="{BB962C8B-B14F-4D97-AF65-F5344CB8AC3E}">
        <p14:creationId xmlns:p14="http://schemas.microsoft.com/office/powerpoint/2010/main" val="2643344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stretch>
            <a:fillRect/>
          </a:stretch>
        </p:blipFill>
        <p:spPr>
          <a:xfrm>
            <a:off x="967409" y="121901"/>
            <a:ext cx="8057322" cy="6616415"/>
          </a:xfrm>
          <a:prstGeom prst="rect">
            <a:avLst/>
          </a:prstGeom>
        </p:spPr>
      </p:pic>
    </p:spTree>
    <p:extLst>
      <p:ext uri="{BB962C8B-B14F-4D97-AF65-F5344CB8AC3E}">
        <p14:creationId xmlns:p14="http://schemas.microsoft.com/office/powerpoint/2010/main" val="3970550597"/>
      </p:ext>
    </p:extLst>
  </p:cSld>
  <p:clrMapOvr>
    <a:masterClrMapping/>
  </p:clrMapOvr>
</p:sld>
</file>

<file path=ppt/theme/theme1.xml><?xml version="1.0" encoding="utf-8"?>
<a:theme xmlns:a="http://schemas.openxmlformats.org/drawingml/2006/main" name="Faz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1556</TotalTime>
  <Words>366</Words>
  <Application>Microsoft Office PowerPoint</Application>
  <PresentationFormat>Širokoúhlá obrazovka</PresentationFormat>
  <Paragraphs>64</Paragraphs>
  <Slides>12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12</vt:i4>
      </vt:variant>
    </vt:vector>
  </HeadingPairs>
  <TitlesOfParts>
    <vt:vector size="18" baseType="lpstr">
      <vt:lpstr>Arial</vt:lpstr>
      <vt:lpstr>Courier New</vt:lpstr>
      <vt:lpstr>Trebuchet MS</vt:lpstr>
      <vt:lpstr>Wingdings</vt:lpstr>
      <vt:lpstr>Wingdings 3</vt:lpstr>
      <vt:lpstr>Fazeta</vt:lpstr>
      <vt:lpstr>TYPOLOGY OF TEMPERAMENTS</vt:lpstr>
      <vt:lpstr>CONTENT</vt:lpstr>
      <vt:lpstr>Hippocrates</vt:lpstr>
      <vt:lpstr>Galenos</vt:lpstr>
      <vt:lpstr>I. P. Pavlov</vt:lpstr>
      <vt:lpstr>Ernst Kretschmer</vt:lpstr>
      <vt:lpstr>Hans Eysenck</vt:lpstr>
      <vt:lpstr>Types of temperaments </vt:lpstr>
      <vt:lpstr>Prezentace aplikace PowerPoint</vt:lpstr>
      <vt:lpstr>Prezentace aplikace PowerPoint</vt:lpstr>
      <vt:lpstr>TEST OF TEMPERAMENT</vt:lpstr>
      <vt:lpstr>Any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TYPOLOGY OF TEMPERAMENTS</dc:title>
  <dc:creator>Sanvenero, Beatrice</dc:creator>
  <cp:lastModifiedBy>Sanvenero, Beatrice</cp:lastModifiedBy>
  <cp:revision>28</cp:revision>
  <dcterms:created xsi:type="dcterms:W3CDTF">2017-03-26T11:02:18Z</dcterms:created>
  <dcterms:modified xsi:type="dcterms:W3CDTF">2018-03-17T13:07:55Z</dcterms:modified>
</cp:coreProperties>
</file>