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75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84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7949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260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6017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973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529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51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92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61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02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560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32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692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80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29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801C-9835-4215-9BDD-45C73ECE5337}" type="datetimeFigureOut">
              <a:rPr lang="cs-CZ" smtClean="0"/>
              <a:t>10.09.2017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2CB801-27C9-41EA-88A1-D856312B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84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0E589-BCEE-425A-92D6-3BCBA65D81D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799184" y="2514600"/>
            <a:ext cx="9392816" cy="2262188"/>
          </a:xfrm>
        </p:spPr>
        <p:txBody>
          <a:bodyPr>
            <a:normAutofit/>
          </a:bodyPr>
          <a:lstStyle/>
          <a:p>
            <a:r>
              <a:rPr lang="cs-CZ" sz="6000" b="1" dirty="0"/>
              <a:t>Charakteristika území </a:t>
            </a:r>
            <a:br>
              <a:rPr lang="cs-CZ" sz="6000" b="1" dirty="0"/>
            </a:br>
            <a:r>
              <a:rPr lang="cs-CZ" sz="6000" b="1" dirty="0"/>
              <a:t>ČR</a:t>
            </a:r>
          </a:p>
        </p:txBody>
      </p:sp>
    </p:spTree>
    <p:extLst>
      <p:ext uri="{BB962C8B-B14F-4D97-AF65-F5344CB8AC3E}">
        <p14:creationId xmlns:p14="http://schemas.microsoft.com/office/powerpoint/2010/main" val="2247222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01400-025B-4DCF-A033-58E7A8A25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Děkuji za pozornost.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4A75F3-4AC5-40B3-946A-9CEDDFEFB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2531"/>
            <a:ext cx="10515600" cy="3424432"/>
          </a:xfrm>
        </p:spPr>
        <p:txBody>
          <a:bodyPr/>
          <a:lstStyle/>
          <a:p>
            <a:r>
              <a:rPr lang="cs-CZ" dirty="0"/>
              <a:t>Zdroje</a:t>
            </a:r>
          </a:p>
          <a:p>
            <a:r>
              <a:rPr lang="cs-CZ" dirty="0"/>
              <a:t>Základy ekologie a ochrany životného prostředí Martin </a:t>
            </a:r>
            <a:r>
              <a:rPr lang="cs-CZ" dirty="0" err="1"/>
              <a:t>Braniš</a:t>
            </a:r>
            <a:endParaRPr lang="cs-CZ" dirty="0"/>
          </a:p>
          <a:p>
            <a:r>
              <a:rPr lang="cs-CZ" dirty="0"/>
              <a:t>Wikipedie</a:t>
            </a:r>
          </a:p>
          <a:p>
            <a:pPr marL="0" indent="0" algn="ctr">
              <a:buNone/>
            </a:pPr>
            <a:r>
              <a:rPr lang="cs-CZ" dirty="0"/>
              <a:t>                            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                                                                        Jan </a:t>
            </a:r>
            <a:r>
              <a:rPr lang="cs-CZ" dirty="0" err="1"/>
              <a:t>Paskuda</a:t>
            </a:r>
            <a:r>
              <a:rPr lang="cs-CZ" dirty="0"/>
              <a:t>, 4.l</a:t>
            </a:r>
          </a:p>
        </p:txBody>
      </p:sp>
    </p:spTree>
    <p:extLst>
      <p:ext uri="{BB962C8B-B14F-4D97-AF65-F5344CB8AC3E}">
        <p14:creationId xmlns:p14="http://schemas.microsoft.com/office/powerpoint/2010/main" val="298156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BD5BE-AFDB-4096-9774-B3CAD5E8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Česká republika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22C466-8AE4-4B58-AC91-5F884AD09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stát ve střední Evropě sousedící s Polskem, Slovenskem, Rakouskem </a:t>
            </a:r>
          </a:p>
          <a:p>
            <a:pPr marL="0" indent="0">
              <a:buNone/>
            </a:pPr>
            <a:r>
              <a:rPr lang="cs-CZ" dirty="0"/>
              <a:t>     a Německem</a:t>
            </a:r>
          </a:p>
          <a:p>
            <a:r>
              <a:rPr lang="cs-CZ" dirty="0"/>
              <a:t>Rozloha  78 866 km² (113. na světě)</a:t>
            </a:r>
            <a:br>
              <a:rPr lang="cs-CZ" dirty="0"/>
            </a:br>
            <a:r>
              <a:rPr lang="cs-CZ" dirty="0"/>
              <a:t>z toho 2 % vodní plochy</a:t>
            </a:r>
          </a:p>
          <a:p>
            <a:r>
              <a:rPr lang="cs-CZ" dirty="0"/>
              <a:t>Počet obyvatel 10 578 820 (84. na světě, 1. leden 2017)</a:t>
            </a:r>
          </a:p>
          <a:p>
            <a:r>
              <a:rPr lang="cs-CZ" dirty="0"/>
              <a:t>Hustota zalidnění 134 ob. / km² (88. na světě)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10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B2225-A86D-45F0-B21B-660E53A4A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b="1" dirty="0"/>
              <a:t>Podnebí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F9ADDF-A35A-4B48-8C78-F101F198B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Atlanticko-kontinentální mírné klima s typickým střídáním ročních období</a:t>
            </a:r>
          </a:p>
          <a:p>
            <a:r>
              <a:rPr lang="cs-CZ" dirty="0"/>
              <a:t>Průměrná roční teplota se pohybuje mezi 5,5 °C až 9 °C.</a:t>
            </a:r>
          </a:p>
          <a:p>
            <a:r>
              <a:rPr lang="cs-CZ" dirty="0"/>
              <a:t>Podnebí se výrazně liší, hlavním zdrojem je nadmořská výška. </a:t>
            </a:r>
          </a:p>
          <a:p>
            <a:r>
              <a:rPr lang="cs-CZ" dirty="0"/>
              <a:t>Směrem vzhůru klesají průměrné teploty vzduchu a naopak přibývá srážek. Hraniční pohoří výrazně ovlivňují přízemní proudění vzduchu a rozložení srážek.</a:t>
            </a:r>
          </a:p>
          <a:p>
            <a:pPr lvl="0"/>
            <a:r>
              <a:rPr lang="cs-CZ" b="1" dirty="0"/>
              <a:t>Nejvyšší naměřená teplota:</a:t>
            </a:r>
            <a:r>
              <a:rPr lang="cs-CZ" dirty="0"/>
              <a:t> 40,4 °C (20.8. 2012, Dobřichovice)</a:t>
            </a:r>
          </a:p>
          <a:p>
            <a:pPr lvl="0"/>
            <a:r>
              <a:rPr lang="cs-CZ" b="1" dirty="0"/>
              <a:t>Nejnižší naměřená teplota:</a:t>
            </a:r>
            <a:r>
              <a:rPr lang="cs-CZ" dirty="0"/>
              <a:t> -42,2 °C (11. 2. 1929, Litvínovice)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506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7FAB77-53CF-4108-A6AC-90266A5F3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Geomorfologie ČR</a:t>
            </a:r>
            <a:br>
              <a:rPr lang="cs-CZ" sz="4900" dirty="0"/>
            </a:br>
            <a:endParaRPr lang="cs-CZ" sz="49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5A6CCF-FABB-41B5-AECB-8AA7A2870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Území čtyř geomorfologických provincií</a:t>
            </a:r>
          </a:p>
          <a:p>
            <a:r>
              <a:rPr lang="cs-CZ" dirty="0"/>
              <a:t>Česká vysočina, Západní Karpaty, </a:t>
            </a:r>
            <a:r>
              <a:rPr lang="cs-CZ" dirty="0" err="1"/>
              <a:t>Západopanonská</a:t>
            </a:r>
            <a:r>
              <a:rPr lang="cs-CZ" dirty="0"/>
              <a:t> pánev,  Středoevropská nížina</a:t>
            </a:r>
          </a:p>
          <a:p>
            <a:r>
              <a:rPr lang="cs-CZ" dirty="0"/>
              <a:t>POHOŘÍ V ČR – </a:t>
            </a:r>
          </a:p>
          <a:p>
            <a:pPr marL="0" indent="0">
              <a:buNone/>
            </a:pPr>
            <a:r>
              <a:rPr lang="cs-CZ" dirty="0"/>
              <a:t>     Českomoravská vrchovina, Krkonoše, Jeseníky, Beskydy, Bílé Karpaty,  </a:t>
            </a:r>
          </a:p>
          <a:p>
            <a:pPr marL="0" indent="0">
              <a:buNone/>
            </a:pPr>
            <a:r>
              <a:rPr lang="cs-CZ" dirty="0"/>
              <a:t>     Šumava, Krušné hory, Orlické hory, Lužické hory, Jizerské hory</a:t>
            </a:r>
          </a:p>
          <a:p>
            <a:r>
              <a:rPr lang="cs-CZ" dirty="0"/>
              <a:t>Nejvyšší hora Sněžka 1603m.n.m</a:t>
            </a:r>
          </a:p>
          <a:p>
            <a:r>
              <a:rPr lang="cs-CZ" dirty="0"/>
              <a:t>Praděd 1492m.n.m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15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ABFFD-5E8B-4797-AE5A-3A1DFF1DA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Nížiny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5453F9-CE1F-4486-8523-3E9A6AA7C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Nížiny do 200 m n. m. tvoří toky Labe, Dyje a Moravy</a:t>
            </a:r>
          </a:p>
          <a:p>
            <a:r>
              <a:rPr lang="cs-CZ" dirty="0"/>
              <a:t>Nížiny do 300 m n. m. jsou Polabí, Dyjsko-svratecký úval, Hornomoravský úval, Dolnomoravský úval a Ostravská pánev</a:t>
            </a:r>
          </a:p>
          <a:p>
            <a:r>
              <a:rPr lang="cs-CZ" dirty="0"/>
              <a:t>Bod s nejmenší nadmořskou výškou – hladina řeky Labe na hranici s Německem u Hřenska, 128 m n. m.</a:t>
            </a:r>
          </a:p>
          <a:p>
            <a:r>
              <a:rPr lang="cs-CZ" dirty="0"/>
              <a:t>Nejnižší bod </a:t>
            </a:r>
            <a:r>
              <a:rPr lang="cs-CZ" b="1" dirty="0"/>
              <a:t>Propast Macocha</a:t>
            </a:r>
            <a:r>
              <a:rPr lang="cs-CZ" dirty="0"/>
              <a:t> je 138,5 metrů hluboká je největší propastí svého druhu ("</a:t>
            </a:r>
            <a:r>
              <a:rPr lang="cs-CZ" dirty="0" err="1"/>
              <a:t>Light</a:t>
            </a:r>
            <a:r>
              <a:rPr lang="cs-CZ" dirty="0"/>
              <a:t> hole") v České republice a i ve střední Evropě.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509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004D99-9D26-421E-A025-4E6639D8E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Vodstvo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9F3756-423B-468B-8A7D-A48DC1C44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486"/>
            <a:ext cx="10515600" cy="4413477"/>
          </a:xfrm>
        </p:spPr>
        <p:txBody>
          <a:bodyPr>
            <a:normAutofit/>
          </a:bodyPr>
          <a:lstStyle/>
          <a:p>
            <a:r>
              <a:rPr lang="cs-CZ" dirty="0"/>
              <a:t>Území ČR prochází </a:t>
            </a:r>
            <a:r>
              <a:rPr lang="cs-CZ" b="1" dirty="0"/>
              <a:t>hlavní evropská rozvodí</a:t>
            </a:r>
            <a:r>
              <a:rPr lang="cs-CZ" dirty="0"/>
              <a:t>, vycházejí z vrcholu </a:t>
            </a:r>
            <a:r>
              <a:rPr lang="cs-CZ" b="1" dirty="0"/>
              <a:t>Králického Sněžníku</a:t>
            </a:r>
            <a:r>
              <a:rPr lang="cs-CZ" dirty="0"/>
              <a:t> </a:t>
            </a:r>
          </a:p>
          <a:p>
            <a:pPr lvl="0"/>
            <a:r>
              <a:rPr lang="cs-CZ" dirty="0"/>
              <a:t>povodí Labe (úmoří Severního moře) – Labe a Vltava</a:t>
            </a:r>
          </a:p>
          <a:p>
            <a:pPr lvl="0"/>
            <a:r>
              <a:rPr lang="cs-CZ" dirty="0"/>
              <a:t>povodí Dunaje (úmoří Černého moře) – Morava a Dyje</a:t>
            </a:r>
          </a:p>
          <a:p>
            <a:pPr lvl="0"/>
            <a:r>
              <a:rPr lang="cs-CZ" dirty="0"/>
              <a:t>povodí Odry (úmoří Baltského moře) –  Odra a Lužická Nisa</a:t>
            </a:r>
          </a:p>
          <a:p>
            <a:r>
              <a:rPr lang="cs-CZ" dirty="0"/>
              <a:t>Nejdelší řeka </a:t>
            </a:r>
            <a:r>
              <a:rPr lang="cs-CZ" b="1" dirty="0"/>
              <a:t>Vltava </a:t>
            </a:r>
            <a:r>
              <a:rPr lang="cs-CZ" dirty="0"/>
              <a:t>430,2km</a:t>
            </a:r>
          </a:p>
          <a:p>
            <a:r>
              <a:rPr lang="cs-CZ" dirty="0"/>
              <a:t>Největší rybník </a:t>
            </a:r>
            <a:r>
              <a:rPr lang="cs-CZ" b="1" dirty="0"/>
              <a:t>Rožmberk </a:t>
            </a:r>
            <a:r>
              <a:rPr lang="cs-CZ" dirty="0"/>
              <a:t>489ha</a:t>
            </a:r>
          </a:p>
          <a:p>
            <a:r>
              <a:rPr lang="cs-CZ" dirty="0"/>
              <a:t>Největší přehrada </a:t>
            </a:r>
            <a:r>
              <a:rPr lang="cs-CZ" b="1" dirty="0"/>
              <a:t>Lipno </a:t>
            </a:r>
            <a:r>
              <a:rPr lang="cs-CZ" dirty="0"/>
              <a:t>48,7 km²</a:t>
            </a:r>
          </a:p>
          <a:p>
            <a:r>
              <a:rPr lang="cs-CZ" b="1" dirty="0"/>
              <a:t>prameny minerální vod </a:t>
            </a:r>
            <a:r>
              <a:rPr lang="cs-CZ" dirty="0"/>
              <a:t>– v</a:t>
            </a:r>
            <a:r>
              <a:rPr lang="cs-CZ" b="1" dirty="0"/>
              <a:t> </a:t>
            </a:r>
            <a:r>
              <a:rPr lang="cs-CZ" dirty="0"/>
              <a:t>Čechách (Karlovy Vary, Mariánské Lázně, Františkovy Lázně), ve středních Čechách (Poděbrady), v Jeseníkách (Velké Losiny, Karlova Studánka).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4641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9BCEE-9922-4071-99D2-29D5B329A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Průmysl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C68A18-0168-4D74-A5AB-F387B76AB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tvoří 35% českého hospodářství</a:t>
            </a:r>
          </a:p>
          <a:p>
            <a:r>
              <a:rPr lang="cs-CZ" dirty="0"/>
              <a:t> Zaměstnává přes 40 % ekonomicky aktivních obyvatel</a:t>
            </a:r>
          </a:p>
          <a:p>
            <a:r>
              <a:rPr lang="cs-CZ" dirty="0"/>
              <a:t>Mezi hlavní odvětví průmyslu v Česku patří </a:t>
            </a:r>
          </a:p>
          <a:p>
            <a:r>
              <a:rPr lang="cs-CZ" dirty="0"/>
              <a:t>průmysl chemický, strojírenský, potravinářský a hutnický. </a:t>
            </a:r>
          </a:p>
          <a:p>
            <a:r>
              <a:rPr lang="cs-CZ" dirty="0"/>
              <a:t>Další významná odvětví jsou průmysl energetický, stavební a spotřební </a:t>
            </a:r>
          </a:p>
          <a:p>
            <a:r>
              <a:rPr lang="cs-CZ" dirty="0"/>
              <a:t>Méně významná odvětví jsou zbrojní průmysl a </a:t>
            </a:r>
          </a:p>
          <a:p>
            <a:pPr marL="0" indent="0">
              <a:buNone/>
            </a:pPr>
            <a:r>
              <a:rPr lang="cs-CZ" dirty="0"/>
              <a:t>     sklářství (v ČR má dlouhou tradici).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045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680D3-7ADD-4676-88D8-B72FB1728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Zemědělství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984C49-9194-4B82-B456-B1F3E2920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roku 2016 zemědělci hospodařili na 4 264 tisíc hektarů zemědělské půdy (54 procent celkové rozlohy státu)</a:t>
            </a:r>
          </a:p>
          <a:p>
            <a:r>
              <a:rPr lang="cs-CZ" dirty="0"/>
              <a:t>Na jednoho obyvatele České republiky připadlo 0,42 hektaru zemědělské půdy, z toho 0,30 ha půdy orné, odpovídá evropskému průměru. </a:t>
            </a:r>
          </a:p>
          <a:p>
            <a:r>
              <a:rPr lang="cs-CZ" dirty="0"/>
              <a:t>Třetinu půdního fondu tvoří lesy.</a:t>
            </a:r>
          </a:p>
          <a:p>
            <a:r>
              <a:rPr lang="cs-CZ" dirty="0"/>
              <a:t>Nejpěstovanější plodiny – řepka, pšenice, cukrová řepa a kukuřice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305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0A5AF-9A76-417F-BB4E-1596B6D17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Chráněná území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032277-516B-4571-815A-CA26DDD30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Na území se nacházejí </a:t>
            </a:r>
            <a:r>
              <a:rPr lang="cs-CZ" b="1" dirty="0"/>
              <a:t>chráněná území </a:t>
            </a:r>
            <a:r>
              <a:rPr lang="cs-CZ" dirty="0"/>
              <a:t>o celkové rozloze </a:t>
            </a:r>
            <a:r>
              <a:rPr lang="cs-CZ" b="1" dirty="0"/>
              <a:t>12 535,7 km</a:t>
            </a:r>
            <a:r>
              <a:rPr lang="cs-CZ" b="1" baseline="30000" dirty="0"/>
              <a:t>2</a:t>
            </a:r>
          </a:p>
          <a:p>
            <a:r>
              <a:rPr lang="cs-CZ" dirty="0"/>
              <a:t>velkoplošná - národní parky a chráněné krajinné oblasti</a:t>
            </a:r>
          </a:p>
          <a:p>
            <a:r>
              <a:rPr lang="cs-CZ" dirty="0"/>
              <a:t>maloplošná - národní přírodní rezervace, národní přírodní památka, přírodní rezervace a přírodní památka</a:t>
            </a:r>
          </a:p>
          <a:p>
            <a:r>
              <a:rPr lang="cs-CZ" dirty="0"/>
              <a:t>Největší národní park je </a:t>
            </a:r>
            <a:r>
              <a:rPr lang="cs-CZ" b="1" dirty="0"/>
              <a:t>Národní park Šumava</a:t>
            </a:r>
            <a:r>
              <a:rPr lang="cs-CZ" dirty="0"/>
              <a:t> (690,3 km</a:t>
            </a:r>
            <a:r>
              <a:rPr lang="cs-CZ" baseline="30000" dirty="0"/>
              <a:t>2</a:t>
            </a:r>
            <a:r>
              <a:rPr lang="cs-CZ" dirty="0"/>
              <a:t>)</a:t>
            </a:r>
          </a:p>
          <a:p>
            <a:r>
              <a:rPr lang="cs-CZ" dirty="0"/>
              <a:t>Největší chráněná krajinná oblast jsou </a:t>
            </a:r>
            <a:r>
              <a:rPr lang="cs-CZ" b="1" dirty="0"/>
              <a:t>Beskydy</a:t>
            </a:r>
            <a:r>
              <a:rPr lang="cs-CZ" dirty="0"/>
              <a:t> (1 160 km</a:t>
            </a:r>
            <a:r>
              <a:rPr lang="cs-CZ" baseline="30000" dirty="0"/>
              <a:t>2</a:t>
            </a:r>
            <a:r>
              <a:rPr lang="cs-CZ" dirty="0"/>
              <a:t>)</a:t>
            </a:r>
          </a:p>
          <a:p>
            <a:r>
              <a:rPr lang="cs-CZ" dirty="0"/>
              <a:t>Nejstarší chráněné území je od roku 1838 </a:t>
            </a:r>
            <a:r>
              <a:rPr lang="cs-CZ" b="1" dirty="0"/>
              <a:t>Žofínský prales</a:t>
            </a:r>
          </a:p>
        </p:txBody>
      </p:sp>
    </p:spTree>
    <p:extLst>
      <p:ext uri="{BB962C8B-B14F-4D97-AF65-F5344CB8AC3E}">
        <p14:creationId xmlns:p14="http://schemas.microsoft.com/office/powerpoint/2010/main" val="142883755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</TotalTime>
  <Words>192</Words>
  <Application>Microsoft Office PowerPoint</Application>
  <PresentationFormat>Širokoúhlá obrazovka</PresentationFormat>
  <Paragraphs>68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Stébla</vt:lpstr>
      <vt:lpstr>Charakteristika území  ČR</vt:lpstr>
      <vt:lpstr>Česká republika </vt:lpstr>
      <vt:lpstr>Podnebí</vt:lpstr>
      <vt:lpstr>Geomorfologie ČR </vt:lpstr>
      <vt:lpstr>Nížiny </vt:lpstr>
      <vt:lpstr>Vodstvo</vt:lpstr>
      <vt:lpstr>Průmysl</vt:lpstr>
      <vt:lpstr>Zemědělství</vt:lpstr>
      <vt:lpstr>Chráněná území v ČR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Charakteristika území  ČR</dc:title>
  <dc:creator>Karin Bartošová</dc:creator>
  <cp:lastModifiedBy>Karin Bartošová</cp:lastModifiedBy>
  <cp:revision>15</cp:revision>
  <dcterms:created xsi:type="dcterms:W3CDTF">2017-09-10T15:22:48Z</dcterms:created>
  <dcterms:modified xsi:type="dcterms:W3CDTF">2017-09-10T17:22:03Z</dcterms:modified>
</cp:coreProperties>
</file>