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9" r:id="rId8"/>
    <p:sldId id="262" r:id="rId9"/>
    <p:sldId id="268" r:id="rId10"/>
    <p:sldId id="271" r:id="rId11"/>
    <p:sldId id="267" r:id="rId12"/>
    <p:sldId id="266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4B81-6C87-4DBA-B680-34F0F6D6F7D9}" type="datetimeFigureOut">
              <a:rPr lang="cs-CZ" smtClean="0"/>
              <a:pPr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9AB4-4412-4DCB-8560-97FE234A469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41cxhG1wI" TargetMode="External"/><Relationship Id="rId2" Type="http://schemas.openxmlformats.org/officeDocument/2006/relationships/hyperlink" Target="https://www.youtube.com/watch?v=1PAGEOFWO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zbor-dila.cz/marysa-rozbor-dila-k-maturite-5/" TargetMode="External"/><Relationship Id="rId2" Type="http://schemas.openxmlformats.org/officeDocument/2006/relationships/hyperlink" Target="https://www.ucseonline.cz/maturita/rozbor-del/alois-a-vilem-mrstikove-marys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y-jazyk.cz/ctenarsky-denik/vilem-mrstik/marysa-15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MARYŠA</a:t>
            </a:r>
            <a:endParaRPr lang="cs-CZ" sz="7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00826" y="5286388"/>
            <a:ext cx="182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Karolína Poláková</a:t>
            </a:r>
          </a:p>
          <a:p>
            <a:pPr algn="ctr"/>
            <a:r>
              <a:rPr lang="cs-CZ" dirty="0" smtClean="0"/>
              <a:t>2.DLA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Úryvek z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Maryša:  </a:t>
            </a:r>
            <a:r>
              <a:rPr lang="cs-CZ" dirty="0" smtClean="0"/>
              <a:t>(</a:t>
            </a:r>
            <a:r>
              <a:rPr lang="cs-CZ" dirty="0" smtClean="0"/>
              <a:t>Obrátí </a:t>
            </a:r>
            <a:r>
              <a:rPr lang="cs-CZ" dirty="0" smtClean="0"/>
              <a:t>se k </a:t>
            </a:r>
            <a:r>
              <a:rPr lang="cs-CZ" dirty="0" smtClean="0"/>
              <a:t>Vávrovi,prosebně) </a:t>
            </a:r>
            <a:r>
              <a:rPr lang="cs-CZ" dirty="0" smtClean="0"/>
              <a:t>Pane Vávro,co sem vám udělala, že mě tak pronásledujete? Dyť přece vidíte,že se rukama nohama bráním,srdcem stojím proti vám, a přece chcete, abych </a:t>
            </a:r>
            <a:r>
              <a:rPr lang="cs-CZ" dirty="0" err="1" smtClean="0"/>
              <a:t>vašó</a:t>
            </a:r>
            <a:r>
              <a:rPr lang="cs-CZ" dirty="0" smtClean="0"/>
              <a:t> </a:t>
            </a:r>
            <a:r>
              <a:rPr lang="cs-CZ" dirty="0" err="1" smtClean="0"/>
              <a:t>ženó</a:t>
            </a:r>
            <a:r>
              <a:rPr lang="cs-CZ" dirty="0" smtClean="0"/>
              <a:t> a </a:t>
            </a:r>
            <a:r>
              <a:rPr lang="cs-CZ" dirty="0" err="1" smtClean="0"/>
              <a:t>vašó</a:t>
            </a:r>
            <a:r>
              <a:rPr lang="cs-CZ" dirty="0" smtClean="0"/>
              <a:t> </a:t>
            </a:r>
            <a:r>
              <a:rPr lang="cs-CZ" dirty="0" err="1" smtClean="0"/>
              <a:t>bét</a:t>
            </a:r>
            <a:r>
              <a:rPr lang="cs-CZ" dirty="0" smtClean="0"/>
              <a:t> </a:t>
            </a:r>
            <a:r>
              <a:rPr lang="cs-CZ" dirty="0" err="1" smtClean="0"/>
              <a:t>nemožu</a:t>
            </a:r>
            <a:r>
              <a:rPr lang="cs-CZ" dirty="0" smtClean="0"/>
              <a:t>. Dyť tu nejde o rok nebo dva! Jak já k </a:t>
            </a:r>
            <a:r>
              <a:rPr lang="cs-CZ" dirty="0" err="1" smtClean="0"/>
              <a:t>temu</a:t>
            </a:r>
            <a:r>
              <a:rPr lang="cs-CZ" dirty="0" smtClean="0"/>
              <a:t> </a:t>
            </a:r>
            <a:r>
              <a:rPr lang="cs-CZ" dirty="0" err="1" smtClean="0"/>
              <a:t>přindu</a:t>
            </a:r>
            <a:r>
              <a:rPr lang="cs-CZ" dirty="0" smtClean="0"/>
              <a:t>,abych pro vás obětovala celé svůj život? </a:t>
            </a:r>
            <a:r>
              <a:rPr lang="cs-CZ" dirty="0" err="1" smtClean="0"/>
              <a:t>Mňéte</a:t>
            </a:r>
            <a:r>
              <a:rPr lang="cs-CZ" dirty="0" smtClean="0"/>
              <a:t> rozum aspoň vy, když ho naši </a:t>
            </a:r>
            <a:r>
              <a:rPr lang="cs-CZ" dirty="0" err="1" smtClean="0"/>
              <a:t>nemajó</a:t>
            </a:r>
            <a:r>
              <a:rPr lang="cs-CZ" dirty="0" smtClean="0"/>
              <a:t>! 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Vávra:  </a:t>
            </a:r>
            <a:r>
              <a:rPr lang="cs-CZ" dirty="0" smtClean="0"/>
              <a:t> (přisedne </a:t>
            </a:r>
            <a:r>
              <a:rPr lang="cs-CZ" dirty="0" smtClean="0"/>
              <a:t>k </a:t>
            </a:r>
            <a:r>
              <a:rPr lang="cs-CZ" dirty="0" smtClean="0"/>
              <a:t>ní) </a:t>
            </a:r>
            <a:r>
              <a:rPr lang="cs-CZ" dirty="0" smtClean="0"/>
              <a:t>No, </a:t>
            </a:r>
            <a:r>
              <a:rPr lang="cs-CZ" dirty="0" err="1" smtClean="0"/>
              <a:t>no</a:t>
            </a:r>
            <a:r>
              <a:rPr lang="cs-CZ" dirty="0" smtClean="0"/>
              <a:t>! Načpak ty slzy! Nebuj se. Budu tě mít jako oko v hlavě. Nebude se ti u mě stýskat. Co ti na očích uvidím,to pro tebe udělám a </a:t>
            </a:r>
            <a:r>
              <a:rPr lang="cs-CZ" dirty="0" err="1" smtClean="0"/>
              <a:t>dycky</a:t>
            </a:r>
            <a:r>
              <a:rPr lang="cs-CZ" dirty="0" smtClean="0"/>
              <a:t> ti bude u mě líp než tady. Dyť si to tak zlý nepředstavuj – to se ti to všecko jenom včil tak strašný zdá.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www.youtube.com/watch?v=1PAGEOFWO34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www.youtube.com/watch?v=gP41cxhG1wI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Nalezený obrázek pro alois mrst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357562"/>
            <a:ext cx="3000396" cy="2985319"/>
          </a:xfrm>
          <a:prstGeom prst="rect">
            <a:avLst/>
          </a:prstGeom>
          <a:noFill/>
        </p:spPr>
      </p:pic>
      <p:pic>
        <p:nvPicPr>
          <p:cNvPr id="1030" name="Picture 6" descr="Nalezený obrázek pro marysa mrstiko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429000"/>
            <a:ext cx="1855759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https://www.ucseonline.cz/maturita/rozbor-del/alois-a-vilem-mrstikove-marysa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https://www.rozbor-dila.cz/marysa-rozbor-dila-k-maturite-5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cesky</a:t>
            </a:r>
            <a:r>
              <a:rPr lang="cs-CZ" dirty="0" smtClean="0">
                <a:hlinkClick r:id="rId4"/>
              </a:rPr>
              <a:t>-jazyk.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ctenarsky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denik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vilem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mrstik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marysa</a:t>
            </a:r>
            <a:r>
              <a:rPr lang="cs-CZ" dirty="0" smtClean="0">
                <a:hlinkClick r:id="rId4"/>
              </a:rPr>
              <a:t>-15.html#axzz57jZeODIG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Alois a Vilém </a:t>
            </a:r>
            <a:r>
              <a:rPr lang="cs-CZ" dirty="0" err="1" smtClean="0"/>
              <a:t>Mrštíkové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800" u="sng" dirty="0" smtClean="0"/>
              <a:t>Alois </a:t>
            </a:r>
            <a:r>
              <a:rPr lang="cs-CZ" sz="3800" u="sng" dirty="0" err="1" smtClean="0"/>
              <a:t>Mrštík</a:t>
            </a:r>
            <a:endParaRPr lang="cs-CZ" sz="3800" u="sng" dirty="0" smtClean="0"/>
          </a:p>
          <a:p>
            <a:r>
              <a:rPr lang="cs-CZ" dirty="0" smtClean="0"/>
              <a:t>14.10.1861- 24.2.1925</a:t>
            </a:r>
            <a:endParaRPr lang="cs-CZ" dirty="0" smtClean="0"/>
          </a:p>
          <a:p>
            <a:r>
              <a:rPr lang="cs-CZ" dirty="0" smtClean="0"/>
              <a:t>Prozaik, dramatik</a:t>
            </a:r>
          </a:p>
          <a:p>
            <a:r>
              <a:rPr lang="cs-CZ" dirty="0" smtClean="0"/>
              <a:t>Vystudoval učitelský ústav v Brně</a:t>
            </a:r>
          </a:p>
          <a:p>
            <a:r>
              <a:rPr lang="cs-CZ" dirty="0" smtClean="0"/>
              <a:t>Učil v několika Jihomoravských obcích</a:t>
            </a:r>
          </a:p>
          <a:p>
            <a:r>
              <a:rPr lang="cs-CZ" dirty="0" smtClean="0"/>
              <a:t>Další jeho díla </a:t>
            </a:r>
            <a:r>
              <a:rPr lang="cs-CZ" dirty="0" smtClean="0"/>
              <a:t>jsou</a:t>
            </a:r>
            <a:r>
              <a:rPr lang="cs-CZ" dirty="0" smtClean="0"/>
              <a:t>:</a:t>
            </a:r>
            <a:endParaRPr lang="cs-CZ" dirty="0" smtClean="0"/>
          </a:p>
          <a:p>
            <a:pPr lvl="1">
              <a:buNone/>
            </a:pPr>
            <a:r>
              <a:rPr lang="cs-CZ" sz="3200" dirty="0" smtClean="0"/>
              <a:t>- Horem </a:t>
            </a:r>
            <a:r>
              <a:rPr lang="cs-CZ" sz="3200" dirty="0" err="1" smtClean="0"/>
              <a:t>Váhom</a:t>
            </a:r>
            <a:endParaRPr lang="cs-CZ" sz="3200" dirty="0" smtClean="0"/>
          </a:p>
          <a:p>
            <a:pPr lvl="1">
              <a:buNone/>
            </a:pPr>
            <a:r>
              <a:rPr lang="cs-CZ" sz="3200" dirty="0" smtClean="0"/>
              <a:t>- Nit </a:t>
            </a:r>
            <a:r>
              <a:rPr lang="cs-CZ" sz="3200" dirty="0" smtClean="0"/>
              <a:t>stříbrná</a:t>
            </a:r>
          </a:p>
          <a:p>
            <a:pPr lvl="1">
              <a:buNone/>
            </a:pPr>
            <a:r>
              <a:rPr lang="cs-CZ" sz="3200" dirty="0" smtClean="0"/>
              <a:t>- Dobré </a:t>
            </a:r>
            <a:r>
              <a:rPr lang="cs-CZ" sz="3200" dirty="0" smtClean="0"/>
              <a:t>duše</a:t>
            </a:r>
          </a:p>
          <a:p>
            <a:pPr lvl="1">
              <a:buNone/>
            </a:pPr>
            <a:r>
              <a:rPr lang="cs-CZ" sz="3200" dirty="0" smtClean="0"/>
              <a:t>- Rok </a:t>
            </a:r>
            <a:r>
              <a:rPr lang="cs-CZ" sz="3200" dirty="0" smtClean="0"/>
              <a:t>na vsi</a:t>
            </a:r>
          </a:p>
          <a:p>
            <a:endParaRPr lang="cs-CZ" dirty="0"/>
          </a:p>
        </p:txBody>
      </p:sp>
      <p:pic>
        <p:nvPicPr>
          <p:cNvPr id="10242" name="Picture 2" descr="Nalezený obrázek pro alois mrst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8"/>
            <a:ext cx="2786082" cy="27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u="sng" dirty="0" smtClean="0"/>
              <a:t>Vilém </a:t>
            </a:r>
            <a:r>
              <a:rPr lang="cs-CZ" u="sng" dirty="0" err="1" smtClean="0"/>
              <a:t>Mrštík</a:t>
            </a:r>
            <a:endParaRPr lang="cs-CZ" u="sng" dirty="0" smtClean="0"/>
          </a:p>
          <a:p>
            <a:r>
              <a:rPr lang="cs-CZ" sz="2800" dirty="0" smtClean="0"/>
              <a:t>14.5.1863-2.3.1912</a:t>
            </a:r>
          </a:p>
          <a:p>
            <a:r>
              <a:rPr lang="cs-CZ" sz="2800" dirty="0" smtClean="0"/>
              <a:t>Po nedokončeném studiu se věnoval literární a publicistické dráze</a:t>
            </a:r>
          </a:p>
          <a:p>
            <a:r>
              <a:rPr lang="cs-CZ" sz="2800" dirty="0" smtClean="0"/>
              <a:t>Další jeho díla:</a:t>
            </a:r>
          </a:p>
          <a:p>
            <a:pPr lvl="1">
              <a:buNone/>
            </a:pPr>
            <a:r>
              <a:rPr lang="cs-CZ" dirty="0" smtClean="0"/>
              <a:t>- Stíny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- Babeta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- Verunka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- </a:t>
            </a:r>
            <a:r>
              <a:rPr lang="cs-CZ" dirty="0" err="1" smtClean="0"/>
              <a:t>Santa</a:t>
            </a:r>
            <a:r>
              <a:rPr lang="cs-CZ" dirty="0" smtClean="0"/>
              <a:t> </a:t>
            </a:r>
            <a:r>
              <a:rPr lang="cs-CZ" dirty="0" err="1"/>
              <a:t>L</a:t>
            </a:r>
            <a:r>
              <a:rPr lang="cs-CZ" dirty="0" err="1" smtClean="0"/>
              <a:t>ucia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- Pohádka </a:t>
            </a:r>
            <a:r>
              <a:rPr lang="cs-CZ" dirty="0" smtClean="0"/>
              <a:t>máje</a:t>
            </a:r>
          </a:p>
          <a:p>
            <a:pPr lvl="1">
              <a:buNone/>
            </a:pPr>
            <a:r>
              <a:rPr lang="cs-CZ" dirty="0" smtClean="0"/>
              <a:t>- Paní </a:t>
            </a:r>
            <a:r>
              <a:rPr lang="cs-CZ" dirty="0" smtClean="0"/>
              <a:t>Urbanová</a:t>
            </a:r>
          </a:p>
          <a:p>
            <a:pPr lvl="1">
              <a:buNone/>
            </a:pPr>
            <a:r>
              <a:rPr lang="cs-CZ" dirty="0" smtClean="0"/>
              <a:t>- Anežka</a:t>
            </a: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  <p:pic>
        <p:nvPicPr>
          <p:cNvPr id="9220" name="Picture 4" descr="Nalezený obrázek pro vilem mrstik"/>
          <p:cNvPicPr>
            <a:picLocks noChangeAspect="1" noChangeArrowheads="1"/>
          </p:cNvPicPr>
          <p:nvPr/>
        </p:nvPicPr>
        <p:blipFill>
          <a:blip r:embed="rId2"/>
          <a:srcRect t="16120"/>
          <a:stretch>
            <a:fillRect/>
          </a:stretch>
        </p:blipFill>
        <p:spPr bwMode="auto">
          <a:xfrm>
            <a:off x="4500562" y="1928802"/>
            <a:ext cx="3214710" cy="4643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MARYŠA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Druh- Drama</a:t>
            </a:r>
          </a:p>
          <a:p>
            <a:r>
              <a:rPr lang="cs-CZ" dirty="0" smtClean="0"/>
              <a:t>Forma- Divadelní hra</a:t>
            </a:r>
          </a:p>
          <a:p>
            <a:r>
              <a:rPr lang="cs-CZ" dirty="0" smtClean="0"/>
              <a:t>Žánr-Tragédie</a:t>
            </a:r>
            <a:endParaRPr lang="cs-CZ" dirty="0" smtClean="0"/>
          </a:p>
          <a:p>
            <a:r>
              <a:rPr lang="cs-CZ" dirty="0" smtClean="0"/>
              <a:t>prvky </a:t>
            </a:r>
            <a:r>
              <a:rPr lang="cs-CZ" dirty="0" smtClean="0"/>
              <a:t>surového naturalismu: přímo na jevišti se vraždí (vražda je jediná Maryšina </a:t>
            </a:r>
            <a:r>
              <a:rPr lang="cs-CZ" dirty="0" smtClean="0"/>
              <a:t>obrana)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7170" name="Picture 2" descr="Nalezený obrázek pro marysa alois a vilem mrstiko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143140" cy="272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000" u="sng" dirty="0" smtClean="0"/>
              <a:t>MÍSTO </a:t>
            </a:r>
            <a:r>
              <a:rPr lang="cs-CZ" sz="3000" u="sng" dirty="0"/>
              <a:t>A DOBA DĚJE:</a:t>
            </a:r>
            <a:endParaRPr lang="cs-CZ" sz="3000" dirty="0"/>
          </a:p>
          <a:p>
            <a:r>
              <a:rPr lang="cs-CZ" sz="3000" dirty="0"/>
              <a:t>Slovácká vesnice, konec 19. století (</a:t>
            </a:r>
            <a:r>
              <a:rPr lang="cs-CZ" sz="3000" dirty="0" smtClean="0"/>
              <a:t>1886)</a:t>
            </a:r>
          </a:p>
          <a:p>
            <a:pPr>
              <a:buNone/>
            </a:pPr>
            <a:r>
              <a:rPr lang="cs-CZ" sz="3000" u="sng" dirty="0" smtClean="0"/>
              <a:t>KOMPOZICE</a:t>
            </a:r>
            <a:r>
              <a:rPr lang="cs-CZ" sz="3000" u="sng" dirty="0"/>
              <a:t>:</a:t>
            </a:r>
            <a:endParaRPr lang="cs-CZ" sz="3000" dirty="0"/>
          </a:p>
          <a:p>
            <a:pPr lvl="0"/>
            <a:r>
              <a:rPr lang="cs-CZ" sz="3000" dirty="0"/>
              <a:t>tragédie o 5 dějstvích - podle vzoru antického dramatu</a:t>
            </a:r>
          </a:p>
          <a:p>
            <a:pPr lvl="0"/>
            <a:r>
              <a:rPr lang="cs-CZ" sz="3000" dirty="0"/>
              <a:t>děj se odvíjí rychle a neodbíhá od hlavní myšlenky</a:t>
            </a:r>
          </a:p>
          <a:p>
            <a:pPr>
              <a:buNone/>
            </a:pPr>
            <a:r>
              <a:rPr lang="cs-CZ" sz="3000" u="sng" dirty="0"/>
              <a:t>JAZYK, UMĚLECKÉ PROSTŘEDKY:</a:t>
            </a:r>
            <a:endParaRPr lang="cs-CZ" sz="3000" dirty="0"/>
          </a:p>
          <a:p>
            <a:pPr lvl="0"/>
            <a:r>
              <a:rPr lang="cs-CZ" sz="3000" dirty="0"/>
              <a:t>slovácké </a:t>
            </a:r>
            <a:r>
              <a:rPr lang="cs-CZ" sz="3000" dirty="0" smtClean="0"/>
              <a:t>nářečí</a:t>
            </a:r>
            <a:endParaRPr lang="cs-CZ" sz="3000" dirty="0"/>
          </a:p>
          <a:p>
            <a:pPr lvl="0"/>
            <a:r>
              <a:rPr lang="cs-CZ" sz="3000" dirty="0"/>
              <a:t>dojem doplňují písně, kroje</a:t>
            </a:r>
          </a:p>
          <a:p>
            <a:endParaRPr lang="cs-CZ" dirty="0"/>
          </a:p>
        </p:txBody>
      </p:sp>
      <p:pic>
        <p:nvPicPr>
          <p:cNvPr id="4" name="Picture 4" descr="Nalezený obrázek pro marysa divad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247840" cy="336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Maryša</a:t>
            </a:r>
          </a:p>
          <a:p>
            <a:r>
              <a:rPr lang="cs-CZ" dirty="0" smtClean="0"/>
              <a:t>mladá dívka</a:t>
            </a:r>
          </a:p>
          <a:p>
            <a:r>
              <a:rPr lang="cs-CZ" dirty="0" smtClean="0"/>
              <a:t>poslušná dcera</a:t>
            </a:r>
          </a:p>
          <a:p>
            <a:r>
              <a:rPr lang="cs-CZ" dirty="0" smtClean="0"/>
              <a:t>sňatek s Vávrou je pro ni jen životním neštěstím</a:t>
            </a:r>
          </a:p>
          <a:p>
            <a:r>
              <a:rPr lang="cs-CZ" dirty="0" smtClean="0"/>
              <a:t>milující žena, trpící pro svou lásku</a:t>
            </a:r>
          </a:p>
          <a:p>
            <a:r>
              <a:rPr lang="cs-CZ" dirty="0" smtClean="0"/>
              <a:t>pohledná</a:t>
            </a:r>
          </a:p>
          <a:p>
            <a:pPr>
              <a:buNone/>
            </a:pPr>
            <a:r>
              <a:rPr lang="cs-CZ" b="1" dirty="0" smtClean="0"/>
              <a:t>Vávra</a:t>
            </a:r>
          </a:p>
          <a:p>
            <a:r>
              <a:rPr lang="cs-CZ" dirty="0" smtClean="0"/>
              <a:t>mlynář, který se ožení s Maryšou</a:t>
            </a:r>
          </a:p>
          <a:p>
            <a:r>
              <a:rPr lang="cs-CZ" dirty="0" smtClean="0"/>
              <a:t>nebere si ji však z lásky, jen kvůli penězům</a:t>
            </a:r>
          </a:p>
          <a:p>
            <a:r>
              <a:rPr lang="cs-CZ" dirty="0" smtClean="0"/>
              <a:t>vdovec, má 3 děti</a:t>
            </a:r>
          </a:p>
          <a:p>
            <a:r>
              <a:rPr lang="cs-CZ" dirty="0" smtClean="0"/>
              <a:t>ke své bývalé ženě byl velmi krutý a zlý, jak ví sama Maryša </a:t>
            </a:r>
          </a:p>
          <a:p>
            <a:pPr>
              <a:buNone/>
            </a:pPr>
            <a:r>
              <a:rPr lang="cs-CZ" dirty="0" smtClean="0"/>
              <a:t>     od své kamarádky</a:t>
            </a:r>
          </a:p>
          <a:p>
            <a:r>
              <a:rPr lang="cs-CZ" dirty="0" smtClean="0"/>
              <a:t>jeho chování je však velmi sebevědomé</a:t>
            </a:r>
            <a:endParaRPr lang="cs-CZ" dirty="0"/>
          </a:p>
        </p:txBody>
      </p:sp>
      <p:pic>
        <p:nvPicPr>
          <p:cNvPr id="5" name="Picture 2" descr="Nalezený obrázek pro maryš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2214578" cy="197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b="1" dirty="0" smtClean="0"/>
              <a:t>Lízal</a:t>
            </a:r>
          </a:p>
          <a:p>
            <a:r>
              <a:rPr lang="cs-CZ" sz="2400" dirty="0" smtClean="0"/>
              <a:t>o</a:t>
            </a:r>
            <a:r>
              <a:rPr lang="cs-CZ" sz="2400" dirty="0" smtClean="0"/>
              <a:t>tec Maryši</a:t>
            </a:r>
            <a:endParaRPr lang="cs-CZ" sz="2400" dirty="0" smtClean="0"/>
          </a:p>
          <a:p>
            <a:r>
              <a:rPr lang="cs-CZ" sz="2400" dirty="0" smtClean="0"/>
              <a:t>postava </a:t>
            </a:r>
            <a:r>
              <a:rPr lang="cs-CZ" sz="2400" dirty="0" smtClean="0"/>
              <a:t>sedláka</a:t>
            </a:r>
          </a:p>
          <a:p>
            <a:r>
              <a:rPr lang="cs-CZ" sz="2400" dirty="0" smtClean="0"/>
              <a:t>viděl </a:t>
            </a:r>
            <a:r>
              <a:rPr lang="cs-CZ" sz="2400" dirty="0" smtClean="0"/>
              <a:t>dřív peníze a potom štěstí svého </a:t>
            </a:r>
            <a:r>
              <a:rPr lang="cs-CZ" sz="2400" dirty="0" smtClean="0"/>
              <a:t>dítěte</a:t>
            </a:r>
          </a:p>
          <a:p>
            <a:r>
              <a:rPr lang="cs-CZ" sz="2400" dirty="0" smtClean="0"/>
              <a:t>později </a:t>
            </a:r>
            <a:r>
              <a:rPr lang="cs-CZ" sz="2400" dirty="0" smtClean="0"/>
              <a:t>svých činů litoval a chtěl vše </a:t>
            </a:r>
            <a:r>
              <a:rPr lang="cs-CZ" sz="2400" dirty="0" smtClean="0"/>
              <a:t>napravit</a:t>
            </a:r>
          </a:p>
          <a:p>
            <a:r>
              <a:rPr lang="cs-CZ" sz="2400" dirty="0" smtClean="0"/>
              <a:t>Maryša </a:t>
            </a:r>
            <a:r>
              <a:rPr lang="cs-CZ" sz="2400" dirty="0" smtClean="0"/>
              <a:t>však už o nápravu nejevila zájem a otci řekla že na to měl myslet již dřív, než ji provdal, ale nyní je již </a:t>
            </a:r>
            <a:r>
              <a:rPr lang="cs-CZ" sz="2400" dirty="0" smtClean="0"/>
              <a:t>pozdě</a:t>
            </a:r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Francek</a:t>
            </a:r>
          </a:p>
          <a:p>
            <a:r>
              <a:rPr lang="cs-CZ" sz="2400" dirty="0" smtClean="0"/>
              <a:t>chudý mládenec, který velmi usiluje o Maryšu</a:t>
            </a:r>
          </a:p>
          <a:p>
            <a:r>
              <a:rPr lang="cs-CZ" sz="2400" dirty="0" smtClean="0"/>
              <a:t>nemá otce, jeho matka se živí prací u sedláků</a:t>
            </a:r>
          </a:p>
          <a:p>
            <a:r>
              <a:rPr lang="cs-CZ" sz="2400" dirty="0" smtClean="0"/>
              <a:t>odchází na vojnu, z ní se pak vrací jako dospělý člověk s dospělými názory</a:t>
            </a:r>
          </a:p>
          <a:p>
            <a:r>
              <a:rPr lang="cs-CZ" sz="2400" dirty="0" smtClean="0"/>
              <a:t>k Vávrovi se nechová jako k někomu „vyššímu", ale bere ho jako sobě rovného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5100" dirty="0" smtClean="0"/>
              <a:t>Hra má 5 jednání. 3. jednání je o 2 roky později než 1. a 2.</a:t>
            </a:r>
          </a:p>
          <a:p>
            <a:r>
              <a:rPr lang="cs-CZ" sz="5100" dirty="0" smtClean="0"/>
              <a:t>Vše se točí okolo Maryši, dcery lakomého sedláka Lízala, </a:t>
            </a:r>
            <a:r>
              <a:rPr lang="cs-CZ" sz="5100" dirty="0" smtClean="0"/>
              <a:t>který </a:t>
            </a:r>
            <a:r>
              <a:rPr lang="cs-CZ" sz="5100" dirty="0" smtClean="0"/>
              <a:t>ji chce provdat Vávrovi, mlynáři, který má samé dluhy a který je vdovec a svou předchozí ženu prý umořil. </a:t>
            </a:r>
            <a:r>
              <a:rPr lang="cs-CZ" sz="5100" dirty="0" smtClean="0"/>
              <a:t>Ona však </a:t>
            </a:r>
            <a:r>
              <a:rPr lang="cs-CZ" sz="5100" dirty="0" smtClean="0"/>
              <a:t>m</a:t>
            </a:r>
            <a:r>
              <a:rPr lang="cs-CZ" sz="5100" dirty="0" smtClean="0"/>
              <a:t>iluje </a:t>
            </a:r>
            <a:r>
              <a:rPr lang="cs-CZ" sz="5100" dirty="0" smtClean="0"/>
              <a:t>Francka, který je ale velmi chudý, a proto Maryšin otec Lízal vztahu mladé dvojice </a:t>
            </a:r>
            <a:r>
              <a:rPr lang="cs-CZ" sz="5100" dirty="0" smtClean="0"/>
              <a:t>nepřeje. Oba </a:t>
            </a:r>
            <a:r>
              <a:rPr lang="cs-CZ" sz="5100" dirty="0" smtClean="0"/>
              <a:t>se hádají o to, kolik dá Lízal Maryše věnem, nakonec se dohodnout na sedmatřiceti stech. Maryša nechce, ale proti své vůli </a:t>
            </a:r>
            <a:r>
              <a:rPr lang="cs-CZ" sz="5100" dirty="0" smtClean="0"/>
              <a:t>se </a:t>
            </a:r>
            <a:r>
              <a:rPr lang="cs-CZ" sz="5100" dirty="0" smtClean="0"/>
              <a:t>nakonec opravdu provdána za Vávru.</a:t>
            </a:r>
            <a:br>
              <a:rPr lang="cs-CZ" sz="5100" dirty="0" smtClean="0"/>
            </a:br>
            <a:r>
              <a:rPr lang="cs-CZ" sz="5100" dirty="0" smtClean="0"/>
              <a:t>Po dvou letech se vrací Francek z vojny, vidí, jak je Maryša utrápená, Vávra ji bije, týrá. Francek se snaží něco udělat, snaží se s Maryšou scházet, ale ta odmítá, protože nechce poškodit jméno své ani své rodiny. Francek ale stálé naléhá, chce s Maryšou utéct do Brna, Maryša v zoufalství Vávru otráví, když mu do kávy nasype jed</a:t>
            </a:r>
            <a:r>
              <a:rPr lang="cs-CZ" sz="5100" dirty="0" smtClean="0"/>
              <a:t>.</a:t>
            </a:r>
            <a:endParaRPr lang="cs-CZ" sz="5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alezený obrázek pro maryša"/>
          <p:cNvPicPr>
            <a:picLocks noChangeAspect="1" noChangeArrowheads="1"/>
          </p:cNvPicPr>
          <p:nvPr/>
        </p:nvPicPr>
        <p:blipFill>
          <a:blip r:embed="rId2"/>
          <a:srcRect t="5714" b="13928"/>
          <a:stretch>
            <a:fillRect/>
          </a:stretch>
        </p:blipFill>
        <p:spPr bwMode="auto">
          <a:xfrm>
            <a:off x="2214546" y="0"/>
            <a:ext cx="4714908" cy="688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588</Words>
  <Application>Microsoft Office PowerPoint</Application>
  <PresentationFormat>Předvádění na obrazovce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MARYŠA</vt:lpstr>
      <vt:lpstr>Alois a Vilém Mrštíkové</vt:lpstr>
      <vt:lpstr>Snímek 3</vt:lpstr>
      <vt:lpstr>MARYŠA</vt:lpstr>
      <vt:lpstr>Snímek 5</vt:lpstr>
      <vt:lpstr>Postavy</vt:lpstr>
      <vt:lpstr>Snímek 7</vt:lpstr>
      <vt:lpstr>Obsah</vt:lpstr>
      <vt:lpstr>Snímek 9</vt:lpstr>
      <vt:lpstr>Úryvek z textu</vt:lpstr>
      <vt:lpstr>Video</vt:lpstr>
      <vt:lpstr>Zdroje</vt:lpstr>
      <vt:lpstr>Děkuji za pozornost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MARYŠA</dc:title>
  <dc:creator>karolina polakova</dc:creator>
  <cp:lastModifiedBy>karolina polakova</cp:lastModifiedBy>
  <cp:revision>13</cp:revision>
  <dcterms:created xsi:type="dcterms:W3CDTF">2018-02-03T21:38:59Z</dcterms:created>
  <dcterms:modified xsi:type="dcterms:W3CDTF">2018-02-21T11:05:26Z</dcterms:modified>
</cp:coreProperties>
</file>