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E84DD-5D78-486A-9E2F-C79997CC80C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164D8B-FC27-4EE0-860E-AC23F7B8F00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05EB42-386C-4B19-A92B-6486D1BADC1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E9D988-01A1-4CA4-A8EF-3C761E7554DE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8A7FE5-BDA6-4752-863B-D7C0E7F23C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4FE8EF-CD9A-4770-A3CD-06F5A0B86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0B5569-A9AC-46FA-B952-750DEAA30D6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185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86FB5-3A4C-4E6B-9062-E08BCBDB294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8EF6F8-A073-426E-A08A-365C98E6866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060EE3-6EA3-4949-B016-BA77DA5FF6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217187-6DFC-499D-A89F-9E9829BC8529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4EC138-DEAA-45CA-B306-B3E6669C2AB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FE37A1-A324-43D5-9CE4-ED8FCEFF07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CCC81E-AE4A-45D1-B7C6-E75412EFF6A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52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C9AAC1A-4541-4BA3-A6EC-F70F6379CFB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AD5213-2D16-46B0-A8A8-341BF39C46F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2245B4-F6D9-4A71-8A5F-D7763335CB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D71C90-C815-4125-B500-8830F45052F9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764AAA-E704-46C2-B15D-7A1DD9E064D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47569C-93C3-4BE4-A892-121CB606FF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AD0367-9CC3-4820-833C-1BA4D7B43C8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30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A18DF-9D3C-4ABF-AD1B-B3C68BBE70B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A8D8BC-29E0-44CD-8EC4-E6D51886CF4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FF2048-AD58-4631-B1D1-187CA0C592F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D8FF6A-6429-4AC2-9B59-023155DCD87D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1E8B22-D0E3-4BF4-B1D4-03EA7A4B39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4450CB-E21F-4194-9458-7A9CFFCA65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690BBA-96B7-4B72-958F-1F0B2F913B5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7936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B90E2-9625-4F81-A162-EC823155CE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BA13D3-FBF6-4909-AF10-EA9AD12B9B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562E6F-F777-4A95-8CCE-59571B7F7B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4E61CF-4C4A-4EAE-92A2-66C99A92811E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4AE455-59D9-46DB-81E4-C6DFB13644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CB547-C14B-43BB-83F1-7BE7B92861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73A4C6-DB7F-4A3E-A431-144AC65B140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94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0FFDD-29EB-4876-A2A8-23684C65F0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81F0E6-856E-48C4-A2D2-019F2A4D633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04C305-DE1B-4B83-B857-94BCB320214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B63F17-813A-4F0D-8619-2ACEB3F7C9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2AB1CD-8FE7-4B11-AEEB-30462C9E14B9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15B81-CE80-4B83-B41B-21FB31F6B0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E4FFE6-87F2-4513-8E7F-91FEE91F7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5450A7-F032-4E5A-93AC-BC9F9EB943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89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D7DC8-3B46-4CD9-8064-D8F1B9B774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11FD5D-DE79-4E1B-B0E0-C6954EA16F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DB086B1-D829-4F2E-9A29-0E5C7E41331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9567701-DB76-4DFF-90AF-3BD08275E58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D2D5FB7-2CAA-41D5-AC57-91DC1F21FCE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B86D3E-25C3-493B-B975-B821DB4DB5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C2D787-3155-472B-B4F9-B1AEF24A825B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64C902-B448-4D59-B26D-034AB993CE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FFE54E1-C6DA-4F16-933A-BB1E39289D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A65459-AC34-4BB6-8110-E38087DFF8A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98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81C48-3E6D-4BA7-9264-EA446F7EA0D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40025AE-DFC3-44B4-BAD3-46ED8D3990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3ABD9E-36F0-4F3A-80CD-2E27B1EEA3DE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DB77DD-B887-47C3-AA47-FE155CF0F75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E02A2A-43B6-4C3E-A16F-AE06E4ECE5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2BA409-5F10-4846-919B-01E7F7173AD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57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938988E-D916-4F4F-BE2B-612FB8FA78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9ABDF5-B1AA-4E04-AB82-97BD2311DE15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17373-E7CD-471D-B8A2-5CF3D10FF8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05ABC8-959E-4433-9A5A-159B246D3D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41E229-76C9-4749-8151-AAD80DE5C2B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03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833B3-AC16-4CF1-8021-68E301F5CE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E65BB-12B6-419F-A459-7EF0CE95A33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7472175-401F-4213-8034-EE6D1BBA9D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8D838C-0179-4146-BDB4-A1E3D66942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0D00D1-9D2A-4FF7-9A85-3DD46F67B142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FE73BB-C77A-46FF-B7D5-51A76E1AAE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D90838-745F-4A6B-869B-4C319122EF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EA65F8-C932-4A7F-A190-39E8A12D88D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70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A4A74-23AE-41E9-BBD1-7AE8CD892C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854C998-F468-406F-AB1E-8D58B21DE7F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0A0FED-6F6F-4793-86F6-C372AF98E99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62EAEA-290D-4F20-842B-A5F1FD1A7D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F04F3-F905-4F32-A774-D4261F22158A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B2B385-D17D-47F6-9CC8-43090E6526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05AD08-4499-4E76-A1CA-59DED90583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AF4E33-D648-494E-A8B6-A03D0EC538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71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7ED3629-EF9E-4910-8EBF-3E84D985E0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88C3F1-3011-4D45-9B2C-006B4F972D4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78FE53-D9B9-42BE-AD08-C183DE9DD01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022FA1D-25CA-464A-84C2-86CCE9AC0EFB}" type="datetime1">
              <a:rPr lang="cs-CZ"/>
              <a:pPr lvl="0"/>
              <a:t>01.02.2018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DE3A8A-7FCC-48F3-90DC-602C63DDC5F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AA53E6-3F9A-42EB-AA01-5A9055F198F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0C007A1-E123-441C-AF4D-DF683AB6B7AD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958C4-265E-4A7B-BC2E-A65AEDFB54CE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/>
              <a:t>členovci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6A76E9-91B8-4D1D-806D-7B53A0C61D2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7C488-9F78-40AB-B717-DAD92AF0AD7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6BCEC5-CA0A-44FB-A7C8-85C1B1B3E36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70000"/>
              </a:lnSpc>
            </a:pPr>
            <a:r>
              <a:rPr lang="cs-CZ" sz="700"/>
              <a:t>Členovci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nejpočetnější skupina okolo 1,5 milionu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Tě</a:t>
            </a:r>
            <a:r>
              <a:rPr lang="it-IT" sz="700"/>
              <a:t>lo </a:t>
            </a:r>
            <a:r>
              <a:rPr lang="cs-CZ" sz="700"/>
              <a:t>článkován</a:t>
            </a:r>
            <a:r>
              <a:rPr lang="fr-FR" sz="700"/>
              <a:t>é</a:t>
            </a:r>
            <a:r>
              <a:rPr lang="cs-CZ" sz="700"/>
              <a:t>, články nejsou stejně velk</a:t>
            </a:r>
            <a:r>
              <a:rPr lang="fr-FR" sz="700"/>
              <a:t>é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Tělo-&gt; hlava, hruď a zadeček (hmyz)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	Hlavohruď, zadeček(pavouci)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	Celek(sekáči)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žijí úplně všude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mají vnější kostru = exoskelet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pevný a tuhý obal z chitinu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pokrytý kutikulou nebo uhličitanem vá</a:t>
            </a:r>
            <a:r>
              <a:rPr lang="it-IT" sz="700"/>
              <a:t>penat</a:t>
            </a:r>
            <a:r>
              <a:rPr lang="cs-CZ" sz="700"/>
              <a:t>ým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svaly se upínají zevnitř na kostru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rostou skokem - starou kostru svl</a:t>
            </a:r>
            <a:r>
              <a:rPr lang="fr-FR" sz="700"/>
              <a:t>é</a:t>
            </a:r>
            <a:r>
              <a:rPr lang="cs-CZ" sz="700"/>
              <a:t>kají kostra zabraňuje růstu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TS: dutina ústní (horní, dolní pysk. ústní ústrojí kousací, bodav</a:t>
            </a:r>
            <a:r>
              <a:rPr lang="fr-FR" sz="700"/>
              <a:t>é</a:t>
            </a:r>
            <a:r>
              <a:rPr lang="cs-CZ" sz="700"/>
              <a:t>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		   jí</a:t>
            </a:r>
            <a:r>
              <a:rPr lang="de-DE" sz="700"/>
              <a:t>cen, </a:t>
            </a:r>
            <a:r>
              <a:rPr lang="cs-CZ" sz="700"/>
              <a:t>žaludek, střeva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DS: celý povrch těla, žábrami, plicní vak, tracheje (vzdušnice)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CS: je otevřená - hemolymfa (krvemíza) je bezbarvá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náznak srdce je vakovit</a:t>
            </a:r>
            <a:r>
              <a:rPr lang="fr-FR" sz="700"/>
              <a:t>é </a:t>
            </a:r>
            <a:r>
              <a:rPr lang="es-ES" sz="700"/>
              <a:t>ulo</a:t>
            </a:r>
            <a:r>
              <a:rPr lang="cs-CZ" sz="700"/>
              <a:t>žen</a:t>
            </a:r>
            <a:r>
              <a:rPr lang="fr-FR" sz="700"/>
              <a:t>é </a:t>
            </a:r>
            <a:r>
              <a:rPr lang="cs-CZ" sz="700"/>
              <a:t>na hřbetě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VS: mají metanefridie 1- 2 páry nebo malpighick</a:t>
            </a:r>
            <a:r>
              <a:rPr lang="fr-FR" sz="700"/>
              <a:t>é </a:t>
            </a:r>
            <a:r>
              <a:rPr lang="cs-CZ" sz="700"/>
              <a:t>trubice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NS</a:t>
            </a:r>
            <a:r>
              <a:rPr lang="it-IT" sz="700"/>
              <a:t>: gangliov</a:t>
            </a:r>
            <a:r>
              <a:rPr lang="cs-CZ" sz="700"/>
              <a:t>á - uzliny odpovídají jednotlivým článkům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velmi rozvinut</a:t>
            </a:r>
            <a:r>
              <a:rPr lang="fr-FR" sz="700"/>
              <a:t>é </a:t>
            </a:r>
            <a:r>
              <a:rPr lang="cs-CZ" sz="700"/>
              <a:t>instinktivní chování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smysly: mechanoreceptory, chemoreceptory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čidla většinou na tykadlech, končetinách nebo kolem dýchacího strojí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oči v různ</a:t>
            </a:r>
            <a:r>
              <a:rPr lang="fr-FR" sz="700"/>
              <a:t>é</a:t>
            </a:r>
            <a:r>
              <a:rPr lang="cs-CZ" sz="700"/>
              <a:t>m stádiu vývoje -&gt; jednoduch</a:t>
            </a:r>
            <a:r>
              <a:rPr lang="fr-FR" sz="700"/>
              <a:t>é</a:t>
            </a:r>
            <a:r>
              <a:rPr lang="cs-CZ" sz="700"/>
              <a:t>, složen</a:t>
            </a:r>
            <a:r>
              <a:rPr lang="fr-FR" sz="700"/>
              <a:t>é </a:t>
            </a:r>
            <a:r>
              <a:rPr lang="it-IT" sz="700"/>
              <a:t>- fasetov</a:t>
            </a:r>
            <a:r>
              <a:rPr lang="fr-FR" sz="700"/>
              <a:t>é </a:t>
            </a:r>
            <a:r>
              <a:rPr lang="cs-CZ" sz="700"/>
              <a:t>vidění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rozmnožování: gonochorist</a:t>
            </a:r>
            <a:r>
              <a:rPr lang="fr-FR" sz="700"/>
              <a:t>é</a:t>
            </a:r>
            <a:r>
              <a:rPr lang="cs-CZ" sz="700"/>
              <a:t>, oddělené pohlaví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přímý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nepřímý - dokonalá (vajíčko - larva- kukla- jedinec)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	  - nedokonalá (vajíčko - larva - jedinec)</a:t>
            </a:r>
          </a:p>
          <a:p>
            <a:pPr lvl="0">
              <a:lnSpc>
                <a:spcPct val="70000"/>
              </a:lnSpc>
            </a:pPr>
            <a:r>
              <a:rPr lang="da-DK" sz="700"/>
              <a:t>parthenogeneze (v</a:t>
            </a:r>
            <a:r>
              <a:rPr lang="cs-CZ" sz="700"/>
              <a:t>ývoj z neoplozen</a:t>
            </a:r>
            <a:r>
              <a:rPr lang="fr-FR" sz="700"/>
              <a:t>é</a:t>
            </a:r>
            <a:r>
              <a:rPr lang="cs-CZ" sz="700"/>
              <a:t>ho vajíčka), u mšic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hormony: exdyson - podporuje svlékání exoskeletu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javenilní hormon, neotenin - brani předčasnému svlékání exoskeletu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trojlaloč</a:t>
            </a:r>
            <a:r>
              <a:rPr lang="en-US" sz="700"/>
              <a:t>natc</a:t>
            </a:r>
            <a:r>
              <a:rPr lang="cs-CZ" sz="700"/>
              <a:t>i (trilobiti)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žili v teplých mořích v prvohorách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měli pevnou schránku, která se otiskávala do hornin -&gt; vůdčí zkameněliny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jejich tělo se skládalo ze tří částí hlava, hruď</a:t>
            </a:r>
            <a:r>
              <a:rPr lang="es-ES" sz="700"/>
              <a:t>, ocasn</a:t>
            </a:r>
            <a:r>
              <a:rPr lang="cs-CZ" sz="700"/>
              <a:t>í štít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klepítkatci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většina jsou suchozemští </a:t>
            </a:r>
            <a:r>
              <a:rPr lang="pt-PT" sz="700"/>
              <a:t>a dor</a:t>
            </a:r>
            <a:r>
              <a:rPr lang="cs-CZ" sz="700"/>
              <a:t>ůstají d</a:t>
            </a:r>
            <a:r>
              <a:rPr lang="fr-FR" sz="700"/>
              <a:t>é</a:t>
            </a:r>
            <a:r>
              <a:rPr lang="cs-CZ" sz="700"/>
              <a:t>lky 40 cm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ústní otvor: klepítka a makadla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tělo: hlavohruď a zadeček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hlavohruď </a:t>
            </a:r>
            <a:r>
              <a:rPr lang="it-IT" sz="700"/>
              <a:t>nese 4 p</a:t>
            </a:r>
            <a:r>
              <a:rPr lang="cs-CZ" sz="700"/>
              <a:t>áry kráčivých končetin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př. ostrorep americký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má hlavohruď krytou štítem zadeček vybíhá v ostrý </a:t>
            </a:r>
            <a:r>
              <a:rPr lang="en-US" sz="700"/>
              <a:t>hrot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žije na dně mělkých moří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pavoukovci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štíři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jsou teplomilní a jsou too noční dravci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 posledním článku zadečku mají jedovou žlázu a slouží to k lovu nebo k obraně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mají malá klepítka a mohutná makadla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štír kylnatý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veleštír obrovský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fr-FR" sz="700"/>
              <a:t>2) pavouci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bohatá skupina, která zahrnuje kolem 30 tisíc druhů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jejich tělo je členěn</a:t>
            </a:r>
            <a:r>
              <a:rPr lang="fr-FR" sz="700"/>
              <a:t>é </a:t>
            </a:r>
            <a:r>
              <a:rPr lang="cs-CZ" sz="700"/>
              <a:t>na hlavohruď a zadeček spojen</a:t>
            </a:r>
            <a:r>
              <a:rPr lang="fr-FR" sz="700"/>
              <a:t>é </a:t>
            </a:r>
            <a:r>
              <a:rPr lang="cs-CZ" sz="700"/>
              <a:t>stopkou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 klepítkách mají jedovatou žlázu, která slouží k usmrcení kořisti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na zadečku mají snovací bradavku, která produkuje tekutinu a ta na vzduchu tuhne, tvorba pavučin nebo do toho balí vajíčka, z kterých se líhnou malí pavoučci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mimotělní trávení -&gt; pavouk vpraví do sv</a:t>
            </a:r>
            <a:r>
              <a:rPr lang="fr-FR" sz="700"/>
              <a:t>é </a:t>
            </a:r>
            <a:r>
              <a:rPr lang="cs-CZ" sz="700"/>
              <a:t>kořisti trávicí enzymy, kter</a:t>
            </a:r>
            <a:r>
              <a:rPr lang="fr-FR" sz="700"/>
              <a:t>é </a:t>
            </a:r>
            <a:r>
              <a:rPr lang="cs-CZ" sz="700"/>
              <a:t>ji rozloží a pavouk následně vysaje živiny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u některých pavouků se vyskytuje kanibalismus - př</a:t>
            </a:r>
            <a:r>
              <a:rPr lang="it-IT" sz="700"/>
              <a:t>i p</a:t>
            </a:r>
            <a:r>
              <a:rPr lang="cs-CZ" sz="700"/>
              <a:t>áření (samička požírá samečka)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zástupci: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sklí</a:t>
            </a:r>
            <a:r>
              <a:rPr lang="nl-NL" sz="700"/>
              <a:t>pkan hu</a:t>
            </a:r>
            <a:r>
              <a:rPr lang="cs-CZ" sz="700"/>
              <a:t>ňatý</a:t>
            </a:r>
          </a:p>
          <a:p>
            <a:pPr lvl="0">
              <a:lnSpc>
                <a:spcPct val="70000"/>
              </a:lnSpc>
            </a:pPr>
            <a:r>
              <a:rPr lang="pt-PT" sz="700"/>
              <a:t>dor</a:t>
            </a:r>
            <a:r>
              <a:rPr lang="cs-CZ" sz="700"/>
              <a:t>ůstá kolem 10 cm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dokáže ulovit malou ještěrku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snovačka jedovatá</a:t>
            </a:r>
          </a:p>
          <a:p>
            <a:pPr lvl="0">
              <a:lnSpc>
                <a:spcPct val="70000"/>
              </a:lnSpc>
            </a:pPr>
            <a:r>
              <a:rPr lang="es-ES" sz="700"/>
              <a:t>,, </a:t>
            </a:r>
            <a:r>
              <a:rPr lang="cs-CZ" sz="700"/>
              <a:t>černá vdova”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jed jedovatý i pro člověka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křižák obecný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na zadečku má skrvny ve tvaru kříže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pokoutník domácí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žije v domácnotech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tvoří vodorovn</a:t>
            </a:r>
            <a:r>
              <a:rPr lang="fr-FR" sz="700"/>
              <a:t>é </a:t>
            </a:r>
            <a:r>
              <a:rPr lang="cs-CZ" sz="700"/>
              <a:t>pavučiny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vodouch stříbřitý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žije ve vodě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dýchá </a:t>
            </a:r>
            <a:r>
              <a:rPr lang="it-IT" sz="700"/>
              <a:t>plicn</a:t>
            </a:r>
            <a:r>
              <a:rPr lang="cs-CZ" sz="700"/>
              <a:t>ími vaky a pod hladinou přečkává díky vzduchový</a:t>
            </a:r>
            <a:r>
              <a:rPr lang="pt-PT" sz="700"/>
              <a:t>m bublin</a:t>
            </a:r>
            <a:r>
              <a:rPr lang="cs-CZ" sz="700"/>
              <a:t>ám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slíďák tarentský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kolem 10 cm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běžník zelený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malý pavouk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rychle běhá a netvoří pavučiny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3) štírci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žijí pod kůrou stromů, pod kameny nebo v domáctnostech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štírek obecný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4) sekáči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jejich tělo tvoří jeden celek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mají dlouh</a:t>
            </a:r>
            <a:r>
              <a:rPr lang="fr-FR" sz="700"/>
              <a:t>é </a:t>
            </a:r>
            <a:r>
              <a:rPr lang="cs-CZ" sz="700"/>
              <a:t>konč</a:t>
            </a:r>
            <a:r>
              <a:rPr lang="en-US" sz="700"/>
              <a:t>etiny 5x del</a:t>
            </a:r>
            <a:r>
              <a:rPr lang="cs-CZ" sz="700"/>
              <a:t>ší než jejich 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netvoří pavučiny, autotomie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sekáč obecný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5) roztoči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bohatá skupina 30 tisíc druhů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velikost kolem 1mm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jsou to dravci nebo parazit</a:t>
            </a:r>
            <a:r>
              <a:rPr lang="fr-FR" sz="700"/>
              <a:t>é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čmelíkovci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čmelík kuří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parazit slepic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kleští</a:t>
            </a:r>
            <a:r>
              <a:rPr lang="nl-NL" sz="700"/>
              <a:t>k v</a:t>
            </a:r>
            <a:r>
              <a:rPr lang="cs-CZ" sz="700"/>
              <a:t>čelí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způsobuje u včel onemocnění </a:t>
            </a:r>
            <a:r>
              <a:rPr lang="es-ES" sz="700"/>
              <a:t>varro</a:t>
            </a:r>
            <a:r>
              <a:rPr lang="cs-CZ" sz="700"/>
              <a:t>á</a:t>
            </a:r>
            <a:r>
              <a:rPr lang="de-DE" sz="700"/>
              <a:t>zu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klíšťata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žijí </a:t>
            </a:r>
            <a:r>
              <a:rPr lang="da-DK" sz="700"/>
              <a:t>v hust</a:t>
            </a:r>
            <a:r>
              <a:rPr lang="cs-CZ" sz="700"/>
              <a:t>ých a vlhkých porostech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sají krev a současně </a:t>
            </a:r>
            <a:r>
              <a:rPr lang="pt-PT" sz="700"/>
              <a:t>do r</a:t>
            </a:r>
            <a:r>
              <a:rPr lang="cs-CZ" sz="700"/>
              <a:t>ány vpouští sv</a:t>
            </a:r>
            <a:r>
              <a:rPr lang="fr-FR" sz="700"/>
              <a:t>é </a:t>
            </a:r>
            <a:r>
              <a:rPr lang="cs-CZ" sz="700"/>
              <a:t>sliny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 sliná</a:t>
            </a:r>
            <a:r>
              <a:rPr lang="de-DE" sz="700"/>
              <a:t>ch m</a:t>
            </a:r>
            <a:r>
              <a:rPr lang="cs-CZ" sz="700"/>
              <a:t>ůž</a:t>
            </a:r>
            <a:r>
              <a:rPr lang="en-US" sz="700"/>
              <a:t>ou m</a:t>
            </a:r>
            <a:r>
              <a:rPr lang="cs-CZ" sz="700"/>
              <a:t>í</a:t>
            </a:r>
            <a:r>
              <a:rPr lang="en-US" sz="700"/>
              <a:t>t: 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bakterie -&gt; boreli</a:t>
            </a:r>
            <a:r>
              <a:rPr lang="es-ES" sz="700"/>
              <a:t>ó</a:t>
            </a:r>
            <a:r>
              <a:rPr lang="cs-CZ" sz="700"/>
              <a:t>za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vir -&gt; klíšťová encefalitida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klíště obecn</a:t>
            </a:r>
            <a:r>
              <a:rPr lang="fr-FR" sz="700"/>
              <a:t>é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sametkovci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roztočí</a:t>
            </a:r>
            <a:r>
              <a:rPr lang="nl-NL" sz="700"/>
              <a:t>k v</a:t>
            </a:r>
            <a:r>
              <a:rPr lang="cs-CZ" sz="700"/>
              <a:t>čelí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cizopasí ve vzdušnicích včel - saje hemolymfu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trudník lidský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parazituje v mazový</a:t>
            </a:r>
            <a:r>
              <a:rPr lang="de-DE" sz="700"/>
              <a:t>ch </a:t>
            </a:r>
            <a:r>
              <a:rPr lang="cs-CZ" sz="700"/>
              <a:t>žlázá</a:t>
            </a:r>
            <a:r>
              <a:rPr lang="de-DE" sz="700"/>
              <a:t>ch </a:t>
            </a:r>
            <a:r>
              <a:rPr lang="cs-CZ" sz="700"/>
              <a:t>člověka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způsobuje trudovitost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sametka zarděnková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žije v půdě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způsobuje vyrážku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zákožkovci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zákožka svrabová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parazit člověka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vrtá si chodbičky v kůži a způsobuje svrab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</a:t>
            </a:r>
            <a:r>
              <a:rPr lang="de-DE" sz="700"/>
              <a:t>abernat</a:t>
            </a:r>
            <a:r>
              <a:rPr lang="cs-CZ" sz="700"/>
              <a:t>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korýši: druhově bohatá  a tvarově rozmanitá skupina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vodní členovci s 2 páry tykadel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zp. živ. součástí planktonu, lezou po dně a žijí př</a:t>
            </a:r>
            <a:r>
              <a:rPr lang="en-US" sz="700"/>
              <a:t>isedle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stavba těla: hlavohruď + volné články hrudi a zadečku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tělo je kryt</a:t>
            </a:r>
            <a:r>
              <a:rPr lang="fr-FR" sz="700"/>
              <a:t>é </a:t>
            </a:r>
            <a:r>
              <a:rPr lang="cs-CZ" sz="700"/>
              <a:t>krunýřem nebo dvouchlopňovou skořápkou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dýchají žábrami nebo celým povrchem těla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rozmnožování: vývoj nepřímý, různ</a:t>
            </a:r>
            <a:r>
              <a:rPr lang="fr-FR" sz="700"/>
              <a:t>é </a:t>
            </a:r>
            <a:r>
              <a:rPr lang="cs-CZ" sz="700"/>
              <a:t>typy larev, u některých péče o potomstvo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syst</a:t>
            </a:r>
            <a:r>
              <a:rPr lang="fr-FR" sz="700"/>
              <a:t>é</a:t>
            </a:r>
            <a:r>
              <a:rPr lang="cs-CZ" sz="700"/>
              <a:t>m korýšů: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žá</a:t>
            </a:r>
            <a:r>
              <a:rPr lang="it-IT" sz="700"/>
              <a:t>brono</a:t>
            </a:r>
            <a:r>
              <a:rPr lang="cs-CZ" sz="700"/>
              <a:t>žky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žábrovka solná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žábry na nohou bez karapoxu (vnější ochrana těla členovců)</a:t>
            </a:r>
          </a:p>
          <a:p>
            <a:pPr lvl="0">
              <a:lnSpc>
                <a:spcPct val="70000"/>
              </a:lnSpc>
            </a:pPr>
            <a:r>
              <a:rPr lang="fr-FR" sz="700"/>
              <a:t>sou</a:t>
            </a:r>
            <a:r>
              <a:rPr lang="cs-CZ" sz="700"/>
              <a:t>částí planktonu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potravou akvarijních ryb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it-IT" sz="700"/>
              <a:t>2. lupenono</a:t>
            </a:r>
            <a:r>
              <a:rPr lang="cs-CZ" sz="700"/>
              <a:t>žci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hrotnatka obecná</a:t>
            </a:r>
          </a:p>
          <a:p>
            <a:pPr lvl="0">
              <a:lnSpc>
                <a:spcPct val="70000"/>
              </a:lnSpc>
            </a:pPr>
            <a:r>
              <a:rPr lang="fr-FR" sz="700"/>
              <a:t>sou</a:t>
            </a:r>
            <a:r>
              <a:rPr lang="cs-CZ" sz="700"/>
              <a:t>částí planktonu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potravou ryb</a:t>
            </a:r>
          </a:p>
          <a:p>
            <a:pPr lvl="0">
              <a:lnSpc>
                <a:spcPct val="70000"/>
              </a:lnSpc>
            </a:pPr>
            <a:r>
              <a:rPr lang="cs-CZ" sz="700"/>
              <a:t>,,dafnie”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průsvitná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mohutná tykadla = ant</a:t>
            </a:r>
            <a:r>
              <a:rPr lang="fr-FR" sz="700"/>
              <a:t>é</a:t>
            </a:r>
            <a:r>
              <a:rPr lang="cs-CZ" sz="700"/>
              <a:t>ny (pohyb)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listonoh jarní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plochý štít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žije v jarní</a:t>
            </a:r>
            <a:r>
              <a:rPr lang="it-IT" sz="700"/>
              <a:t>ch periodick</a:t>
            </a:r>
            <a:r>
              <a:rPr lang="cs-CZ" sz="700"/>
              <a:t>ých vodách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3. klanonožci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buchanka obecná</a:t>
            </a:r>
          </a:p>
          <a:p>
            <a:pPr lvl="0">
              <a:lnSpc>
                <a:spcPct val="70000"/>
              </a:lnSpc>
            </a:pPr>
            <a:r>
              <a:rPr lang="fr-FR" sz="700"/>
              <a:t>sou</a:t>
            </a:r>
            <a:r>
              <a:rPr lang="cs-CZ" sz="700"/>
              <a:t>část planktonu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potrava ryb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bez schránek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4. kapřivci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kapřivec plochý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ektoparazit ryb a pulců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mají přísavku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vypouští jed - velk</a:t>
            </a:r>
            <a:r>
              <a:rPr lang="fr-FR" sz="700"/>
              <a:t>é </a:t>
            </a:r>
            <a:r>
              <a:rPr lang="cs-CZ" sz="700"/>
              <a:t>množství kapřivců způsobuje úhyn ryb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5. rakovci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článkovaný krunýř umožňuje pohyb, ale ne růst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krunýř: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pokožka vylučuje chitin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záhyby na žaludku vylučují </a:t>
            </a:r>
            <a:r>
              <a:rPr lang="it-IT" sz="700"/>
              <a:t>CaCO3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složení oči (vidí barevně)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3 řá</a:t>
            </a:r>
            <a:r>
              <a:rPr lang="en-US" sz="700"/>
              <a:t>dy</a:t>
            </a:r>
            <a:r>
              <a:rPr lang="cs-CZ" sz="700"/>
              <a:t>: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desetinožci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hlavohruď krytá krunýřem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loveni pro maso v klepetech a hlavohrudi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sladkovodní, mořští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zástupci: rak říční, rak kamenáč, krab pobřežní, garnát, kreveta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2) stejnonožci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bez karapaxu (nemají krunýř)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3) rů</a:t>
            </a:r>
            <a:r>
              <a:rPr lang="it-IT" sz="700"/>
              <a:t>znono</a:t>
            </a:r>
            <a:r>
              <a:rPr lang="cs-CZ" sz="700"/>
              <a:t>žci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tělo ze stran zploštěl</a:t>
            </a:r>
            <a:r>
              <a:rPr lang="fr-FR" sz="700"/>
              <a:t>é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bez karapaxu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blešivec potoční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vzdušnicovci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nejpočetnější kmen členovců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suchozemští, druhotně žijí ve vodě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tělo: hlava, hruď</a:t>
            </a:r>
            <a:r>
              <a:rPr lang="nl-NL" sz="700"/>
              <a:t>, zaade</a:t>
            </a:r>
            <a:r>
              <a:rPr lang="cs-CZ" sz="700"/>
              <a:t>ček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hlava nese 1 pár tykadel = hmat, určující znak hruď </a:t>
            </a:r>
            <a:r>
              <a:rPr lang="nl-NL" sz="700"/>
              <a:t>nese k</a:t>
            </a:r>
            <a:r>
              <a:rPr lang="cs-CZ" sz="700"/>
              <a:t>řídla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zadeček z mnoha článků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dýchají vzdušnicemi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it-IT" sz="700"/>
              <a:t>stono</a:t>
            </a:r>
            <a:r>
              <a:rPr lang="cs-CZ" sz="700"/>
              <a:t>žkovci</a:t>
            </a:r>
          </a:p>
          <a:p>
            <a:pPr lvl="0">
              <a:lnSpc>
                <a:spcPct val="70000"/>
              </a:lnSpc>
            </a:pPr>
            <a:r>
              <a:rPr lang="it-IT" sz="700"/>
              <a:t>stono</a:t>
            </a:r>
            <a:r>
              <a:rPr lang="cs-CZ" sz="700"/>
              <a:t>žky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článkovan</a:t>
            </a:r>
            <a:r>
              <a:rPr lang="fr-FR" sz="700"/>
              <a:t>é</a:t>
            </a:r>
            <a:r>
              <a:rPr lang="cs-CZ" sz="700"/>
              <a:t>, zploštěl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na každ</a:t>
            </a:r>
            <a:r>
              <a:rPr lang="fr-FR" sz="700"/>
              <a:t>é</a:t>
            </a:r>
            <a:r>
              <a:rPr lang="cs-CZ" sz="700"/>
              <a:t>m článku 1 pár končetin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na řezu ováln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dravci, živí se masovitou potravou</a:t>
            </a:r>
          </a:p>
          <a:p>
            <a:pPr lvl="0">
              <a:lnSpc>
                <a:spcPct val="70000"/>
              </a:lnSpc>
            </a:pPr>
            <a:r>
              <a:rPr lang="ru-RU" sz="700"/>
              <a:t>1 p</a:t>
            </a:r>
            <a:r>
              <a:rPr lang="cs-CZ" sz="700"/>
              <a:t>ár končetin = kusadlov</a:t>
            </a:r>
            <a:r>
              <a:rPr lang="fr-FR" sz="700"/>
              <a:t>é </a:t>
            </a:r>
            <a:r>
              <a:rPr lang="cs-CZ" sz="700"/>
              <a:t>nožky s jedovou žlá</a:t>
            </a:r>
            <a:r>
              <a:rPr lang="nl-NL" sz="700"/>
              <a:t>zou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it-IT" sz="700"/>
              <a:t>stono</a:t>
            </a:r>
            <a:r>
              <a:rPr lang="cs-CZ" sz="700"/>
              <a:t>žka škvorová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mnohonožky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článkovan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na každ</a:t>
            </a:r>
            <a:r>
              <a:rPr lang="fr-FR" sz="700"/>
              <a:t>é</a:t>
            </a:r>
            <a:r>
              <a:rPr lang="cs-CZ" sz="700"/>
              <a:t>m článku 2 páry končetin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na řezu kulat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býložravci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mnohonožka zemní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it-IT" sz="700"/>
              <a:t>stono</a:t>
            </a:r>
            <a:r>
              <a:rPr lang="cs-CZ" sz="700"/>
              <a:t>žka						mnohonožka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ováln</a:t>
            </a:r>
            <a:r>
              <a:rPr lang="fr-FR" sz="700"/>
              <a:t>é </a:t>
            </a:r>
            <a:r>
              <a:rPr lang="cs-CZ" sz="700"/>
              <a:t>tě</a:t>
            </a:r>
            <a:r>
              <a:rPr lang="de-DE" sz="700"/>
              <a:t>lo						kulat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ru-RU" sz="700"/>
              <a:t>1 p</a:t>
            </a:r>
            <a:r>
              <a:rPr lang="cs-CZ" sz="700"/>
              <a:t>ár konč</a:t>
            </a:r>
            <a:r>
              <a:rPr lang="nl-NL" sz="700"/>
              <a:t>etin na </a:t>
            </a:r>
            <a:r>
              <a:rPr lang="cs-CZ" sz="700"/>
              <a:t>článku				2 páry konč</a:t>
            </a:r>
            <a:r>
              <a:rPr lang="nl-NL" sz="700"/>
              <a:t>etin na </a:t>
            </a:r>
            <a:r>
              <a:rPr lang="cs-CZ" sz="700"/>
              <a:t>článku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dravci							býložravci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jedová žláza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šestinozí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hmyzenky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drobn</a:t>
            </a:r>
            <a:r>
              <a:rPr lang="fr-FR" sz="700"/>
              <a:t>é </a:t>
            </a:r>
            <a:r>
              <a:rPr lang="it-IT" sz="700"/>
              <a:t>1 mm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leskl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bez očí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výskyt: v domácnostech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rybenka domácí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chvostoskoci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drobní 1mm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půdní organismy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zadní pár nohou posunutý dozadu skákací aparát</a:t>
            </a:r>
          </a:p>
          <a:p>
            <a:pPr lvl="0">
              <a:lnSpc>
                <a:spcPct val="70000"/>
              </a:lnSpc>
            </a:pPr>
            <a:r>
              <a:rPr lang="cs-CZ" sz="700"/>
              <a:t>chvostok obecný, mákovka vodní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hmyz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přes 1 mil. druhů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osídlili t</a:t>
            </a:r>
            <a:r>
              <a:rPr lang="fr-FR" sz="700"/>
              <a:t>é</a:t>
            </a:r>
            <a:r>
              <a:rPr lang="cs-CZ" sz="700"/>
              <a:t>měř všechny biotopy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využívají nejrůznější potravní zdroje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velikost těla 0,1 - 100 mm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vnější kostra z chitinu = kutikula zpevněná </a:t>
            </a:r>
            <a:r>
              <a:rPr lang="de-DE" sz="700"/>
              <a:t>sklerotinem + tenk</a:t>
            </a:r>
            <a:r>
              <a:rPr lang="cs-CZ" sz="700"/>
              <a:t>á vosková vrstva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obrovská rozmnožovací schopnost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rozvoj specializovaných orgánů a instinktivní chování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stavba těla: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hlava -&gt; smyslov</a:t>
            </a:r>
            <a:r>
              <a:rPr lang="fr-FR" sz="700"/>
              <a:t>é </a:t>
            </a:r>
            <a:r>
              <a:rPr lang="cs-CZ" sz="700"/>
              <a:t>a řídící centrum, nese 1 pár tykadel, složen</a:t>
            </a:r>
            <a:r>
              <a:rPr lang="fr-FR" sz="700"/>
              <a:t>é </a:t>
            </a:r>
            <a:r>
              <a:rPr lang="cs-CZ" sz="700"/>
              <a:t>oči, vnější ústní ústrojí</a:t>
            </a:r>
          </a:p>
          <a:p>
            <a:pPr lvl="0">
              <a:lnSpc>
                <a:spcPct val="70000"/>
              </a:lnSpc>
            </a:pPr>
            <a:r>
              <a:rPr lang="de-DE" sz="700"/>
              <a:t>hru</a:t>
            </a:r>
            <a:r>
              <a:rPr lang="cs-CZ" sz="700"/>
              <a:t>ď -&gt; funkční celek těla, který zajišťuje pohyb 3 články, každý článek nese pár končetin někdy i 2 páry kří</a:t>
            </a:r>
            <a:r>
              <a:rPr lang="it-IT" sz="700"/>
              <a:t>del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křídla -&gt; vychlípenina tělní stěny, protkan</a:t>
            </a:r>
            <a:r>
              <a:rPr lang="fr-FR" sz="700"/>
              <a:t>é </a:t>
            </a:r>
            <a:r>
              <a:rPr lang="cs-CZ" sz="700"/>
              <a:t>vzdušnicemi a nervy = žilnatina)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zadeček -&gt; větš</a:t>
            </a:r>
            <a:r>
              <a:rPr lang="it-IT" sz="700"/>
              <a:t>ina d</a:t>
            </a:r>
            <a:r>
              <a:rPr lang="fr-FR" sz="700"/>
              <a:t>é</a:t>
            </a:r>
            <a:r>
              <a:rPr lang="cs-CZ" sz="700"/>
              <a:t>lky trávicí soustavy, vylučovací a pohlavní orgány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/>
              <a:t>rozmnožování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hemimetabolie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vývin s proměnou nedokonalou nymfa se podobá dospě</a:t>
            </a:r>
            <a:r>
              <a:rPr lang="it-IT" sz="700"/>
              <a:t>lci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b) holometabolie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vývin s proměnou dokonalou larva se nepodobá dospě</a:t>
            </a:r>
            <a:r>
              <a:rPr lang="de-DE" sz="700"/>
              <a:t>lc</a:t>
            </a:r>
            <a:r>
              <a:rPr lang="cs-CZ" sz="700"/>
              <a:t>ům + kukla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hmyz s proměnou nedokonalou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 b="1"/>
              <a:t> 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 b="1" u="sng"/>
              <a:t>1) jepice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dospě</a:t>
            </a:r>
            <a:r>
              <a:rPr lang="it-IT" sz="700"/>
              <a:t>lci </a:t>
            </a:r>
            <a:r>
              <a:rPr lang="cs-CZ" sz="700"/>
              <a:t>žijí pouze cca 48 hod.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žijí v blízkosti vod-&gt;larvy se vyvijí ve vodě-&gt;potrava pro ryb, někter</a:t>
            </a:r>
            <a:r>
              <a:rPr lang="fr-FR" sz="700"/>
              <a:t>é </a:t>
            </a:r>
            <a:r>
              <a:rPr lang="cs-CZ" sz="700"/>
              <a:t>druhy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jako bioindikátor kvality vod</a:t>
            </a:r>
          </a:p>
          <a:p>
            <a:pPr lvl="0">
              <a:lnSpc>
                <a:spcPct val="70000"/>
              </a:lnSpc>
            </a:pPr>
            <a:r>
              <a:rPr lang="cs-CZ" sz="700"/>
              <a:t>3 štěty na zadečku (larva i dospělec)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zástupce:</a:t>
            </a:r>
            <a:r>
              <a:rPr lang="cs-CZ" sz="700"/>
              <a:t> jepice obecná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2) pošvatky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vývoj vázán na vodu-&gt;potrava ryb, indikátor vysok</a:t>
            </a:r>
            <a:r>
              <a:rPr lang="fr-FR" sz="700"/>
              <a:t>é </a:t>
            </a:r>
            <a:r>
              <a:rPr lang="cs-CZ" sz="700"/>
              <a:t>kvality vody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2 štěty na zadečku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křídla složená naplocho nad tělem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zástupce:</a:t>
            </a:r>
            <a:r>
              <a:rPr lang="cs-CZ" sz="700"/>
              <a:t> pošvatka rybářice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3) vážky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statný hmyz, ští</a:t>
            </a:r>
            <a:r>
              <a:rPr lang="de-DE" sz="700"/>
              <a:t>hl</a:t>
            </a:r>
            <a:r>
              <a:rPr lang="cs-CZ" sz="700"/>
              <a:t>ý zadeček, krátká tykadla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velk</a:t>
            </a:r>
            <a:r>
              <a:rPr lang="fr-FR" sz="700"/>
              <a:t>é </a:t>
            </a:r>
            <a:r>
              <a:rPr lang="cs-CZ" sz="700"/>
              <a:t>složen</a:t>
            </a:r>
            <a:r>
              <a:rPr lang="fr-FR" sz="700"/>
              <a:t>é </a:t>
            </a:r>
            <a:r>
              <a:rPr lang="cs-CZ" sz="700"/>
              <a:t>oči po stranách hlavy-&gt;lovci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nohy dospě</a:t>
            </a:r>
            <a:r>
              <a:rPr lang="de-DE" sz="700"/>
              <a:t>lc</a:t>
            </a:r>
            <a:r>
              <a:rPr lang="cs-CZ" sz="700"/>
              <a:t>ů směřují </a:t>
            </a:r>
            <a:r>
              <a:rPr lang="it-IT" sz="700"/>
              <a:t>dop</a:t>
            </a:r>
            <a:r>
              <a:rPr lang="cs-CZ" sz="700"/>
              <a:t>ředu-&gt;lapání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chytají za letu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ústní ústrojí: kousací</a:t>
            </a:r>
          </a:p>
          <a:p>
            <a:pPr lvl="0">
              <a:lnSpc>
                <a:spcPct val="70000"/>
              </a:lnSpc>
            </a:pPr>
            <a:r>
              <a:rPr lang="fr-FR" sz="700"/>
              <a:t>blanit</a:t>
            </a:r>
            <a:r>
              <a:rPr lang="cs-CZ" sz="700"/>
              <a:t>á křídla s hustou žilnatinou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larvy vážek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 vodě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velmi drav</a:t>
            </a:r>
            <a:r>
              <a:rPr lang="fr-FR" sz="700"/>
              <a:t>é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2 skupiny</a:t>
            </a:r>
          </a:p>
          <a:p>
            <a:pPr lvl="0">
              <a:lnSpc>
                <a:spcPct val="70000"/>
              </a:lnSpc>
            </a:pPr>
            <a:r>
              <a:rPr lang="cs-CZ" sz="700" i="1" u="sng"/>
              <a:t>motýlice</a:t>
            </a:r>
            <a:r>
              <a:rPr lang="cs-CZ" sz="700"/>
              <a:t>: oba páry křídel stejně velk</a:t>
            </a:r>
            <a:r>
              <a:rPr lang="fr-FR" sz="700"/>
              <a:t>é</a:t>
            </a:r>
            <a:r>
              <a:rPr lang="cs-CZ" sz="700"/>
              <a:t>, křídla v klidu svisle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i="1" u="sng"/>
              <a:t>šídla</a:t>
            </a:r>
            <a:r>
              <a:rPr lang="cs-CZ" sz="700" i="1"/>
              <a:t>:</a:t>
            </a:r>
            <a:r>
              <a:rPr lang="cs-CZ" sz="700"/>
              <a:t> pá</a:t>
            </a:r>
            <a:r>
              <a:rPr lang="da-DK" sz="700"/>
              <a:t>r k</a:t>
            </a:r>
            <a:r>
              <a:rPr lang="cs-CZ" sz="700"/>
              <a:t>řídel rozdíln</a:t>
            </a:r>
            <a:r>
              <a:rPr lang="fr-FR" sz="700"/>
              <a:t>é </a:t>
            </a:r>
            <a:r>
              <a:rPr lang="cs-CZ" sz="700"/>
              <a:t>velikosti, křídla v klidu vodorovně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zástupce: šídlo modr</a:t>
            </a:r>
            <a:r>
              <a:rPr lang="fr-FR" sz="700"/>
              <a:t>é</a:t>
            </a:r>
            <a:r>
              <a:rPr lang="cs-CZ" sz="700"/>
              <a:t>, vážka ploská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4) švábi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siln</a:t>
            </a:r>
            <a:r>
              <a:rPr lang="fr-FR" sz="700"/>
              <a:t>é </a:t>
            </a:r>
            <a:r>
              <a:rPr lang="cs-CZ" sz="700"/>
              <a:t>trnit</a:t>
            </a:r>
            <a:r>
              <a:rPr lang="fr-FR" sz="700"/>
              <a:t>é </a:t>
            </a:r>
            <a:r>
              <a:rPr lang="cs-CZ" sz="700"/>
              <a:t>nohy, ústní ústrojí kousací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většina druhů v tropech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zploštěl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přední křídla užší, kožovitá = krytky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aktivní hlavně v noci, všežraví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vajíčka kladou do pouzder z chitinu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jsou synantropní výskyt v domácnostech, skladech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zástupci:</a:t>
            </a:r>
            <a:r>
              <a:rPr lang="fr-FR" sz="700"/>
              <a:t> rus dom</a:t>
            </a:r>
            <a:r>
              <a:rPr lang="cs-CZ" sz="700"/>
              <a:t>ácí, šváb obecný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5) všekazi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společenský druh tropů </a:t>
            </a:r>
            <a:r>
              <a:rPr lang="pt-PT" sz="700"/>
              <a:t>a subtrop</a:t>
            </a:r>
            <a:r>
              <a:rPr lang="cs-CZ" sz="700"/>
              <a:t>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stínomilní, nepigmentovaní a slepí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ústní ústrojí: kousací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staví </a:t>
            </a:r>
            <a:r>
              <a:rPr lang="pt-PT" sz="700"/>
              <a:t>termiti</a:t>
            </a:r>
            <a:r>
              <a:rPr lang="cs-CZ" sz="700"/>
              <a:t>ště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žraví-&gt;tropičtí škůdci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král a královna jsou v jedn</a:t>
            </a:r>
            <a:r>
              <a:rPr lang="fr-FR" sz="700"/>
              <a:t>é </a:t>
            </a:r>
            <a:r>
              <a:rPr lang="cs-CZ" sz="700"/>
              <a:t>komůrce hluboko pod zemí, kde se rozmnožují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6) škvoři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it-IT" sz="700"/>
              <a:t>prota</a:t>
            </a:r>
            <a:r>
              <a:rPr lang="cs-CZ" sz="700"/>
              <a:t>žen</a:t>
            </a:r>
            <a:r>
              <a:rPr lang="fr-FR" sz="700"/>
              <a:t>é </a:t>
            </a:r>
            <a:r>
              <a:rPr lang="cs-CZ" sz="700"/>
              <a:t>tělo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nitkovitá tykadla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ústní ústrojí: kousací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na zadečku cerky=klíšťky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zástupce: </a:t>
            </a:r>
            <a:r>
              <a:rPr lang="cs-CZ" sz="700"/>
              <a:t>škvor obecný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7) kudlanky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hlava do trojúhelníku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dravá</a:t>
            </a:r>
          </a:p>
          <a:p>
            <a:pPr lvl="0">
              <a:lnSpc>
                <a:spcPct val="70000"/>
              </a:lnSpc>
            </a:pPr>
            <a:r>
              <a:rPr lang="fr-FR" sz="700"/>
              <a:t>loupe</a:t>
            </a:r>
            <a:r>
              <a:rPr lang="cs-CZ" sz="700"/>
              <a:t>živ</a:t>
            </a:r>
            <a:r>
              <a:rPr lang="fr-FR" sz="700"/>
              <a:t>é </a:t>
            </a:r>
            <a:r>
              <a:rPr lang="cs-CZ" sz="700"/>
              <a:t>nohy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manželský </a:t>
            </a:r>
            <a:r>
              <a:rPr lang="de-DE" sz="700"/>
              <a:t>kanibalismus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teplomiln</a:t>
            </a:r>
            <a:r>
              <a:rPr lang="fr-FR" sz="700"/>
              <a:t>é</a:t>
            </a:r>
            <a:r>
              <a:rPr lang="cs-CZ" sz="700"/>
              <a:t>-&gt;jediný druh v ČR je na J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zástupce:</a:t>
            </a:r>
            <a:r>
              <a:rPr lang="cs-CZ" sz="700"/>
              <a:t> kudlanka nábožná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8) strašilky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teplomiln</a:t>
            </a:r>
            <a:r>
              <a:rPr lang="fr-FR" sz="700"/>
              <a:t>é </a:t>
            </a:r>
            <a:r>
              <a:rPr lang="cs-CZ" sz="700"/>
              <a:t>(tropy a subtropy)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býložravci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mimikry-&gt; napodobují tvarem těla listy nebo větvičky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druhotně bezkřídl</a:t>
            </a:r>
            <a:r>
              <a:rPr lang="fr-FR" sz="700"/>
              <a:t>é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da-DK" sz="700"/>
              <a:t>partenogeneze-&gt;v</a:t>
            </a:r>
            <a:r>
              <a:rPr lang="cs-CZ" sz="700"/>
              <a:t>ývoj z neoplozen</a:t>
            </a:r>
            <a:r>
              <a:rPr lang="fr-FR" sz="700"/>
              <a:t>é</a:t>
            </a:r>
            <a:r>
              <a:rPr lang="cs-CZ" sz="700"/>
              <a:t>ho vajíčka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zástupci: </a:t>
            </a:r>
            <a:r>
              <a:rPr lang="cs-CZ" sz="700"/>
              <a:t>pakobylky, strašilky, lupenitky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9) rovnokřídlí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přední pá</a:t>
            </a:r>
            <a:r>
              <a:rPr lang="da-DK" sz="700"/>
              <a:t>r k</a:t>
            </a:r>
            <a:r>
              <a:rPr lang="cs-CZ" sz="700"/>
              <a:t>řídel modifikován v krytky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zadní pár končetin má </a:t>
            </a:r>
            <a:r>
              <a:rPr lang="it-IT" sz="700"/>
              <a:t>prota</a:t>
            </a:r>
            <a:r>
              <a:rPr lang="cs-CZ" sz="700"/>
              <a:t>žená stehna a holeně (modifikace ke skákání)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samci stridulují (vydávají zvuky)-&gt;sluchové ústrojí je na kolenech a na zadečku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samičky mají klad</a:t>
            </a:r>
            <a:r>
              <a:rPr lang="fr-FR" sz="700"/>
              <a:t>é</a:t>
            </a:r>
            <a:r>
              <a:rPr lang="cs-CZ" sz="700"/>
              <a:t>lka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zástupci: </a:t>
            </a:r>
            <a:r>
              <a:rPr lang="cs-CZ" sz="700"/>
              <a:t>cvrček polní - žije v norách v zemi, je tmavě </a:t>
            </a:r>
            <a:r>
              <a:rPr lang="de-DE" sz="700"/>
              <a:t>hn</a:t>
            </a:r>
            <a:r>
              <a:rPr lang="cs-CZ" sz="700"/>
              <a:t>ědý a má zakrnělá křídla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               krtonožka obecná - žije úplně v zemi, první pár končetin jsou hrabav</a:t>
            </a:r>
            <a:r>
              <a:rPr lang="fr-FR" sz="700"/>
              <a:t>é </a:t>
            </a:r>
            <a:r>
              <a:rPr lang="cs-CZ" sz="700"/>
              <a:t>končetiny, nemá křidla a má slabý zrak</a:t>
            </a:r>
          </a:p>
          <a:p>
            <a:pPr lvl="0">
              <a:lnSpc>
                <a:spcPct val="70000"/>
              </a:lnSpc>
            </a:pPr>
            <a:r>
              <a:rPr lang="it-IT" sz="700"/>
              <a:t>saran</a:t>
            </a:r>
            <a:r>
              <a:rPr lang="cs-CZ" sz="700"/>
              <a:t>če stěhovavá - hnědá, má krátká tykadla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kobylka zelená - zelená, má dlouhá tykadla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10) vši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ektoparazit</a:t>
            </a:r>
            <a:r>
              <a:rPr lang="fr-FR" sz="700"/>
              <a:t>é </a:t>
            </a:r>
            <a:r>
              <a:rPr lang="cs-CZ" sz="700"/>
              <a:t>obratlovců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živí se krví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kladou vajíčka na chlupy nebo na vlasy pomocí </a:t>
            </a:r>
            <a:r>
              <a:rPr lang="de-DE" sz="700"/>
              <a:t>hn</a:t>
            </a:r>
            <a:r>
              <a:rPr lang="cs-CZ" sz="700"/>
              <a:t>íd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zástupci:</a:t>
            </a:r>
            <a:r>
              <a:rPr lang="cs-CZ" sz="700"/>
              <a:t> veš dětská - napadá člověka, vyskytuje se pořád a neustále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               veš muňka - žije kolem genitálií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11) stejnokřídlí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mají dva páry stejných blanitý</a:t>
            </a:r>
            <a:r>
              <a:rPr lang="de-DE" sz="700"/>
              <a:t>ch k</a:t>
            </a:r>
            <a:r>
              <a:rPr lang="cs-CZ" sz="700"/>
              <a:t>ří</a:t>
            </a:r>
            <a:r>
              <a:rPr lang="it-IT" sz="700"/>
              <a:t>del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mají </a:t>
            </a:r>
            <a:r>
              <a:rPr lang="fr-FR" sz="700"/>
              <a:t>sav</a:t>
            </a:r>
            <a:r>
              <a:rPr lang="cs-CZ" sz="700"/>
              <a:t>é ústní ústrojí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je pro ně typická parthenogeneze, napadají rostliny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zástupci: </a:t>
            </a:r>
            <a:r>
              <a:rPr lang="cs-CZ" sz="700"/>
              <a:t>pěnodějka obecná - klade vajíčka do bíl</a:t>
            </a:r>
            <a:r>
              <a:rPr lang="fr-FR" sz="700"/>
              <a:t>é</a:t>
            </a:r>
            <a:r>
              <a:rPr lang="cs-CZ" sz="700"/>
              <a:t>ho pěnovit</a:t>
            </a:r>
            <a:r>
              <a:rPr lang="fr-FR" sz="700"/>
              <a:t>é</a:t>
            </a:r>
            <a:r>
              <a:rPr lang="cs-CZ" sz="700"/>
              <a:t>ho obalu na rostliny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mera jabloňová - škůdce jabloní, způsobuje opadávání květů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mšice zelená - napadá rostliny a vysává </a:t>
            </a:r>
            <a:r>
              <a:rPr lang="de-DE" sz="700"/>
              <a:t>z nich </a:t>
            </a:r>
            <a:r>
              <a:rPr lang="cs-CZ" sz="700"/>
              <a:t>štávu</a:t>
            </a:r>
          </a:p>
          <a:p>
            <a:pPr lvl="0">
              <a:lnSpc>
                <a:spcPct val="70000"/>
              </a:lnSpc>
            </a:pPr>
            <a:r>
              <a:rPr lang="de-DE" sz="700"/>
              <a:t>puklice </a:t>
            </a:r>
            <a:r>
              <a:rPr lang="cs-CZ" sz="700"/>
              <a:t>švestková - schovává vajíčka pod poklicovité útvary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12) ploš</a:t>
            </a:r>
            <a:r>
              <a:rPr lang="en-US" sz="700" b="1" u="sng"/>
              <a:t>tice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mají dva páry křídel (polokrovky)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mají bodavě </a:t>
            </a:r>
            <a:r>
              <a:rPr lang="fr-FR" sz="700"/>
              <a:t>sav</a:t>
            </a:r>
            <a:r>
              <a:rPr lang="cs-CZ" sz="700"/>
              <a:t>é ústní ústrojí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jsou nápadně zbarven</a:t>
            </a:r>
            <a:r>
              <a:rPr lang="fr-FR" sz="700"/>
              <a:t>é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 i="1"/>
              <a:t>zástupci: </a:t>
            </a:r>
            <a:r>
              <a:rPr lang="cs-CZ" sz="700"/>
              <a:t>ruměnice pospolná - červenočerná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kněžice zelená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štěnice domácí - žije v domácnostech, je to ektoparazit</a:t>
            </a:r>
          </a:p>
          <a:p>
            <a:pPr lvl="0">
              <a:lnSpc>
                <a:spcPct val="70000"/>
              </a:lnSpc>
            </a:pPr>
            <a:r>
              <a:rPr lang="cs-CZ" sz="700"/>
              <a:t>vodoměrka obecná - má chůdovit</a:t>
            </a:r>
            <a:r>
              <a:rPr lang="fr-FR" sz="700"/>
              <a:t>é </a:t>
            </a:r>
            <a:r>
              <a:rPr lang="cs-CZ" sz="700"/>
              <a:t>tenk</a:t>
            </a:r>
            <a:r>
              <a:rPr lang="fr-FR" sz="700"/>
              <a:t>é </a:t>
            </a:r>
            <a:r>
              <a:rPr lang="cs-CZ" sz="700"/>
              <a:t>končetiny</a:t>
            </a:r>
          </a:p>
          <a:p>
            <a:pPr lvl="0">
              <a:lnSpc>
                <a:spcPct val="70000"/>
              </a:lnSpc>
            </a:pPr>
            <a:r>
              <a:rPr lang="nl-NL" sz="700"/>
              <a:t>brusla</a:t>
            </a:r>
            <a:r>
              <a:rPr lang="cs-CZ" sz="700"/>
              <a:t>řka obecná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znakoplavka obecná - žije ve vodě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hmyz s proměnou dokonalou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13) síťokřídlí</a:t>
            </a:r>
            <a:r>
              <a:rPr lang="cs-CZ" sz="700"/>
              <a:t>-&gt;mají dva pá</a:t>
            </a:r>
            <a:r>
              <a:rPr lang="en-US" sz="700"/>
              <a:t>ry blanit</a:t>
            </a:r>
            <a:r>
              <a:rPr lang="cs-CZ" sz="700"/>
              <a:t>ý</a:t>
            </a:r>
            <a:r>
              <a:rPr lang="de-DE" sz="700"/>
              <a:t>ch s</a:t>
            </a:r>
            <a:r>
              <a:rPr lang="cs-CZ" sz="700"/>
              <a:t>íťovaný</a:t>
            </a:r>
            <a:r>
              <a:rPr lang="de-DE" sz="700"/>
              <a:t>ch k</a:t>
            </a:r>
            <a:r>
              <a:rPr lang="cs-CZ" sz="700"/>
              <a:t>ří</a:t>
            </a:r>
            <a:r>
              <a:rPr lang="it-IT" sz="700"/>
              <a:t>del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zástupci: zlatoočko obecn</a:t>
            </a:r>
            <a:r>
              <a:rPr lang="fr-FR" sz="700"/>
              <a:t>é</a:t>
            </a:r>
            <a:r>
              <a:rPr lang="cs-CZ" sz="700"/>
              <a:t>-&gt;má olivově zelenou barvu a nápadně velk</a:t>
            </a:r>
            <a:r>
              <a:rPr lang="fr-FR" sz="700"/>
              <a:t>é </a:t>
            </a:r>
            <a:r>
              <a:rPr lang="de-DE" sz="700"/>
              <a:t>hn</a:t>
            </a:r>
            <a:r>
              <a:rPr lang="cs-CZ" sz="700"/>
              <a:t>ěd</a:t>
            </a:r>
            <a:r>
              <a:rPr lang="fr-FR" sz="700"/>
              <a:t>é </a:t>
            </a:r>
            <a:r>
              <a:rPr lang="cs-CZ" sz="700"/>
              <a:t>oči             </a:t>
            </a:r>
          </a:p>
          <a:p>
            <a:pPr lvl="0">
              <a:lnSpc>
                <a:spcPct val="70000"/>
              </a:lnSpc>
            </a:pPr>
            <a:r>
              <a:rPr lang="cs-CZ" sz="700"/>
              <a:t>               mravkolev obecný-&gt;je hnědý, je dravá a loví </a:t>
            </a:r>
            <a:r>
              <a:rPr lang="pt-PT" sz="700"/>
              <a:t>mravence do mal</a:t>
            </a:r>
            <a:r>
              <a:rPr lang="cs-CZ" sz="700"/>
              <a:t>ých jamek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14) chrostíci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jsou dohněda zbarvení </a:t>
            </a:r>
            <a:r>
              <a:rPr lang="en-US" sz="700"/>
              <a:t>a larvy </a:t>
            </a:r>
            <a:r>
              <a:rPr lang="cs-CZ" sz="700"/>
              <a:t>žijí v mírně tekoucích vodách ve schránkách slepených z drobn</a:t>
            </a:r>
            <a:r>
              <a:rPr lang="fr-FR" sz="700"/>
              <a:t>é</a:t>
            </a:r>
            <a:r>
              <a:rPr lang="cs-CZ" sz="700"/>
              <a:t>ho materiálu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zástupce: chrostík obecný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15) motýli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mají dva páry křídel, na nich jsou šupinky a určují zbarvení</a:t>
            </a:r>
            <a:r>
              <a:rPr lang="it-IT" sz="700"/>
              <a:t>, let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mají </a:t>
            </a:r>
            <a:r>
              <a:rPr lang="fr-FR" sz="700"/>
              <a:t>sav</a:t>
            </a:r>
            <a:r>
              <a:rPr lang="cs-CZ" sz="700"/>
              <a:t>é ústní ústrojí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larva se nazývá housenka, jsou různě zbarven</a:t>
            </a:r>
            <a:r>
              <a:rPr lang="fr-FR" sz="700"/>
              <a:t>é </a:t>
            </a:r>
            <a:r>
              <a:rPr lang="cs-CZ" sz="700"/>
              <a:t>a někter</a:t>
            </a:r>
            <a:r>
              <a:rPr lang="fr-FR" sz="700"/>
              <a:t>é </a:t>
            </a:r>
            <a:r>
              <a:rPr lang="cs-CZ" sz="700"/>
              <a:t>jsou jedovat</a:t>
            </a:r>
            <a:r>
              <a:rPr lang="fr-FR" sz="700"/>
              <a:t>é</a:t>
            </a:r>
            <a:r>
              <a:rPr lang="cs-CZ" sz="700"/>
              <a:t>, kolem ústního otvoru mají snovací žlázy, kter</a:t>
            </a:r>
            <a:r>
              <a:rPr lang="fr-FR" sz="700"/>
              <a:t>é </a:t>
            </a:r>
            <a:r>
              <a:rPr lang="cs-CZ" sz="700"/>
              <a:t>produkují </a:t>
            </a:r>
            <a:r>
              <a:rPr lang="da-DK" sz="700"/>
              <a:t>hedv</a:t>
            </a:r>
            <a:r>
              <a:rPr lang="cs-CZ" sz="700"/>
              <a:t>ábí a z nich si vyrábí kuklu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zástupci</a:t>
            </a:r>
          </a:p>
          <a:p>
            <a:pPr lvl="0">
              <a:lnSpc>
                <a:spcPct val="70000"/>
              </a:lnSpc>
            </a:pPr>
            <a:r>
              <a:rPr lang="cs-CZ" sz="700"/>
              <a:t>denní: žluťásek, modrásek, hnědásek, bělásek, jasoň (má oranžová oka na křídlech), baboč</a:t>
            </a:r>
            <a:r>
              <a:rPr lang="pt-PT" sz="700"/>
              <a:t>ka admir</a:t>
            </a:r>
            <a:r>
              <a:rPr lang="cs-CZ" sz="700"/>
              <a:t>á</a:t>
            </a:r>
            <a:r>
              <a:rPr lang="en-US" sz="700"/>
              <a:t>l, babo</a:t>
            </a:r>
            <a:r>
              <a:rPr lang="cs-CZ" sz="700"/>
              <a:t>čka paví oko, otakárek fenyklový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noční</a:t>
            </a:r>
            <a:r>
              <a:rPr lang="fr-FR" sz="700"/>
              <a:t>: li</a:t>
            </a:r>
            <a:r>
              <a:rPr lang="cs-CZ" sz="700"/>
              <a:t>šaj smrtihlav</a:t>
            </a:r>
          </a:p>
          <a:p>
            <a:pPr lvl="0">
              <a:lnSpc>
                <a:spcPct val="70000"/>
              </a:lnSpc>
            </a:pPr>
            <a:r>
              <a:rPr lang="cs-CZ" sz="700"/>
              <a:t>           mol šatní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16) dvoukřídlí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první pár je blanitý a slouží k letu, druhý pár slouží k vyrovnávání letu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zástupci: komár pisklavý-&gt;samička je menší a živí se krví</a:t>
            </a:r>
            <a:r>
              <a:rPr lang="en-US" sz="700"/>
              <a:t>, same</a:t>
            </a:r>
            <a:r>
              <a:rPr lang="cs-CZ" sz="700"/>
              <a:t>ček větší a saje rostlinné štávy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komár r. Anopheles-&gt; přenáší malárii, žije v tropických oblastech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pakomár kouřový-&gt;larvy žijí ve vodě a jsou světlejší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pestřenka rybízová-&gt; zbarvením napodobuje včely, ale nemá žihadlo</a:t>
            </a:r>
          </a:p>
          <a:p>
            <a:pPr lvl="0">
              <a:lnSpc>
                <a:spcPct val="70000"/>
              </a:lnSpc>
            </a:pPr>
            <a:r>
              <a:rPr lang="cs-CZ" sz="700"/>
              <a:t>ová</a:t>
            </a:r>
            <a:r>
              <a:rPr lang="da-DK" sz="700"/>
              <a:t>d hov</a:t>
            </a:r>
            <a:r>
              <a:rPr lang="cs-CZ" sz="700"/>
              <a:t>ězí-&gt; živí se krví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octomilka obecná-&gt; využívá se v genetick</a:t>
            </a:r>
            <a:r>
              <a:rPr lang="fr-FR" sz="700"/>
              <a:t>é</a:t>
            </a:r>
            <a:r>
              <a:rPr lang="cs-CZ" sz="700"/>
              <a:t>m výzkumu, díky velkým chromozomům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masařka obecná</a:t>
            </a:r>
          </a:p>
          <a:p>
            <a:pPr lvl="0">
              <a:lnSpc>
                <a:spcPct val="70000"/>
              </a:lnSpc>
            </a:pPr>
            <a:r>
              <a:rPr lang="es-ES" sz="700"/>
              <a:t>moucha dom</a:t>
            </a:r>
            <a:r>
              <a:rPr lang="cs-CZ" sz="700"/>
              <a:t>ácí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bodalka stájová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bodalka tse tse-&gt; žije v rovníkov</a:t>
            </a:r>
            <a:r>
              <a:rPr lang="fr-FR" sz="700"/>
              <a:t>é </a:t>
            </a:r>
            <a:r>
              <a:rPr lang="cs-CZ" sz="700"/>
              <a:t>Africe, přenáší prvoka trypanosomu spavičnou, která způsobuje spavou nemoc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es-ES" sz="700" b="1" u="sng"/>
              <a:t>17) blechy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ektoparaziti obratlovců, živí se krví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pohybuje se skokem</a:t>
            </a:r>
          </a:p>
          <a:p>
            <a:pPr lvl="0">
              <a:lnSpc>
                <a:spcPct val="70000"/>
              </a:lnSpc>
            </a:pPr>
            <a:r>
              <a:rPr lang="cs-CZ" sz="700"/>
              <a:t>zástupci: blecha psí, blecha obecná</a:t>
            </a:r>
          </a:p>
          <a:p>
            <a:pPr lvl="0">
              <a:lnSpc>
                <a:spcPct val="70000"/>
              </a:lnSpc>
            </a:pPr>
            <a:r>
              <a:rPr lang="cs-CZ" sz="700"/>
              <a:t> 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18) blanokřídlí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dva pá</a:t>
            </a:r>
            <a:r>
              <a:rPr lang="en-US" sz="700"/>
              <a:t>ry blanit</a:t>
            </a:r>
            <a:r>
              <a:rPr lang="cs-CZ" sz="700"/>
              <a:t>ý</a:t>
            </a:r>
            <a:r>
              <a:rPr lang="de-DE" sz="700"/>
              <a:t>ch k</a:t>
            </a:r>
            <a:r>
              <a:rPr lang="cs-CZ" sz="700"/>
              <a:t>řídel, samička má žihadlo nebo klad</a:t>
            </a:r>
            <a:r>
              <a:rPr lang="fr-FR" sz="700"/>
              <a:t>é</a:t>
            </a:r>
            <a:r>
              <a:rPr lang="cs-CZ" sz="700"/>
              <a:t>lko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zástupce: </a:t>
            </a:r>
            <a:r>
              <a:rPr lang="cs-CZ" sz="700"/>
              <a:t>včela medonosná - sociální hmyz, který žije ve vysoce hierarchizovan</a:t>
            </a:r>
            <a:r>
              <a:rPr lang="fr-FR" sz="700"/>
              <a:t>é</a:t>
            </a:r>
            <a:r>
              <a:rPr lang="cs-CZ" sz="700"/>
              <a:t>-&gt;každý má svoji pozici, královna klade vajíčka-&gt;dělnice (starají se o vajíčka, uklízí ú</a:t>
            </a:r>
            <a:r>
              <a:rPr lang="it-IT" sz="700"/>
              <a:t>l a sb</a:t>
            </a:r>
            <a:r>
              <a:rPr lang="cs-CZ" sz="700"/>
              <a:t>írají nektar z květu do košíčku na končetinách a z něho vytváří plástve, významní opylovači)-&gt;trubci (na jaře vyl</a:t>
            </a:r>
            <a:r>
              <a:rPr lang="fr-FR" sz="700"/>
              <a:t>é</a:t>
            </a:r>
            <a:r>
              <a:rPr lang="cs-CZ" sz="700"/>
              <a:t>tají z úlu s královnou a oplodní ji, trubci jsou vyhná</a:t>
            </a:r>
            <a:r>
              <a:rPr lang="pt-PT" sz="700"/>
              <a:t>ni a um</a:t>
            </a:r>
            <a:r>
              <a:rPr lang="cs-CZ" sz="700"/>
              <a:t>írají)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mají žihadlo, kter</a:t>
            </a:r>
            <a:r>
              <a:rPr lang="fr-FR" sz="700"/>
              <a:t>é </a:t>
            </a:r>
            <a:r>
              <a:rPr lang="cs-CZ" sz="700"/>
              <a:t>obsahuje kys. mravenčí, žihadlo má zpětn</a:t>
            </a:r>
            <a:r>
              <a:rPr lang="fr-FR" sz="700"/>
              <a:t>é </a:t>
            </a:r>
            <a:r>
              <a:rPr lang="cs-CZ" sz="700"/>
              <a:t>háčky a pak umírá</a:t>
            </a:r>
          </a:p>
          <a:p>
            <a:pPr lvl="0">
              <a:lnSpc>
                <a:spcPct val="70000"/>
              </a:lnSpc>
            </a:pPr>
            <a:r>
              <a:rPr lang="es-ES" sz="700"/>
              <a:t>vosa </a:t>
            </a:r>
            <a:r>
              <a:rPr lang="cs-CZ" sz="700"/>
              <a:t>útočná-&gt;má výraznější zbarvení než včela, má hladké žihadlo bez háčků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sršeň obecná-&gt;žije v dutinách stromů, zbarvení podobn</a:t>
            </a:r>
            <a:r>
              <a:rPr lang="fr-FR" sz="700"/>
              <a:t>é </a:t>
            </a:r>
            <a:r>
              <a:rPr lang="cs-CZ" sz="700"/>
              <a:t>jako vosa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čmelák luční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čmelák zemní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mravenec obecný-&gt;staví si mraveniště z drobn</a:t>
            </a:r>
            <a:r>
              <a:rPr lang="fr-FR" sz="700"/>
              <a:t>é</a:t>
            </a:r>
            <a:r>
              <a:rPr lang="cs-CZ" sz="700"/>
              <a:t>ho lesního materiá</a:t>
            </a:r>
            <a:r>
              <a:rPr lang="fr-FR" sz="700"/>
              <a:t>lu, soci</a:t>
            </a:r>
            <a:r>
              <a:rPr lang="cs-CZ" sz="700"/>
              <a:t>ální hmyz</a:t>
            </a:r>
          </a:p>
          <a:p>
            <a:pPr lvl="0">
              <a:lnSpc>
                <a:spcPct val="70000"/>
              </a:lnSpc>
            </a:pPr>
            <a:r>
              <a:rPr lang="cs-CZ" sz="700"/>
              <a:t>lumek velký-&gt;samička má dlouh</a:t>
            </a:r>
            <a:r>
              <a:rPr lang="fr-FR" sz="700"/>
              <a:t>é </a:t>
            </a:r>
            <a:r>
              <a:rPr lang="cs-CZ" sz="700"/>
              <a:t>klad</a:t>
            </a:r>
            <a:r>
              <a:rPr lang="fr-FR" sz="700"/>
              <a:t>é</a:t>
            </a:r>
            <a:r>
              <a:rPr lang="cs-CZ" sz="700"/>
              <a:t>lko, kterým klade vajíčka do larev jin</a:t>
            </a:r>
            <a:r>
              <a:rPr lang="fr-FR" sz="700"/>
              <a:t>é</a:t>
            </a:r>
            <a:r>
              <a:rPr lang="cs-CZ" sz="700"/>
              <a:t>ho hmyzu</a:t>
            </a:r>
          </a:p>
          <a:p>
            <a:pPr lvl="0">
              <a:lnSpc>
                <a:spcPct val="70000"/>
              </a:lnSpc>
            </a:pPr>
            <a:r>
              <a:rPr lang="cs-CZ" sz="700"/>
              <a:t>žlabatka listová-&gt; klade vajíčka do pletiv rostlin a tvoří tzv. halky a na dubu ,,duběnky”</a:t>
            </a:r>
          </a:p>
          <a:p>
            <a:pPr lvl="0">
              <a:lnSpc>
                <a:spcPct val="70000"/>
              </a:lnSpc>
            </a:pPr>
            <a:r>
              <a:rPr lang="cs-CZ" sz="700"/>
              <a:t> </a:t>
            </a:r>
          </a:p>
          <a:p>
            <a:pPr lvl="0">
              <a:lnSpc>
                <a:spcPct val="70000"/>
              </a:lnSpc>
            </a:pPr>
            <a:r>
              <a:rPr lang="cs-CZ" sz="700" b="1" u="sng"/>
              <a:t>19)brouci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cs-CZ" sz="700"/>
              <a:t>dva páry kří</a:t>
            </a:r>
            <a:r>
              <a:rPr lang="es-ES" sz="700"/>
              <a:t>del (blanit</a:t>
            </a:r>
            <a:r>
              <a:rPr lang="cs-CZ" sz="700"/>
              <a:t>á křídla jeden pá</a:t>
            </a:r>
            <a:r>
              <a:rPr lang="it-IT" sz="700"/>
              <a:t>r, chitinozn</a:t>
            </a:r>
            <a:r>
              <a:rPr lang="cs-CZ" sz="700"/>
              <a:t>í krovky)</a:t>
            </a:r>
          </a:p>
          <a:p>
            <a:pPr lvl="0">
              <a:lnSpc>
                <a:spcPct val="70000"/>
              </a:lnSpc>
            </a:pPr>
            <a:r>
              <a:rPr lang="cs-CZ" sz="700"/>
              <a:t>300 tis. druhů</a:t>
            </a:r>
          </a:p>
          <a:p>
            <a:pPr lvl="0">
              <a:lnSpc>
                <a:spcPct val="70000"/>
              </a:lnSpc>
            </a:pPr>
            <a:r>
              <a:rPr lang="cs-CZ" sz="700" i="1"/>
              <a:t>zástupci:</a:t>
            </a:r>
            <a:r>
              <a:rPr lang="cs-CZ" sz="700"/>
              <a:t> střevlík zahradní-&gt;je masožravý, ž</a:t>
            </a:r>
            <a:r>
              <a:rPr lang="it-IT" sz="700"/>
              <a:t>ere larvy </a:t>
            </a:r>
            <a:r>
              <a:rPr lang="cs-CZ" sz="700"/>
              <a:t>škůdců a je chráněný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svižník lesní-&gt;má zelen</a:t>
            </a:r>
            <a:r>
              <a:rPr lang="fr-FR" sz="700"/>
              <a:t>é </a:t>
            </a:r>
            <a:r>
              <a:rPr lang="cs-CZ" sz="700"/>
              <a:t>krovky se žlutými skvrnami, rychle běhá, živí </a:t>
            </a:r>
            <a:r>
              <a:rPr lang="en-US" sz="700"/>
              <a:t>se larvy </a:t>
            </a:r>
            <a:r>
              <a:rPr lang="cs-CZ" sz="700"/>
              <a:t>škůdců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potápní</a:t>
            </a:r>
            <a:r>
              <a:rPr lang="nl-NL" sz="700"/>
              <a:t>k vrouben</a:t>
            </a:r>
            <a:r>
              <a:rPr lang="cs-CZ" sz="700"/>
              <a:t>ý-&gt;tmavě </a:t>
            </a:r>
            <a:r>
              <a:rPr lang="de-DE" sz="700"/>
              <a:t>hn</a:t>
            </a:r>
            <a:r>
              <a:rPr lang="cs-CZ" sz="700"/>
              <a:t>ěd</a:t>
            </a:r>
            <a:r>
              <a:rPr lang="fr-FR" sz="700"/>
              <a:t>é </a:t>
            </a:r>
            <a:r>
              <a:rPr lang="cs-CZ" sz="700"/>
              <a:t>krovky se žlutým lemem, dobře plave, výborně l</a:t>
            </a:r>
            <a:r>
              <a:rPr lang="fr-FR" sz="700"/>
              <a:t>é</a:t>
            </a:r>
            <a:r>
              <a:rPr lang="cs-CZ" sz="700"/>
              <a:t>tá, poslední pár je veslovací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hrobařík obecný-&gt; má č</a:t>
            </a:r>
            <a:r>
              <a:rPr lang="nl-NL" sz="700"/>
              <a:t>ernooran</a:t>
            </a:r>
            <a:r>
              <a:rPr lang="cs-CZ" sz="700"/>
              <a:t>žov</a:t>
            </a:r>
            <a:r>
              <a:rPr lang="fr-FR" sz="700"/>
              <a:t>é </a:t>
            </a:r>
            <a:r>
              <a:rPr lang="cs-CZ" sz="700"/>
              <a:t>pruhy na krovkách, mrchožrout, zahrabává mršiny</a:t>
            </a:r>
          </a:p>
          <a:p>
            <a:pPr lvl="0">
              <a:lnSpc>
                <a:spcPct val="70000"/>
              </a:lnSpc>
            </a:pPr>
            <a:r>
              <a:rPr lang="cs-CZ" sz="700"/>
              <a:t>světluška menší-&gt; samičky jsou bezkřídl</a:t>
            </a:r>
            <a:r>
              <a:rPr lang="fr-FR" sz="700"/>
              <a:t>é</a:t>
            </a:r>
            <a:r>
              <a:rPr lang="cs-CZ" sz="700"/>
              <a:t>, nesvítí</a:t>
            </a:r>
            <a:r>
              <a:rPr lang="en-US" sz="700"/>
              <a:t>, same</a:t>
            </a:r>
            <a:r>
              <a:rPr lang="cs-CZ" sz="700"/>
              <a:t>čky l</a:t>
            </a:r>
            <a:r>
              <a:rPr lang="fr-FR" sz="700"/>
              <a:t>é</a:t>
            </a:r>
            <a:r>
              <a:rPr lang="cs-CZ" sz="700"/>
              <a:t>tají a svítí </a:t>
            </a:r>
            <a:r>
              <a:rPr lang="it-IT" sz="700"/>
              <a:t>(chemiluminiscence)</a:t>
            </a:r>
            <a:endParaRPr lang="cs-CZ" sz="700"/>
          </a:p>
          <a:p>
            <a:pPr lvl="0">
              <a:lnSpc>
                <a:spcPct val="70000"/>
              </a:lnSpc>
            </a:pPr>
            <a:r>
              <a:rPr lang="de-DE" sz="700"/>
              <a:t>roh</a:t>
            </a:r>
            <a:r>
              <a:rPr lang="cs-CZ" sz="700"/>
              <a:t>áč obecný-&gt; náš největší brouk je chráněný</a:t>
            </a:r>
          </a:p>
          <a:p>
            <a:pPr lvl="0">
              <a:lnSpc>
                <a:spcPct val="70000"/>
              </a:lnSpc>
            </a:pPr>
            <a:r>
              <a:rPr lang="cs-CZ" sz="700"/>
              <a:t>potemní</a:t>
            </a:r>
            <a:r>
              <a:rPr lang="fr-FR" sz="700"/>
              <a:t>k mou</a:t>
            </a:r>
            <a:r>
              <a:rPr lang="cs-CZ" sz="700"/>
              <a:t>čný-&gt; černý 1cm velký, larvy žijí v mouce</a:t>
            </a:r>
          </a:p>
          <a:p>
            <a:pPr lvl="0">
              <a:lnSpc>
                <a:spcPct val="70000"/>
              </a:lnSpc>
            </a:pPr>
            <a:r>
              <a:rPr lang="cs-CZ" sz="700"/>
              <a:t>mandelinka bramborová-&gt; má č</a:t>
            </a:r>
            <a:r>
              <a:rPr lang="it-IT" sz="700"/>
              <a:t>erno</a:t>
            </a:r>
            <a:r>
              <a:rPr lang="cs-CZ" sz="700"/>
              <a:t>žlut</a:t>
            </a:r>
            <a:r>
              <a:rPr lang="fr-FR" sz="700"/>
              <a:t>é </a:t>
            </a:r>
            <a:r>
              <a:rPr lang="cs-CZ" sz="700"/>
              <a:t>kroužky na krovkách, je to býlož</a:t>
            </a:r>
            <a:r>
              <a:rPr lang="fr-FR" sz="700"/>
              <a:t>ravec, p</a:t>
            </a:r>
            <a:r>
              <a:rPr lang="cs-CZ" sz="700"/>
              <a:t>ři  přemnožení škodí</a:t>
            </a:r>
          </a:p>
          <a:p>
            <a:pPr lvl="0">
              <a:lnSpc>
                <a:spcPct val="70000"/>
              </a:lnSpc>
            </a:pPr>
            <a:r>
              <a:rPr lang="cs-CZ" sz="700"/>
              <a:t>kovařík obecný</a:t>
            </a:r>
          </a:p>
          <a:p>
            <a:pPr lvl="0">
              <a:lnSpc>
                <a:spcPct val="70000"/>
              </a:lnSpc>
            </a:pPr>
            <a:r>
              <a:rPr lang="it-IT" sz="700"/>
              <a:t>tesa</a:t>
            </a:r>
            <a:r>
              <a:rPr lang="cs-CZ" sz="700"/>
              <a:t>řík fialový-&gt; kovově lesklá barva, dlouhá nitkovitá tykadla</a:t>
            </a:r>
          </a:p>
          <a:p>
            <a:pPr lvl="0">
              <a:lnSpc>
                <a:spcPct val="70000"/>
              </a:lnSpc>
            </a:pPr>
            <a:r>
              <a:rPr lang="cs-CZ" sz="700"/>
              <a:t>lýkožrout smrkový-&gt; žije pod kůrou stromů a škodí</a:t>
            </a:r>
          </a:p>
          <a:p>
            <a:pPr lvl="0">
              <a:lnSpc>
                <a:spcPct val="70000"/>
              </a:lnSpc>
            </a:pPr>
            <a:endParaRPr lang="cs-CZ" sz="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Širokoúhlá obrazovka</PresentationFormat>
  <Paragraphs>435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členovci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členovci</dc:title>
  <dc:creator>Matěj</dc:creator>
  <cp:lastModifiedBy>Matěj</cp:lastModifiedBy>
  <cp:revision>1</cp:revision>
  <dcterms:created xsi:type="dcterms:W3CDTF">2018-02-01T15:03:33Z</dcterms:created>
  <dcterms:modified xsi:type="dcterms:W3CDTF">2018-02-01T15:07:25Z</dcterms:modified>
</cp:coreProperties>
</file>