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3E84DD-5D78-486A-9E2F-C79997CC80C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0164D8B-FC27-4EE0-860E-AC23F7B8F00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05EB42-386C-4B19-A92B-6486D1BADC1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E9D988-01A1-4CA4-A8EF-3C761E7554DE}" type="datetime1">
              <a:rPr lang="cs-CZ"/>
              <a:pPr lvl="0"/>
              <a:t>01.02.2018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8A7FE5-BDA6-4752-863B-D7C0E7F23C8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4FE8EF-CD9A-4770-A3CD-06F5A0B8684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0B5569-A9AC-46FA-B952-750DEAA30D6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18558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B86FB5-3A4C-4E6B-9062-E08BCBDB294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A8EF6F8-A073-426E-A08A-365C98E6866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060EE3-6EA3-4949-B016-BA77DA5FF67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217187-6DFC-499D-A89F-9E9829BC8529}" type="datetime1">
              <a:rPr lang="cs-CZ"/>
              <a:pPr lvl="0"/>
              <a:t>01.02.2018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4EC138-DEAA-45CA-B306-B3E6669C2AB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FE37A1-A324-43D5-9CE4-ED8FCEFF072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CCC81E-AE4A-45D1-B7C6-E75412EFF6A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52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C9AAC1A-4541-4BA3-A6EC-F70F6379CFB3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CAD5213-2D16-46B0-A8A8-341BF39C46F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2245B4-F6D9-4A71-8A5F-D7763335CB5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D71C90-C815-4125-B500-8830F45052F9}" type="datetime1">
              <a:rPr lang="cs-CZ"/>
              <a:pPr lvl="0"/>
              <a:t>01.02.2018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764AAA-E704-46C2-B15D-7A1DD9E064D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47569C-93C3-4BE4-A892-121CB606FFC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AD0367-9CC3-4820-833C-1BA4D7B43C8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30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CA18DF-9D3C-4ABF-AD1B-B3C68BBE70B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A8D8BC-29E0-44CD-8EC4-E6D51886CF4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FF2048-AD58-4631-B1D1-187CA0C592F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D8FF6A-6429-4AC2-9B59-023155DCD87D}" type="datetime1">
              <a:rPr lang="cs-CZ"/>
              <a:pPr lvl="0"/>
              <a:t>01.02.2018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1E8B22-D0E3-4BF4-B1D4-03EA7A4B39D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4450CB-E21F-4194-9458-7A9CFFCA65F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690BBA-96B7-4B72-958F-1F0B2F913B5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7936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1B90E2-9625-4F81-A162-EC823155CE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2BA13D3-FBF6-4909-AF10-EA9AD12B9B3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562E6F-F777-4A95-8CCE-59571B7F7B2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4E61CF-4C4A-4EAE-92A2-66C99A92811E}" type="datetime1">
              <a:rPr lang="cs-CZ"/>
              <a:pPr lvl="0"/>
              <a:t>01.02.2018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4AE455-59D9-46DB-81E4-C6DFB136447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5CB547-C14B-43BB-83F1-7BE7B928614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73A4C6-DB7F-4A3E-A431-144AC65B140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940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B0FFDD-29EB-4876-A2A8-23684C65F0D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81F0E6-856E-48C4-A2D2-019F2A4D633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B04C305-DE1B-4B83-B857-94BCB320214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FB63F17-813A-4F0D-8619-2ACEB3F7C91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2AB1CD-8FE7-4B11-AEEB-30462C9E14B9}" type="datetime1">
              <a:rPr lang="cs-CZ"/>
              <a:pPr lvl="0"/>
              <a:t>01.02.2018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1015B81-CE80-4B83-B41B-21FB31F6B0C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1E4FFE6-87F2-4513-8E7F-91FEE91F7B8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5450A7-F032-4E5A-93AC-BC9F9EB9431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89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ED7DC8-3B46-4CD9-8064-D8F1B9B7749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C11FD5D-DE79-4E1B-B0E0-C6954EA16FF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DB086B1-D829-4F2E-9A29-0E5C7E41331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9567701-DB76-4DFF-90AF-3BD08275E584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D2D5FB7-2CAA-41D5-AC57-91DC1F21FCE7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7B86D3E-25C3-493B-B975-B821DB4DB5D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C2D787-3155-472B-B4F9-B1AEF24A825B}" type="datetime1">
              <a:rPr lang="cs-CZ"/>
              <a:pPr lvl="0"/>
              <a:t>01.02.2018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164C902-B448-4D59-B26D-034AB993CEE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FFE54E1-C6DA-4F16-933A-BB1E39289D9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A65459-AC34-4BB6-8110-E38087DFF8A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984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A81C48-3E6D-4BA7-9264-EA446F7EA0D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40025AE-DFC3-44B4-BAD3-46ED8D39900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3ABD9E-36F0-4F3A-80CD-2E27B1EEA3DE}" type="datetime1">
              <a:rPr lang="cs-CZ"/>
              <a:pPr lvl="0"/>
              <a:t>01.02.2018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DB77DD-B887-47C3-AA47-FE155CF0F75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6E02A2A-43B6-4C3E-A16F-AE06E4ECE5D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2BA409-5F10-4846-919B-01E7F7173AD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57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938988E-D916-4F4F-BE2B-612FB8FA78F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9ABDF5-B1AA-4E04-AB82-97BD2311DE15}" type="datetime1">
              <a:rPr lang="cs-CZ"/>
              <a:pPr lvl="0"/>
              <a:t>01.02.2018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F17373-E7CD-471D-B8A2-5CF3D10FF88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B05ABC8-959E-4433-9A5A-159B246D3D7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41E229-76C9-4749-8151-AAD80DE5C2B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03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833B3-AC16-4CF1-8021-68E301F5CEA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FE65BB-12B6-419F-A459-7EF0CE95A33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7472175-401F-4213-8034-EE6D1BBA9DE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18D838C-0179-4146-BDB4-A1E3D66942E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0D00D1-9D2A-4FF7-9A85-3DD46F67B142}" type="datetime1">
              <a:rPr lang="cs-CZ"/>
              <a:pPr lvl="0"/>
              <a:t>01.02.2018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FE73BB-C77A-46FF-B7D5-51A76E1AAE7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D90838-745F-4A6B-869B-4C319122EF0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EA65F8-C932-4A7F-A190-39E8A12D88D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707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3A4A74-23AE-41E9-BBD1-7AE8CD892C7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854C998-F468-406F-AB1E-8D58B21DE7F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60A0FED-6F6F-4793-86F6-C372AF98E99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762EAEA-290D-4F20-842B-A5F1FD1A7D4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DF04F3-F905-4F32-A774-D4261F22158A}" type="datetime1">
              <a:rPr lang="cs-CZ"/>
              <a:pPr lvl="0"/>
              <a:t>01.02.2018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1B2B385-D17D-47F6-9CC8-43090E65265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05AD08-4499-4E76-A1CA-59DED905835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AF4E33-D648-494E-A8B6-A03D0EC5384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71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7ED3629-EF9E-4910-8EBF-3E84D985E0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488C3F1-3011-4D45-9B2C-006B4F972D4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78FE53-D9B9-42BE-AD08-C183DE9DD015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022FA1D-25CA-464A-84C2-86CCE9AC0EFB}" type="datetime1">
              <a:rPr lang="cs-CZ"/>
              <a:pPr lvl="0"/>
              <a:t>01.02.2018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DE3A8A-7FCC-48F3-90DC-602C63DDC5F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AA53E6-3F9A-42EB-AA01-5A9055F198FC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0C007A1-E123-441C-AF4D-DF683AB6B7AD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cs-CZ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C958C4-265E-4A7B-BC2E-A65AEDFB54CE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cs-CZ"/>
              <a:t>členovci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D6A76E9-91B8-4D1D-806D-7B53A0C61D2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77C488-9F78-40AB-B717-DAD92AF0AD7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6BCEC5-CA0A-44FB-A7C8-85C1B1B3E36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70000"/>
              </a:lnSpc>
            </a:pPr>
            <a:r>
              <a:rPr lang="cs-CZ" sz="700"/>
              <a:t>Členovci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nejpočetnější skupina okolo 1,5 milionu</a:t>
            </a:r>
          </a:p>
          <a:p>
            <a:pPr lvl="0">
              <a:lnSpc>
                <a:spcPct val="70000"/>
              </a:lnSpc>
            </a:pPr>
            <a:r>
              <a:rPr lang="cs-CZ" sz="700"/>
              <a:t>Tě</a:t>
            </a:r>
            <a:r>
              <a:rPr lang="it-IT" sz="700"/>
              <a:t>lo </a:t>
            </a:r>
            <a:r>
              <a:rPr lang="cs-CZ" sz="700"/>
              <a:t>článkován</a:t>
            </a:r>
            <a:r>
              <a:rPr lang="fr-FR" sz="700"/>
              <a:t>é</a:t>
            </a:r>
            <a:r>
              <a:rPr lang="cs-CZ" sz="700"/>
              <a:t>, články nejsou stejně velk</a:t>
            </a:r>
            <a:r>
              <a:rPr lang="fr-FR" sz="700"/>
              <a:t>é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Tělo-&gt; hlava, hruď a zadeček (hmyz)</a:t>
            </a:r>
          </a:p>
          <a:p>
            <a:pPr lvl="0">
              <a:lnSpc>
                <a:spcPct val="70000"/>
              </a:lnSpc>
            </a:pPr>
            <a:r>
              <a:rPr lang="cs-CZ" sz="700"/>
              <a:t>	Hlavohruď, zadeček(pavouci)</a:t>
            </a:r>
          </a:p>
          <a:p>
            <a:pPr lvl="0">
              <a:lnSpc>
                <a:spcPct val="70000"/>
              </a:lnSpc>
            </a:pPr>
            <a:r>
              <a:rPr lang="cs-CZ" sz="700"/>
              <a:t>	Celek(sekáči)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lvl="0">
              <a:lnSpc>
                <a:spcPct val="70000"/>
              </a:lnSpc>
            </a:pPr>
            <a:r>
              <a:rPr lang="cs-CZ" sz="700"/>
              <a:t>žijí úplně všude</a:t>
            </a:r>
          </a:p>
          <a:p>
            <a:pPr lvl="0">
              <a:lnSpc>
                <a:spcPct val="70000"/>
              </a:lnSpc>
            </a:pPr>
            <a:r>
              <a:rPr lang="cs-CZ" sz="700"/>
              <a:t>mají vnější kostru = exoskelet</a:t>
            </a:r>
          </a:p>
          <a:p>
            <a:pPr lvl="0">
              <a:lnSpc>
                <a:spcPct val="70000"/>
              </a:lnSpc>
            </a:pPr>
            <a:r>
              <a:rPr lang="cs-CZ" sz="700"/>
              <a:t>pevný a tuhý obal z chitinu</a:t>
            </a:r>
          </a:p>
          <a:p>
            <a:pPr lvl="0">
              <a:lnSpc>
                <a:spcPct val="70000"/>
              </a:lnSpc>
            </a:pPr>
            <a:r>
              <a:rPr lang="cs-CZ" sz="700"/>
              <a:t>pokrytý kutikulou nebo uhličitanem vá</a:t>
            </a:r>
            <a:r>
              <a:rPr lang="it-IT" sz="700"/>
              <a:t>penat</a:t>
            </a:r>
            <a:r>
              <a:rPr lang="cs-CZ" sz="700"/>
              <a:t>ým</a:t>
            </a:r>
          </a:p>
          <a:p>
            <a:pPr lvl="0">
              <a:lnSpc>
                <a:spcPct val="70000"/>
              </a:lnSpc>
            </a:pPr>
            <a:r>
              <a:rPr lang="cs-CZ" sz="700"/>
              <a:t>svaly se upínají zevnitř na kostru </a:t>
            </a:r>
          </a:p>
          <a:p>
            <a:pPr lvl="0">
              <a:lnSpc>
                <a:spcPct val="70000"/>
              </a:lnSpc>
            </a:pPr>
            <a:r>
              <a:rPr lang="cs-CZ" sz="700"/>
              <a:t>rostou skokem - starou kostru svl</a:t>
            </a:r>
            <a:r>
              <a:rPr lang="fr-FR" sz="700"/>
              <a:t>é</a:t>
            </a:r>
            <a:r>
              <a:rPr lang="cs-CZ" sz="700"/>
              <a:t>kají kostra zabraňuje růstu</a:t>
            </a:r>
          </a:p>
          <a:p>
            <a:pPr lvl="0">
              <a:lnSpc>
                <a:spcPct val="70000"/>
              </a:lnSpc>
            </a:pPr>
            <a:r>
              <a:rPr lang="cs-CZ" sz="700"/>
              <a:t>TS: dutina ústní (horní, dolní pysk. ústní ústrojí kousací, bodav</a:t>
            </a:r>
            <a:r>
              <a:rPr lang="fr-FR" sz="700"/>
              <a:t>é</a:t>
            </a:r>
            <a:r>
              <a:rPr lang="cs-CZ" sz="700"/>
              <a:t>)</a:t>
            </a:r>
          </a:p>
          <a:p>
            <a:pPr lvl="0">
              <a:lnSpc>
                <a:spcPct val="70000"/>
              </a:lnSpc>
            </a:pPr>
            <a:r>
              <a:rPr lang="cs-CZ" sz="700"/>
              <a:t>		   jí</a:t>
            </a:r>
            <a:r>
              <a:rPr lang="de-DE" sz="700"/>
              <a:t>cen, </a:t>
            </a:r>
            <a:r>
              <a:rPr lang="cs-CZ" sz="700"/>
              <a:t>žaludek, střeva</a:t>
            </a:r>
          </a:p>
          <a:p>
            <a:pPr lvl="0">
              <a:lnSpc>
                <a:spcPct val="70000"/>
              </a:lnSpc>
            </a:pPr>
            <a:r>
              <a:rPr lang="cs-CZ" sz="700"/>
              <a:t>DS: celý povrch těla, žábrami, plicní vak, tracheje (vzdušnice)</a:t>
            </a:r>
          </a:p>
          <a:p>
            <a:pPr lvl="0">
              <a:lnSpc>
                <a:spcPct val="70000"/>
              </a:lnSpc>
            </a:pPr>
            <a:r>
              <a:rPr lang="cs-CZ" sz="700"/>
              <a:t>CS: je otevřená - hemolymfa (krvemíza) je bezbarvá</a:t>
            </a:r>
          </a:p>
          <a:p>
            <a:pPr lvl="0">
              <a:lnSpc>
                <a:spcPct val="70000"/>
              </a:lnSpc>
            </a:pPr>
            <a:r>
              <a:rPr lang="cs-CZ" sz="700"/>
              <a:t>náznak srdce je vakovit</a:t>
            </a:r>
            <a:r>
              <a:rPr lang="fr-FR" sz="700"/>
              <a:t>é </a:t>
            </a:r>
            <a:r>
              <a:rPr lang="es-ES" sz="700"/>
              <a:t>ulo</a:t>
            </a:r>
            <a:r>
              <a:rPr lang="cs-CZ" sz="700"/>
              <a:t>žen</a:t>
            </a:r>
            <a:r>
              <a:rPr lang="fr-FR" sz="700"/>
              <a:t>é </a:t>
            </a:r>
            <a:r>
              <a:rPr lang="cs-CZ" sz="700"/>
              <a:t>na hřbetě</a:t>
            </a:r>
          </a:p>
          <a:p>
            <a:pPr lvl="0">
              <a:lnSpc>
                <a:spcPct val="70000"/>
              </a:lnSpc>
            </a:pPr>
            <a:r>
              <a:rPr lang="cs-CZ" sz="700"/>
              <a:t>VS: mají metanefridie 1- 2 páry nebo malpighick</a:t>
            </a:r>
            <a:r>
              <a:rPr lang="fr-FR" sz="700"/>
              <a:t>é </a:t>
            </a:r>
            <a:r>
              <a:rPr lang="cs-CZ" sz="700"/>
              <a:t>trubice</a:t>
            </a:r>
          </a:p>
          <a:p>
            <a:pPr lvl="0">
              <a:lnSpc>
                <a:spcPct val="70000"/>
              </a:lnSpc>
            </a:pPr>
            <a:r>
              <a:rPr lang="cs-CZ" sz="700"/>
              <a:t>NS</a:t>
            </a:r>
            <a:r>
              <a:rPr lang="it-IT" sz="700"/>
              <a:t>: gangliov</a:t>
            </a:r>
            <a:r>
              <a:rPr lang="cs-CZ" sz="700"/>
              <a:t>á - uzliny odpovídají jednotlivým článkům</a:t>
            </a:r>
          </a:p>
          <a:p>
            <a:pPr lvl="0">
              <a:lnSpc>
                <a:spcPct val="70000"/>
              </a:lnSpc>
            </a:pPr>
            <a:r>
              <a:rPr lang="cs-CZ" sz="700"/>
              <a:t>velmi rozvinut</a:t>
            </a:r>
            <a:r>
              <a:rPr lang="fr-FR" sz="700"/>
              <a:t>é </a:t>
            </a:r>
            <a:r>
              <a:rPr lang="cs-CZ" sz="700"/>
              <a:t>instinktivní chování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smysly: mechanoreceptory, chemoreceptory</a:t>
            </a:r>
          </a:p>
          <a:p>
            <a:pPr lvl="0">
              <a:lnSpc>
                <a:spcPct val="70000"/>
              </a:lnSpc>
            </a:pPr>
            <a:r>
              <a:rPr lang="cs-CZ" sz="700"/>
              <a:t>čidla většinou na tykadlech, končetinách nebo kolem dýchacího strojí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oči v různ</a:t>
            </a:r>
            <a:r>
              <a:rPr lang="fr-FR" sz="700"/>
              <a:t>é</a:t>
            </a:r>
            <a:r>
              <a:rPr lang="cs-CZ" sz="700"/>
              <a:t>m stádiu vývoje -&gt; jednoduch</a:t>
            </a:r>
            <a:r>
              <a:rPr lang="fr-FR" sz="700"/>
              <a:t>é</a:t>
            </a:r>
            <a:r>
              <a:rPr lang="cs-CZ" sz="700"/>
              <a:t>, složen</a:t>
            </a:r>
            <a:r>
              <a:rPr lang="fr-FR" sz="700"/>
              <a:t>é </a:t>
            </a:r>
            <a:r>
              <a:rPr lang="it-IT" sz="700"/>
              <a:t>- fasetov</a:t>
            </a:r>
            <a:r>
              <a:rPr lang="fr-FR" sz="700"/>
              <a:t>é </a:t>
            </a:r>
            <a:r>
              <a:rPr lang="cs-CZ" sz="700"/>
              <a:t>vidění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rozmnožování: gonochorist</a:t>
            </a:r>
            <a:r>
              <a:rPr lang="fr-FR" sz="700"/>
              <a:t>é</a:t>
            </a:r>
            <a:r>
              <a:rPr lang="cs-CZ" sz="700"/>
              <a:t>, oddělené pohlaví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přímý</a:t>
            </a:r>
          </a:p>
          <a:p>
            <a:pPr lvl="0">
              <a:lnSpc>
                <a:spcPct val="70000"/>
              </a:lnSpc>
            </a:pPr>
            <a:r>
              <a:rPr lang="cs-CZ" sz="700"/>
              <a:t>nepřímý - dokonalá (vajíčko - larva- kukla- jedinec)</a:t>
            </a:r>
          </a:p>
          <a:p>
            <a:pPr lvl="0">
              <a:lnSpc>
                <a:spcPct val="70000"/>
              </a:lnSpc>
            </a:pPr>
            <a:r>
              <a:rPr lang="cs-CZ" sz="700"/>
              <a:t>	  - nedokonalá (vajíčko - larva - jedinec)</a:t>
            </a:r>
          </a:p>
          <a:p>
            <a:pPr lvl="0">
              <a:lnSpc>
                <a:spcPct val="70000"/>
              </a:lnSpc>
            </a:pPr>
            <a:r>
              <a:rPr lang="da-DK" sz="700"/>
              <a:t>parthenogeneze (v</a:t>
            </a:r>
            <a:r>
              <a:rPr lang="cs-CZ" sz="700"/>
              <a:t>ývoj z neoplozen</a:t>
            </a:r>
            <a:r>
              <a:rPr lang="fr-FR" sz="700"/>
              <a:t>é</a:t>
            </a:r>
            <a:r>
              <a:rPr lang="cs-CZ" sz="700"/>
              <a:t>ho vajíčka), u mšic</a:t>
            </a:r>
          </a:p>
          <a:p>
            <a:pPr lvl="0">
              <a:lnSpc>
                <a:spcPct val="70000"/>
              </a:lnSpc>
            </a:pPr>
            <a:r>
              <a:rPr lang="cs-CZ" sz="700"/>
              <a:t>hormony: exdyson - podporuje svlékání exoskeletu</a:t>
            </a:r>
          </a:p>
          <a:p>
            <a:pPr lvl="0">
              <a:lnSpc>
                <a:spcPct val="70000"/>
              </a:lnSpc>
            </a:pPr>
            <a:r>
              <a:rPr lang="cs-CZ" sz="700"/>
              <a:t>javenilní hormon, neotenin - brani předčasnému svlékání exoskeletu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trojlaloč</a:t>
            </a:r>
            <a:r>
              <a:rPr lang="en-US" sz="700"/>
              <a:t>natc</a:t>
            </a:r>
            <a:r>
              <a:rPr lang="cs-CZ" sz="700"/>
              <a:t>i (trilobiti)</a:t>
            </a:r>
          </a:p>
          <a:p>
            <a:pPr lvl="0">
              <a:lnSpc>
                <a:spcPct val="70000"/>
              </a:lnSpc>
            </a:pPr>
            <a:r>
              <a:rPr lang="cs-CZ" sz="700"/>
              <a:t>žili v teplých mořích v prvohorách</a:t>
            </a:r>
          </a:p>
          <a:p>
            <a:pPr lvl="0">
              <a:lnSpc>
                <a:spcPct val="70000"/>
              </a:lnSpc>
            </a:pPr>
            <a:r>
              <a:rPr lang="cs-CZ" sz="700"/>
              <a:t>měli pevnou schránku, která se otiskávala do hornin -&gt; vůdčí zkameněliny</a:t>
            </a:r>
          </a:p>
          <a:p>
            <a:pPr lvl="0">
              <a:lnSpc>
                <a:spcPct val="70000"/>
              </a:lnSpc>
            </a:pPr>
            <a:r>
              <a:rPr lang="cs-CZ" sz="700"/>
              <a:t>jejich tělo se skládalo ze tří částí hlava, hruď</a:t>
            </a:r>
            <a:r>
              <a:rPr lang="es-ES" sz="700"/>
              <a:t>, ocasn</a:t>
            </a:r>
            <a:r>
              <a:rPr lang="cs-CZ" sz="700"/>
              <a:t>í štít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klepítkatci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většina jsou suchozemští </a:t>
            </a:r>
            <a:r>
              <a:rPr lang="pt-PT" sz="700"/>
              <a:t>a dor</a:t>
            </a:r>
            <a:r>
              <a:rPr lang="cs-CZ" sz="700"/>
              <a:t>ůstají d</a:t>
            </a:r>
            <a:r>
              <a:rPr lang="fr-FR" sz="700"/>
              <a:t>é</a:t>
            </a:r>
            <a:r>
              <a:rPr lang="cs-CZ" sz="700"/>
              <a:t>lky 40 cm</a:t>
            </a:r>
          </a:p>
          <a:p>
            <a:pPr lvl="0">
              <a:lnSpc>
                <a:spcPct val="70000"/>
              </a:lnSpc>
            </a:pPr>
            <a:r>
              <a:rPr lang="cs-CZ" sz="700"/>
              <a:t>ústní otvor: klepítka a makadla</a:t>
            </a:r>
          </a:p>
          <a:p>
            <a:pPr lvl="0">
              <a:lnSpc>
                <a:spcPct val="70000"/>
              </a:lnSpc>
            </a:pPr>
            <a:r>
              <a:rPr lang="cs-CZ" sz="700"/>
              <a:t>tělo: hlavohruď a zadeček</a:t>
            </a:r>
          </a:p>
          <a:p>
            <a:pPr lvl="0">
              <a:lnSpc>
                <a:spcPct val="70000"/>
              </a:lnSpc>
            </a:pPr>
            <a:r>
              <a:rPr lang="cs-CZ" sz="700"/>
              <a:t>hlavohruď </a:t>
            </a:r>
            <a:r>
              <a:rPr lang="it-IT" sz="700"/>
              <a:t>nese 4 p</a:t>
            </a:r>
            <a:r>
              <a:rPr lang="cs-CZ" sz="700"/>
              <a:t>áry kráčivých končetin</a:t>
            </a:r>
          </a:p>
          <a:p>
            <a:pPr lvl="0">
              <a:lnSpc>
                <a:spcPct val="70000"/>
              </a:lnSpc>
            </a:pPr>
            <a:r>
              <a:rPr lang="cs-CZ" sz="700"/>
              <a:t>př. ostrorep americký</a:t>
            </a:r>
          </a:p>
          <a:p>
            <a:pPr lvl="0">
              <a:lnSpc>
                <a:spcPct val="70000"/>
              </a:lnSpc>
            </a:pPr>
            <a:r>
              <a:rPr lang="cs-CZ" sz="700"/>
              <a:t>má hlavohruď krytou štítem zadeček vybíhá v ostrý </a:t>
            </a:r>
            <a:r>
              <a:rPr lang="en-US" sz="700"/>
              <a:t>hrot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žije na dně mělkých moří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pavoukovci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štíři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jsou teplomilní a jsou too noční dravci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v posledním článku zadečku mají jedovou žlázu a slouží to k lovu nebo k obraně</a:t>
            </a:r>
          </a:p>
          <a:p>
            <a:pPr lvl="0">
              <a:lnSpc>
                <a:spcPct val="70000"/>
              </a:lnSpc>
            </a:pPr>
            <a:r>
              <a:rPr lang="cs-CZ" sz="700"/>
              <a:t>mají malá klepítka a mohutná makadla</a:t>
            </a:r>
          </a:p>
          <a:p>
            <a:pPr lvl="0">
              <a:lnSpc>
                <a:spcPct val="70000"/>
              </a:lnSpc>
            </a:pPr>
            <a:r>
              <a:rPr lang="cs-CZ" sz="700"/>
              <a:t>štír kylnatý</a:t>
            </a:r>
          </a:p>
          <a:p>
            <a:pPr lvl="0">
              <a:lnSpc>
                <a:spcPct val="70000"/>
              </a:lnSpc>
            </a:pPr>
            <a:r>
              <a:rPr lang="cs-CZ" sz="700"/>
              <a:t>veleštír obrovský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fr-FR" sz="700"/>
              <a:t>2) pavouci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bohatá skupina, která zahrnuje kolem 30 tisíc druhů </a:t>
            </a:r>
          </a:p>
          <a:p>
            <a:pPr lvl="0">
              <a:lnSpc>
                <a:spcPct val="70000"/>
              </a:lnSpc>
            </a:pPr>
            <a:r>
              <a:rPr lang="cs-CZ" sz="700"/>
              <a:t>jejich tělo je členěn</a:t>
            </a:r>
            <a:r>
              <a:rPr lang="fr-FR" sz="700"/>
              <a:t>é </a:t>
            </a:r>
            <a:r>
              <a:rPr lang="cs-CZ" sz="700"/>
              <a:t>na hlavohruď a zadeček spojen</a:t>
            </a:r>
            <a:r>
              <a:rPr lang="fr-FR" sz="700"/>
              <a:t>é </a:t>
            </a:r>
            <a:r>
              <a:rPr lang="cs-CZ" sz="700"/>
              <a:t>stopkou</a:t>
            </a:r>
          </a:p>
          <a:p>
            <a:pPr lvl="0">
              <a:lnSpc>
                <a:spcPct val="70000"/>
              </a:lnSpc>
            </a:pPr>
            <a:r>
              <a:rPr lang="cs-CZ" sz="700"/>
              <a:t>v klepítkách mají jedovatou žlázu, která slouží k usmrcení kořisti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na zadečku mají snovací bradavku, která produkuje tekutinu a ta na vzduchu tuhne, tvorba pavučin nebo do toho balí vajíčka, z kterých se líhnou malí pavoučci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mimotělní trávení -&gt; pavouk vpraví do sv</a:t>
            </a:r>
            <a:r>
              <a:rPr lang="fr-FR" sz="700"/>
              <a:t>é </a:t>
            </a:r>
            <a:r>
              <a:rPr lang="cs-CZ" sz="700"/>
              <a:t>kořisti trávicí enzymy, kter</a:t>
            </a:r>
            <a:r>
              <a:rPr lang="fr-FR" sz="700"/>
              <a:t>é </a:t>
            </a:r>
            <a:r>
              <a:rPr lang="cs-CZ" sz="700"/>
              <a:t>ji rozloží a pavouk následně vysaje živiny</a:t>
            </a:r>
          </a:p>
          <a:p>
            <a:pPr lvl="0">
              <a:lnSpc>
                <a:spcPct val="70000"/>
              </a:lnSpc>
            </a:pPr>
            <a:r>
              <a:rPr lang="cs-CZ" sz="700"/>
              <a:t>u některých pavouků se vyskytuje kanibalismus - př</a:t>
            </a:r>
            <a:r>
              <a:rPr lang="it-IT" sz="700"/>
              <a:t>i p</a:t>
            </a:r>
            <a:r>
              <a:rPr lang="cs-CZ" sz="700"/>
              <a:t>áření (samička požírá samečka)</a:t>
            </a:r>
          </a:p>
          <a:p>
            <a:pPr lvl="0">
              <a:lnSpc>
                <a:spcPct val="70000"/>
              </a:lnSpc>
            </a:pPr>
            <a:r>
              <a:rPr lang="cs-CZ" sz="700"/>
              <a:t>zástupci: </a:t>
            </a:r>
          </a:p>
          <a:p>
            <a:pPr lvl="0">
              <a:lnSpc>
                <a:spcPct val="70000"/>
              </a:lnSpc>
            </a:pPr>
            <a:r>
              <a:rPr lang="cs-CZ" sz="700"/>
              <a:t>sklí</a:t>
            </a:r>
            <a:r>
              <a:rPr lang="nl-NL" sz="700"/>
              <a:t>pkan hu</a:t>
            </a:r>
            <a:r>
              <a:rPr lang="cs-CZ" sz="700"/>
              <a:t>ňatý</a:t>
            </a:r>
          </a:p>
          <a:p>
            <a:pPr lvl="0">
              <a:lnSpc>
                <a:spcPct val="70000"/>
              </a:lnSpc>
            </a:pPr>
            <a:r>
              <a:rPr lang="pt-PT" sz="700"/>
              <a:t>dor</a:t>
            </a:r>
            <a:r>
              <a:rPr lang="cs-CZ" sz="700"/>
              <a:t>ůstá kolem 10 cm</a:t>
            </a:r>
          </a:p>
          <a:p>
            <a:pPr lvl="0">
              <a:lnSpc>
                <a:spcPct val="70000"/>
              </a:lnSpc>
            </a:pPr>
            <a:r>
              <a:rPr lang="cs-CZ" sz="700"/>
              <a:t>dokáže ulovit malou ještěrku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snovačka jedovatá</a:t>
            </a:r>
          </a:p>
          <a:p>
            <a:pPr lvl="0">
              <a:lnSpc>
                <a:spcPct val="70000"/>
              </a:lnSpc>
            </a:pPr>
            <a:r>
              <a:rPr lang="es-ES" sz="700"/>
              <a:t>,, </a:t>
            </a:r>
            <a:r>
              <a:rPr lang="cs-CZ" sz="700"/>
              <a:t>černá vdova”</a:t>
            </a:r>
          </a:p>
          <a:p>
            <a:pPr lvl="0">
              <a:lnSpc>
                <a:spcPct val="70000"/>
              </a:lnSpc>
            </a:pPr>
            <a:r>
              <a:rPr lang="cs-CZ" sz="700"/>
              <a:t>jed jedovatý i pro člověka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křižák obecný</a:t>
            </a:r>
          </a:p>
          <a:p>
            <a:pPr lvl="0">
              <a:lnSpc>
                <a:spcPct val="70000"/>
              </a:lnSpc>
            </a:pPr>
            <a:r>
              <a:rPr lang="cs-CZ" sz="700"/>
              <a:t>na zadečku má skrvny ve tvaru kříže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pokoutník domácí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žije v domácnotech</a:t>
            </a:r>
          </a:p>
          <a:p>
            <a:pPr lvl="0">
              <a:lnSpc>
                <a:spcPct val="70000"/>
              </a:lnSpc>
            </a:pPr>
            <a:r>
              <a:rPr lang="cs-CZ" sz="700"/>
              <a:t>tvoří vodorovn</a:t>
            </a:r>
            <a:r>
              <a:rPr lang="fr-FR" sz="700"/>
              <a:t>é </a:t>
            </a:r>
            <a:r>
              <a:rPr lang="cs-CZ" sz="700"/>
              <a:t>pavučiny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vodouch stříbřitý</a:t>
            </a:r>
          </a:p>
          <a:p>
            <a:pPr lvl="0">
              <a:lnSpc>
                <a:spcPct val="70000"/>
              </a:lnSpc>
            </a:pPr>
            <a:r>
              <a:rPr lang="cs-CZ" sz="700"/>
              <a:t>žije ve vodě</a:t>
            </a:r>
          </a:p>
          <a:p>
            <a:pPr lvl="0">
              <a:lnSpc>
                <a:spcPct val="70000"/>
              </a:lnSpc>
            </a:pPr>
            <a:r>
              <a:rPr lang="cs-CZ" sz="700"/>
              <a:t>dýchá </a:t>
            </a:r>
            <a:r>
              <a:rPr lang="it-IT" sz="700"/>
              <a:t>plicn</a:t>
            </a:r>
            <a:r>
              <a:rPr lang="cs-CZ" sz="700"/>
              <a:t>ími vaky a pod hladinou přečkává díky vzduchový</a:t>
            </a:r>
            <a:r>
              <a:rPr lang="pt-PT" sz="700"/>
              <a:t>m bublin</a:t>
            </a:r>
            <a:r>
              <a:rPr lang="cs-CZ" sz="700"/>
              <a:t>ám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slíďák tarentský</a:t>
            </a:r>
          </a:p>
          <a:p>
            <a:pPr lvl="0">
              <a:lnSpc>
                <a:spcPct val="70000"/>
              </a:lnSpc>
            </a:pPr>
            <a:r>
              <a:rPr lang="cs-CZ" sz="700"/>
              <a:t>kolem 10 cm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běžník zelený</a:t>
            </a:r>
          </a:p>
          <a:p>
            <a:pPr lvl="0">
              <a:lnSpc>
                <a:spcPct val="70000"/>
              </a:lnSpc>
            </a:pPr>
            <a:r>
              <a:rPr lang="cs-CZ" sz="700"/>
              <a:t>malý pavouk</a:t>
            </a:r>
          </a:p>
          <a:p>
            <a:pPr lvl="0">
              <a:lnSpc>
                <a:spcPct val="70000"/>
              </a:lnSpc>
            </a:pPr>
            <a:r>
              <a:rPr lang="cs-CZ" sz="700"/>
              <a:t>rychle běhá a netvoří pavučiny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3) štírci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žijí pod kůrou stromů, pod kameny nebo v domáctnostech</a:t>
            </a:r>
          </a:p>
          <a:p>
            <a:pPr lvl="0">
              <a:lnSpc>
                <a:spcPct val="70000"/>
              </a:lnSpc>
            </a:pPr>
            <a:r>
              <a:rPr lang="cs-CZ" sz="700"/>
              <a:t>štírek obecný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4) sekáči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jejich tělo tvoří jeden celek</a:t>
            </a:r>
          </a:p>
          <a:p>
            <a:pPr lvl="0">
              <a:lnSpc>
                <a:spcPct val="70000"/>
              </a:lnSpc>
            </a:pPr>
            <a:r>
              <a:rPr lang="cs-CZ" sz="700"/>
              <a:t>mají dlouh</a:t>
            </a:r>
            <a:r>
              <a:rPr lang="fr-FR" sz="700"/>
              <a:t>é </a:t>
            </a:r>
            <a:r>
              <a:rPr lang="cs-CZ" sz="700"/>
              <a:t>konč</a:t>
            </a:r>
            <a:r>
              <a:rPr lang="en-US" sz="700"/>
              <a:t>etiny 5x del</a:t>
            </a:r>
            <a:r>
              <a:rPr lang="cs-CZ" sz="700"/>
              <a:t>ší než jejich tělo</a:t>
            </a:r>
          </a:p>
          <a:p>
            <a:pPr lvl="0">
              <a:lnSpc>
                <a:spcPct val="70000"/>
              </a:lnSpc>
            </a:pPr>
            <a:r>
              <a:rPr lang="cs-CZ" sz="700"/>
              <a:t>netvoří pavučiny, autotomie</a:t>
            </a:r>
          </a:p>
          <a:p>
            <a:pPr lvl="0">
              <a:lnSpc>
                <a:spcPct val="70000"/>
              </a:lnSpc>
            </a:pPr>
            <a:r>
              <a:rPr lang="cs-CZ" sz="700"/>
              <a:t>sekáč obecný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5) roztoči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bohatá skupina 30 tisíc druhů</a:t>
            </a:r>
          </a:p>
          <a:p>
            <a:pPr lvl="0">
              <a:lnSpc>
                <a:spcPct val="70000"/>
              </a:lnSpc>
            </a:pPr>
            <a:r>
              <a:rPr lang="cs-CZ" sz="700"/>
              <a:t>velikost kolem 1mm</a:t>
            </a:r>
          </a:p>
          <a:p>
            <a:pPr lvl="0">
              <a:lnSpc>
                <a:spcPct val="70000"/>
              </a:lnSpc>
            </a:pPr>
            <a:r>
              <a:rPr lang="cs-CZ" sz="700"/>
              <a:t>jsou to dravci nebo parazit</a:t>
            </a:r>
            <a:r>
              <a:rPr lang="fr-FR" sz="700"/>
              <a:t>é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čmelíkovci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čmelík kuří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parazit slepic</a:t>
            </a:r>
          </a:p>
          <a:p>
            <a:pPr lvl="0">
              <a:lnSpc>
                <a:spcPct val="70000"/>
              </a:lnSpc>
            </a:pPr>
            <a:r>
              <a:rPr lang="cs-CZ" sz="700"/>
              <a:t>kleští</a:t>
            </a:r>
            <a:r>
              <a:rPr lang="nl-NL" sz="700"/>
              <a:t>k v</a:t>
            </a:r>
            <a:r>
              <a:rPr lang="cs-CZ" sz="700"/>
              <a:t>čelí </a:t>
            </a:r>
          </a:p>
          <a:p>
            <a:pPr lvl="0">
              <a:lnSpc>
                <a:spcPct val="70000"/>
              </a:lnSpc>
            </a:pPr>
            <a:r>
              <a:rPr lang="cs-CZ" sz="700"/>
              <a:t>způsobuje u včel onemocnění </a:t>
            </a:r>
            <a:r>
              <a:rPr lang="es-ES" sz="700"/>
              <a:t>varro</a:t>
            </a:r>
            <a:r>
              <a:rPr lang="cs-CZ" sz="700"/>
              <a:t>á</a:t>
            </a:r>
            <a:r>
              <a:rPr lang="de-DE" sz="700"/>
              <a:t>zu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klíšťata</a:t>
            </a:r>
          </a:p>
          <a:p>
            <a:pPr lvl="0">
              <a:lnSpc>
                <a:spcPct val="70000"/>
              </a:lnSpc>
            </a:pPr>
            <a:r>
              <a:rPr lang="cs-CZ" sz="700"/>
              <a:t>žijí </a:t>
            </a:r>
            <a:r>
              <a:rPr lang="da-DK" sz="700"/>
              <a:t>v hust</a:t>
            </a:r>
            <a:r>
              <a:rPr lang="cs-CZ" sz="700"/>
              <a:t>ých a vlhkých porostech</a:t>
            </a:r>
          </a:p>
          <a:p>
            <a:pPr lvl="0">
              <a:lnSpc>
                <a:spcPct val="70000"/>
              </a:lnSpc>
            </a:pPr>
            <a:r>
              <a:rPr lang="cs-CZ" sz="700"/>
              <a:t>sají krev a současně </a:t>
            </a:r>
            <a:r>
              <a:rPr lang="pt-PT" sz="700"/>
              <a:t>do r</a:t>
            </a:r>
            <a:r>
              <a:rPr lang="cs-CZ" sz="700"/>
              <a:t>ány vpouští sv</a:t>
            </a:r>
            <a:r>
              <a:rPr lang="fr-FR" sz="700"/>
              <a:t>é </a:t>
            </a:r>
            <a:r>
              <a:rPr lang="cs-CZ" sz="700"/>
              <a:t>sliny</a:t>
            </a:r>
          </a:p>
          <a:p>
            <a:pPr lvl="0">
              <a:lnSpc>
                <a:spcPct val="70000"/>
              </a:lnSpc>
            </a:pPr>
            <a:r>
              <a:rPr lang="cs-CZ" sz="700"/>
              <a:t>ve sliná</a:t>
            </a:r>
            <a:r>
              <a:rPr lang="de-DE" sz="700"/>
              <a:t>ch m</a:t>
            </a:r>
            <a:r>
              <a:rPr lang="cs-CZ" sz="700"/>
              <a:t>ůž</a:t>
            </a:r>
            <a:r>
              <a:rPr lang="en-US" sz="700"/>
              <a:t>ou m</a:t>
            </a:r>
            <a:r>
              <a:rPr lang="cs-CZ" sz="700"/>
              <a:t>í</a:t>
            </a:r>
            <a:r>
              <a:rPr lang="en-US" sz="700"/>
              <a:t>t: 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bakterie -&gt; boreli</a:t>
            </a:r>
            <a:r>
              <a:rPr lang="es-ES" sz="700"/>
              <a:t>ó</a:t>
            </a:r>
            <a:r>
              <a:rPr lang="cs-CZ" sz="700"/>
              <a:t>za</a:t>
            </a:r>
          </a:p>
          <a:p>
            <a:pPr lvl="0">
              <a:lnSpc>
                <a:spcPct val="70000"/>
              </a:lnSpc>
            </a:pPr>
            <a:r>
              <a:rPr lang="cs-CZ" sz="700"/>
              <a:t>vir -&gt; klíšťová encefalitida</a:t>
            </a:r>
          </a:p>
          <a:p>
            <a:pPr lvl="0">
              <a:lnSpc>
                <a:spcPct val="70000"/>
              </a:lnSpc>
            </a:pPr>
            <a:r>
              <a:rPr lang="cs-CZ" sz="700"/>
              <a:t>klíště obecn</a:t>
            </a:r>
            <a:r>
              <a:rPr lang="fr-FR" sz="700"/>
              <a:t>é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sametkovci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roztočí</a:t>
            </a:r>
            <a:r>
              <a:rPr lang="nl-NL" sz="700"/>
              <a:t>k v</a:t>
            </a:r>
            <a:r>
              <a:rPr lang="cs-CZ" sz="700"/>
              <a:t>čelí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cizopasí ve vzdušnicích včel - saje hemolymfu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trudník lidský</a:t>
            </a:r>
          </a:p>
          <a:p>
            <a:pPr lvl="0">
              <a:lnSpc>
                <a:spcPct val="70000"/>
              </a:lnSpc>
            </a:pPr>
            <a:r>
              <a:rPr lang="cs-CZ" sz="700"/>
              <a:t>parazituje v mazový</a:t>
            </a:r>
            <a:r>
              <a:rPr lang="de-DE" sz="700"/>
              <a:t>ch </a:t>
            </a:r>
            <a:r>
              <a:rPr lang="cs-CZ" sz="700"/>
              <a:t>žlázá</a:t>
            </a:r>
            <a:r>
              <a:rPr lang="de-DE" sz="700"/>
              <a:t>ch </a:t>
            </a:r>
            <a:r>
              <a:rPr lang="cs-CZ" sz="700"/>
              <a:t>člověka</a:t>
            </a:r>
          </a:p>
          <a:p>
            <a:pPr lvl="0">
              <a:lnSpc>
                <a:spcPct val="70000"/>
              </a:lnSpc>
            </a:pPr>
            <a:r>
              <a:rPr lang="cs-CZ" sz="700"/>
              <a:t>způsobuje trudovitost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sametka zarděnková</a:t>
            </a:r>
          </a:p>
          <a:p>
            <a:pPr lvl="0">
              <a:lnSpc>
                <a:spcPct val="70000"/>
              </a:lnSpc>
            </a:pPr>
            <a:r>
              <a:rPr lang="cs-CZ" sz="700"/>
              <a:t>žije v půdě</a:t>
            </a:r>
          </a:p>
          <a:p>
            <a:pPr lvl="0">
              <a:lnSpc>
                <a:spcPct val="70000"/>
              </a:lnSpc>
            </a:pPr>
            <a:r>
              <a:rPr lang="cs-CZ" sz="700"/>
              <a:t>způsobuje vyrážku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zákožkovci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zákožka svrabová</a:t>
            </a:r>
          </a:p>
          <a:p>
            <a:pPr lvl="0">
              <a:lnSpc>
                <a:spcPct val="70000"/>
              </a:lnSpc>
            </a:pPr>
            <a:r>
              <a:rPr lang="cs-CZ" sz="700"/>
              <a:t>parazit člověka</a:t>
            </a:r>
          </a:p>
          <a:p>
            <a:pPr lvl="0">
              <a:lnSpc>
                <a:spcPct val="70000"/>
              </a:lnSpc>
            </a:pPr>
            <a:r>
              <a:rPr lang="cs-CZ" sz="700"/>
              <a:t>vrtá si chodbičky v kůži a způsobuje svrab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ž</a:t>
            </a:r>
            <a:r>
              <a:rPr lang="de-DE" sz="700"/>
              <a:t>abernat</a:t>
            </a:r>
            <a:r>
              <a:rPr lang="cs-CZ" sz="700"/>
              <a:t>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korýši: druhově bohatá  a tvarově rozmanitá skupina</a:t>
            </a:r>
          </a:p>
          <a:p>
            <a:pPr lvl="0">
              <a:lnSpc>
                <a:spcPct val="70000"/>
              </a:lnSpc>
            </a:pPr>
            <a:r>
              <a:rPr lang="cs-CZ" sz="700"/>
              <a:t>vodní členovci s 2 páry tykadel</a:t>
            </a:r>
          </a:p>
          <a:p>
            <a:pPr lvl="0">
              <a:lnSpc>
                <a:spcPct val="70000"/>
              </a:lnSpc>
            </a:pPr>
            <a:r>
              <a:rPr lang="cs-CZ" sz="700"/>
              <a:t>zp. živ. součástí planktonu, lezou po dně a žijí př</a:t>
            </a:r>
            <a:r>
              <a:rPr lang="en-US" sz="700"/>
              <a:t>isedle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stavba těla: hlavohruď + volné články hrudi a zadečku</a:t>
            </a:r>
          </a:p>
          <a:p>
            <a:pPr lvl="0">
              <a:lnSpc>
                <a:spcPct val="70000"/>
              </a:lnSpc>
            </a:pPr>
            <a:r>
              <a:rPr lang="cs-CZ" sz="700"/>
              <a:t>tělo je kryt</a:t>
            </a:r>
            <a:r>
              <a:rPr lang="fr-FR" sz="700"/>
              <a:t>é </a:t>
            </a:r>
            <a:r>
              <a:rPr lang="cs-CZ" sz="700"/>
              <a:t>krunýřem nebo dvouchlopňovou skořápkou</a:t>
            </a:r>
          </a:p>
          <a:p>
            <a:pPr lvl="0">
              <a:lnSpc>
                <a:spcPct val="70000"/>
              </a:lnSpc>
            </a:pPr>
            <a:r>
              <a:rPr lang="cs-CZ" sz="700"/>
              <a:t>dýchají žábrami nebo celým povrchem těla</a:t>
            </a:r>
          </a:p>
          <a:p>
            <a:pPr lvl="0">
              <a:lnSpc>
                <a:spcPct val="70000"/>
              </a:lnSpc>
            </a:pPr>
            <a:r>
              <a:rPr lang="cs-CZ" sz="700"/>
              <a:t>rozmnožování: vývoj nepřímý, různ</a:t>
            </a:r>
            <a:r>
              <a:rPr lang="fr-FR" sz="700"/>
              <a:t>é </a:t>
            </a:r>
            <a:r>
              <a:rPr lang="cs-CZ" sz="700"/>
              <a:t>typy larev, u některých péče o potomstvo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syst</a:t>
            </a:r>
            <a:r>
              <a:rPr lang="fr-FR" sz="700"/>
              <a:t>é</a:t>
            </a:r>
            <a:r>
              <a:rPr lang="cs-CZ" sz="700"/>
              <a:t>m korýšů:</a:t>
            </a:r>
          </a:p>
          <a:p>
            <a:pPr lvl="0">
              <a:lnSpc>
                <a:spcPct val="70000"/>
              </a:lnSpc>
            </a:pPr>
            <a:r>
              <a:rPr lang="cs-CZ" sz="700"/>
              <a:t>žá</a:t>
            </a:r>
            <a:r>
              <a:rPr lang="it-IT" sz="700"/>
              <a:t>brono</a:t>
            </a:r>
            <a:r>
              <a:rPr lang="cs-CZ" sz="700"/>
              <a:t>žky</a:t>
            </a:r>
          </a:p>
          <a:p>
            <a:pPr lvl="0">
              <a:lnSpc>
                <a:spcPct val="70000"/>
              </a:lnSpc>
            </a:pPr>
            <a:r>
              <a:rPr lang="cs-CZ" sz="700"/>
              <a:t>žábrovka solná</a:t>
            </a:r>
          </a:p>
          <a:p>
            <a:pPr lvl="0">
              <a:lnSpc>
                <a:spcPct val="70000"/>
              </a:lnSpc>
            </a:pPr>
            <a:r>
              <a:rPr lang="cs-CZ" sz="700"/>
              <a:t>žábry na nohou bez karapoxu (vnější ochrana těla členovců)</a:t>
            </a:r>
          </a:p>
          <a:p>
            <a:pPr lvl="0">
              <a:lnSpc>
                <a:spcPct val="70000"/>
              </a:lnSpc>
            </a:pPr>
            <a:r>
              <a:rPr lang="fr-FR" sz="700"/>
              <a:t>sou</a:t>
            </a:r>
            <a:r>
              <a:rPr lang="cs-CZ" sz="700"/>
              <a:t>částí planktonu</a:t>
            </a:r>
          </a:p>
          <a:p>
            <a:pPr lvl="0">
              <a:lnSpc>
                <a:spcPct val="70000"/>
              </a:lnSpc>
            </a:pPr>
            <a:r>
              <a:rPr lang="cs-CZ" sz="700"/>
              <a:t>potravou akvarijních ryb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it-IT" sz="700"/>
              <a:t>2. lupenono</a:t>
            </a:r>
            <a:r>
              <a:rPr lang="cs-CZ" sz="700"/>
              <a:t>žci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hrotnatka obecná</a:t>
            </a:r>
          </a:p>
          <a:p>
            <a:pPr lvl="0">
              <a:lnSpc>
                <a:spcPct val="70000"/>
              </a:lnSpc>
            </a:pPr>
            <a:r>
              <a:rPr lang="fr-FR" sz="700"/>
              <a:t>sou</a:t>
            </a:r>
            <a:r>
              <a:rPr lang="cs-CZ" sz="700"/>
              <a:t>částí planktonu</a:t>
            </a:r>
          </a:p>
          <a:p>
            <a:pPr lvl="0">
              <a:lnSpc>
                <a:spcPct val="70000"/>
              </a:lnSpc>
            </a:pPr>
            <a:r>
              <a:rPr lang="cs-CZ" sz="700"/>
              <a:t>potravou ryb</a:t>
            </a:r>
          </a:p>
          <a:p>
            <a:pPr lvl="0">
              <a:lnSpc>
                <a:spcPct val="70000"/>
              </a:lnSpc>
            </a:pPr>
            <a:r>
              <a:rPr lang="cs-CZ" sz="700"/>
              <a:t>,,dafnie”</a:t>
            </a:r>
          </a:p>
          <a:p>
            <a:pPr lvl="0">
              <a:lnSpc>
                <a:spcPct val="70000"/>
              </a:lnSpc>
            </a:pPr>
            <a:r>
              <a:rPr lang="cs-CZ" sz="700"/>
              <a:t>průsvitná</a:t>
            </a:r>
          </a:p>
          <a:p>
            <a:pPr lvl="0">
              <a:lnSpc>
                <a:spcPct val="70000"/>
              </a:lnSpc>
            </a:pPr>
            <a:r>
              <a:rPr lang="cs-CZ" sz="700"/>
              <a:t>mohutná tykadla = ant</a:t>
            </a:r>
            <a:r>
              <a:rPr lang="fr-FR" sz="700"/>
              <a:t>é</a:t>
            </a:r>
            <a:r>
              <a:rPr lang="cs-CZ" sz="700"/>
              <a:t>ny (pohyb)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listonoh jarní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plochý štít</a:t>
            </a:r>
          </a:p>
          <a:p>
            <a:pPr lvl="0">
              <a:lnSpc>
                <a:spcPct val="70000"/>
              </a:lnSpc>
            </a:pPr>
            <a:r>
              <a:rPr lang="cs-CZ" sz="700"/>
              <a:t>žije v jarní</a:t>
            </a:r>
            <a:r>
              <a:rPr lang="it-IT" sz="700"/>
              <a:t>ch periodick</a:t>
            </a:r>
            <a:r>
              <a:rPr lang="cs-CZ" sz="700"/>
              <a:t>ých vodách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3. klanonožci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buchanka obecná</a:t>
            </a:r>
          </a:p>
          <a:p>
            <a:pPr lvl="0">
              <a:lnSpc>
                <a:spcPct val="70000"/>
              </a:lnSpc>
            </a:pPr>
            <a:r>
              <a:rPr lang="fr-FR" sz="700"/>
              <a:t>sou</a:t>
            </a:r>
            <a:r>
              <a:rPr lang="cs-CZ" sz="700"/>
              <a:t>část planktonu</a:t>
            </a:r>
          </a:p>
          <a:p>
            <a:pPr lvl="0">
              <a:lnSpc>
                <a:spcPct val="70000"/>
              </a:lnSpc>
            </a:pPr>
            <a:r>
              <a:rPr lang="cs-CZ" sz="700"/>
              <a:t>potrava ryb</a:t>
            </a:r>
          </a:p>
          <a:p>
            <a:pPr lvl="0">
              <a:lnSpc>
                <a:spcPct val="70000"/>
              </a:lnSpc>
            </a:pPr>
            <a:r>
              <a:rPr lang="cs-CZ" sz="700"/>
              <a:t>bez schránek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4. kapřivci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kapřivec plochý</a:t>
            </a:r>
          </a:p>
          <a:p>
            <a:pPr lvl="0">
              <a:lnSpc>
                <a:spcPct val="70000"/>
              </a:lnSpc>
            </a:pPr>
            <a:r>
              <a:rPr lang="cs-CZ" sz="700"/>
              <a:t>ektoparazit ryb a pulců</a:t>
            </a:r>
          </a:p>
          <a:p>
            <a:pPr lvl="0">
              <a:lnSpc>
                <a:spcPct val="70000"/>
              </a:lnSpc>
            </a:pPr>
            <a:r>
              <a:rPr lang="cs-CZ" sz="700"/>
              <a:t>mají přísavku</a:t>
            </a:r>
          </a:p>
          <a:p>
            <a:pPr lvl="0">
              <a:lnSpc>
                <a:spcPct val="70000"/>
              </a:lnSpc>
            </a:pPr>
            <a:r>
              <a:rPr lang="cs-CZ" sz="700"/>
              <a:t>vypouští jed - velk</a:t>
            </a:r>
            <a:r>
              <a:rPr lang="fr-FR" sz="700"/>
              <a:t>é </a:t>
            </a:r>
            <a:r>
              <a:rPr lang="cs-CZ" sz="700"/>
              <a:t>množství kapřivců způsobuje úhyn ryb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5. rakovci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článkovaný krunýř umožňuje pohyb, ale ne růst </a:t>
            </a:r>
          </a:p>
          <a:p>
            <a:pPr lvl="0">
              <a:lnSpc>
                <a:spcPct val="70000"/>
              </a:lnSpc>
            </a:pPr>
            <a:r>
              <a:rPr lang="cs-CZ" sz="700"/>
              <a:t>krunýř:</a:t>
            </a:r>
          </a:p>
          <a:p>
            <a:pPr lvl="0">
              <a:lnSpc>
                <a:spcPct val="70000"/>
              </a:lnSpc>
            </a:pPr>
            <a:r>
              <a:rPr lang="cs-CZ" sz="700"/>
              <a:t>pokožka vylučuje chitin</a:t>
            </a:r>
          </a:p>
          <a:p>
            <a:pPr lvl="0">
              <a:lnSpc>
                <a:spcPct val="70000"/>
              </a:lnSpc>
            </a:pPr>
            <a:r>
              <a:rPr lang="cs-CZ" sz="700"/>
              <a:t>záhyby na žaludku vylučují </a:t>
            </a:r>
            <a:r>
              <a:rPr lang="it-IT" sz="700"/>
              <a:t>CaCO3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složení oči (vidí barevně)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3 řá</a:t>
            </a:r>
            <a:r>
              <a:rPr lang="en-US" sz="700"/>
              <a:t>dy</a:t>
            </a:r>
            <a:r>
              <a:rPr lang="cs-CZ" sz="700"/>
              <a:t>:</a:t>
            </a:r>
          </a:p>
          <a:p>
            <a:pPr lvl="0">
              <a:lnSpc>
                <a:spcPct val="70000"/>
              </a:lnSpc>
            </a:pPr>
            <a:r>
              <a:rPr lang="cs-CZ" sz="700"/>
              <a:t>desetinožci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hlavohruď krytá krunýřem</a:t>
            </a:r>
          </a:p>
          <a:p>
            <a:pPr lvl="0">
              <a:lnSpc>
                <a:spcPct val="70000"/>
              </a:lnSpc>
            </a:pPr>
            <a:r>
              <a:rPr lang="cs-CZ" sz="700"/>
              <a:t>loveni pro maso v klepetech a hlavohrudi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sladkovodní, mořští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zástupci: rak říční, rak kamenáč, krab pobřežní, garnát, kreveta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2) stejnonožci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bez karapaxu (nemají krunýř)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3) rů</a:t>
            </a:r>
            <a:r>
              <a:rPr lang="it-IT" sz="700"/>
              <a:t>znono</a:t>
            </a:r>
            <a:r>
              <a:rPr lang="cs-CZ" sz="700"/>
              <a:t>žci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tělo ze stran zploštěl</a:t>
            </a:r>
            <a:r>
              <a:rPr lang="fr-FR" sz="700"/>
              <a:t>é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bez karapaxu</a:t>
            </a:r>
          </a:p>
          <a:p>
            <a:pPr lvl="0">
              <a:lnSpc>
                <a:spcPct val="70000"/>
              </a:lnSpc>
            </a:pPr>
            <a:r>
              <a:rPr lang="cs-CZ" sz="700"/>
              <a:t>blešivec potoční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vzdušnicovci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nejpočetnější kmen členovců</a:t>
            </a:r>
          </a:p>
          <a:p>
            <a:pPr lvl="0">
              <a:lnSpc>
                <a:spcPct val="70000"/>
              </a:lnSpc>
            </a:pPr>
            <a:r>
              <a:rPr lang="cs-CZ" sz="700"/>
              <a:t>suchozemští, druhotně žijí ve vodě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tělo: hlava, hruď</a:t>
            </a:r>
            <a:r>
              <a:rPr lang="nl-NL" sz="700"/>
              <a:t>, zaade</a:t>
            </a:r>
            <a:r>
              <a:rPr lang="cs-CZ" sz="700"/>
              <a:t>ček</a:t>
            </a:r>
          </a:p>
          <a:p>
            <a:pPr lvl="0">
              <a:lnSpc>
                <a:spcPct val="70000"/>
              </a:lnSpc>
            </a:pPr>
            <a:r>
              <a:rPr lang="cs-CZ" sz="700"/>
              <a:t>hlava nese 1 pár tykadel = hmat, určující znak hruď </a:t>
            </a:r>
            <a:r>
              <a:rPr lang="nl-NL" sz="700"/>
              <a:t>nese k</a:t>
            </a:r>
            <a:r>
              <a:rPr lang="cs-CZ" sz="700"/>
              <a:t>řídla</a:t>
            </a:r>
          </a:p>
          <a:p>
            <a:pPr lvl="0">
              <a:lnSpc>
                <a:spcPct val="70000"/>
              </a:lnSpc>
            </a:pPr>
            <a:r>
              <a:rPr lang="cs-CZ" sz="700"/>
              <a:t>zadeček z mnoha článků</a:t>
            </a:r>
          </a:p>
          <a:p>
            <a:pPr lvl="0">
              <a:lnSpc>
                <a:spcPct val="70000"/>
              </a:lnSpc>
            </a:pPr>
            <a:r>
              <a:rPr lang="cs-CZ" sz="700"/>
              <a:t>dýchají vzdušnicemi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it-IT" sz="700"/>
              <a:t>stono</a:t>
            </a:r>
            <a:r>
              <a:rPr lang="cs-CZ" sz="700"/>
              <a:t>žkovci</a:t>
            </a:r>
          </a:p>
          <a:p>
            <a:pPr lvl="0">
              <a:lnSpc>
                <a:spcPct val="70000"/>
              </a:lnSpc>
            </a:pPr>
            <a:r>
              <a:rPr lang="it-IT" sz="700"/>
              <a:t>stono</a:t>
            </a:r>
            <a:r>
              <a:rPr lang="cs-CZ" sz="700"/>
              <a:t>žky</a:t>
            </a:r>
          </a:p>
          <a:p>
            <a:pPr lvl="0">
              <a:lnSpc>
                <a:spcPct val="70000"/>
              </a:lnSpc>
            </a:pPr>
            <a:r>
              <a:rPr lang="cs-CZ" sz="700"/>
              <a:t>článkovan</a:t>
            </a:r>
            <a:r>
              <a:rPr lang="fr-FR" sz="700"/>
              <a:t>é</a:t>
            </a:r>
            <a:r>
              <a:rPr lang="cs-CZ" sz="700"/>
              <a:t>, zploštěl</a:t>
            </a:r>
            <a:r>
              <a:rPr lang="fr-FR" sz="700"/>
              <a:t>é </a:t>
            </a:r>
            <a:r>
              <a:rPr lang="cs-CZ" sz="700"/>
              <a:t>tělo</a:t>
            </a:r>
          </a:p>
          <a:p>
            <a:pPr lvl="0">
              <a:lnSpc>
                <a:spcPct val="70000"/>
              </a:lnSpc>
            </a:pPr>
            <a:r>
              <a:rPr lang="cs-CZ" sz="700"/>
              <a:t>na každ</a:t>
            </a:r>
            <a:r>
              <a:rPr lang="fr-FR" sz="700"/>
              <a:t>é</a:t>
            </a:r>
            <a:r>
              <a:rPr lang="cs-CZ" sz="700"/>
              <a:t>m článku 1 pár končetin</a:t>
            </a:r>
          </a:p>
          <a:p>
            <a:pPr lvl="0">
              <a:lnSpc>
                <a:spcPct val="70000"/>
              </a:lnSpc>
            </a:pPr>
            <a:r>
              <a:rPr lang="cs-CZ" sz="700"/>
              <a:t>na řezu ováln</a:t>
            </a:r>
            <a:r>
              <a:rPr lang="fr-FR" sz="700"/>
              <a:t>é </a:t>
            </a:r>
            <a:r>
              <a:rPr lang="cs-CZ" sz="700"/>
              <a:t>tělo</a:t>
            </a:r>
          </a:p>
          <a:p>
            <a:pPr lvl="0">
              <a:lnSpc>
                <a:spcPct val="70000"/>
              </a:lnSpc>
            </a:pPr>
            <a:r>
              <a:rPr lang="cs-CZ" sz="700"/>
              <a:t>dravci, živí se masovitou potravou</a:t>
            </a:r>
          </a:p>
          <a:p>
            <a:pPr lvl="0">
              <a:lnSpc>
                <a:spcPct val="70000"/>
              </a:lnSpc>
            </a:pPr>
            <a:r>
              <a:rPr lang="ru-RU" sz="700"/>
              <a:t>1 p</a:t>
            </a:r>
            <a:r>
              <a:rPr lang="cs-CZ" sz="700"/>
              <a:t>ár končetin = kusadlov</a:t>
            </a:r>
            <a:r>
              <a:rPr lang="fr-FR" sz="700"/>
              <a:t>é </a:t>
            </a:r>
            <a:r>
              <a:rPr lang="cs-CZ" sz="700"/>
              <a:t>nožky s jedovou žlá</a:t>
            </a:r>
            <a:r>
              <a:rPr lang="nl-NL" sz="700"/>
              <a:t>zou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it-IT" sz="700"/>
              <a:t>stono</a:t>
            </a:r>
            <a:r>
              <a:rPr lang="cs-CZ" sz="700"/>
              <a:t>žka škvorová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mnohonožky</a:t>
            </a:r>
          </a:p>
          <a:p>
            <a:pPr lvl="0">
              <a:lnSpc>
                <a:spcPct val="70000"/>
              </a:lnSpc>
            </a:pPr>
            <a:r>
              <a:rPr lang="cs-CZ" sz="700"/>
              <a:t>článkovan</a:t>
            </a:r>
            <a:r>
              <a:rPr lang="fr-FR" sz="700"/>
              <a:t>é </a:t>
            </a:r>
            <a:r>
              <a:rPr lang="cs-CZ" sz="700"/>
              <a:t>tělo</a:t>
            </a:r>
          </a:p>
          <a:p>
            <a:pPr lvl="0">
              <a:lnSpc>
                <a:spcPct val="70000"/>
              </a:lnSpc>
            </a:pPr>
            <a:r>
              <a:rPr lang="cs-CZ" sz="700"/>
              <a:t>na každ</a:t>
            </a:r>
            <a:r>
              <a:rPr lang="fr-FR" sz="700"/>
              <a:t>é</a:t>
            </a:r>
            <a:r>
              <a:rPr lang="cs-CZ" sz="700"/>
              <a:t>m článku 2 páry končetin</a:t>
            </a:r>
          </a:p>
          <a:p>
            <a:pPr lvl="0">
              <a:lnSpc>
                <a:spcPct val="70000"/>
              </a:lnSpc>
            </a:pPr>
            <a:r>
              <a:rPr lang="cs-CZ" sz="700"/>
              <a:t>na řezu kulat</a:t>
            </a:r>
            <a:r>
              <a:rPr lang="fr-FR" sz="700"/>
              <a:t>é </a:t>
            </a:r>
            <a:r>
              <a:rPr lang="cs-CZ" sz="700"/>
              <a:t>tělo</a:t>
            </a:r>
          </a:p>
          <a:p>
            <a:pPr lvl="0">
              <a:lnSpc>
                <a:spcPct val="70000"/>
              </a:lnSpc>
            </a:pPr>
            <a:r>
              <a:rPr lang="cs-CZ" sz="700"/>
              <a:t>býložravci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mnohonožka zemní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it-IT" sz="700"/>
              <a:t>stono</a:t>
            </a:r>
            <a:r>
              <a:rPr lang="cs-CZ" sz="700"/>
              <a:t>žka						mnohonožka</a:t>
            </a:r>
          </a:p>
          <a:p>
            <a:pPr lvl="0">
              <a:lnSpc>
                <a:spcPct val="70000"/>
              </a:lnSpc>
            </a:pPr>
            <a:r>
              <a:rPr lang="cs-CZ" sz="700"/>
              <a:t>ováln</a:t>
            </a:r>
            <a:r>
              <a:rPr lang="fr-FR" sz="700"/>
              <a:t>é </a:t>
            </a:r>
            <a:r>
              <a:rPr lang="cs-CZ" sz="700"/>
              <a:t>tě</a:t>
            </a:r>
            <a:r>
              <a:rPr lang="de-DE" sz="700"/>
              <a:t>lo						kulat</a:t>
            </a:r>
            <a:r>
              <a:rPr lang="fr-FR" sz="700"/>
              <a:t>é </a:t>
            </a:r>
            <a:r>
              <a:rPr lang="cs-CZ" sz="700"/>
              <a:t>tělo</a:t>
            </a:r>
          </a:p>
          <a:p>
            <a:pPr lvl="0">
              <a:lnSpc>
                <a:spcPct val="70000"/>
              </a:lnSpc>
            </a:pPr>
            <a:r>
              <a:rPr lang="ru-RU" sz="700"/>
              <a:t>1 p</a:t>
            </a:r>
            <a:r>
              <a:rPr lang="cs-CZ" sz="700"/>
              <a:t>ár konč</a:t>
            </a:r>
            <a:r>
              <a:rPr lang="nl-NL" sz="700"/>
              <a:t>etin na </a:t>
            </a:r>
            <a:r>
              <a:rPr lang="cs-CZ" sz="700"/>
              <a:t>článku				2 páry konč</a:t>
            </a:r>
            <a:r>
              <a:rPr lang="nl-NL" sz="700"/>
              <a:t>etin na </a:t>
            </a:r>
            <a:r>
              <a:rPr lang="cs-CZ" sz="700"/>
              <a:t>článku</a:t>
            </a:r>
          </a:p>
          <a:p>
            <a:pPr lvl="0">
              <a:lnSpc>
                <a:spcPct val="70000"/>
              </a:lnSpc>
            </a:pPr>
            <a:r>
              <a:rPr lang="cs-CZ" sz="700"/>
              <a:t>dravci							býložravci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jedová žláza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šestinozí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hmyzenky</a:t>
            </a:r>
          </a:p>
          <a:p>
            <a:pPr lvl="0">
              <a:lnSpc>
                <a:spcPct val="70000"/>
              </a:lnSpc>
            </a:pPr>
            <a:r>
              <a:rPr lang="cs-CZ" sz="700"/>
              <a:t>drobn</a:t>
            </a:r>
            <a:r>
              <a:rPr lang="fr-FR" sz="700"/>
              <a:t>é </a:t>
            </a:r>
            <a:r>
              <a:rPr lang="it-IT" sz="700"/>
              <a:t>1 mm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leskl</a:t>
            </a:r>
            <a:r>
              <a:rPr lang="fr-FR" sz="700"/>
              <a:t>é </a:t>
            </a:r>
            <a:r>
              <a:rPr lang="cs-CZ" sz="700"/>
              <a:t>tělo</a:t>
            </a:r>
          </a:p>
          <a:p>
            <a:pPr lvl="0">
              <a:lnSpc>
                <a:spcPct val="70000"/>
              </a:lnSpc>
            </a:pPr>
            <a:r>
              <a:rPr lang="cs-CZ" sz="700"/>
              <a:t>bez očí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výskyt: v domácnostech</a:t>
            </a:r>
          </a:p>
          <a:p>
            <a:pPr lvl="0">
              <a:lnSpc>
                <a:spcPct val="70000"/>
              </a:lnSpc>
            </a:pPr>
            <a:r>
              <a:rPr lang="cs-CZ" sz="700"/>
              <a:t>rybenka domácí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chvostoskoci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drobní 1mm</a:t>
            </a:r>
          </a:p>
          <a:p>
            <a:pPr lvl="0">
              <a:lnSpc>
                <a:spcPct val="70000"/>
              </a:lnSpc>
            </a:pPr>
            <a:r>
              <a:rPr lang="cs-CZ" sz="700"/>
              <a:t>půdní organismy</a:t>
            </a:r>
          </a:p>
          <a:p>
            <a:pPr lvl="0">
              <a:lnSpc>
                <a:spcPct val="70000"/>
              </a:lnSpc>
            </a:pPr>
            <a:r>
              <a:rPr lang="cs-CZ" sz="700"/>
              <a:t>zadní pár nohou posunutý dozadu skákací aparát</a:t>
            </a:r>
          </a:p>
          <a:p>
            <a:pPr lvl="0">
              <a:lnSpc>
                <a:spcPct val="70000"/>
              </a:lnSpc>
            </a:pPr>
            <a:r>
              <a:rPr lang="cs-CZ" sz="700"/>
              <a:t>chvostok obecný, mákovka vodní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hmyz</a:t>
            </a:r>
          </a:p>
          <a:p>
            <a:pPr lvl="0">
              <a:lnSpc>
                <a:spcPct val="70000"/>
              </a:lnSpc>
            </a:pPr>
            <a:r>
              <a:rPr lang="cs-CZ" sz="700"/>
              <a:t>přes 1 mil. druhů</a:t>
            </a:r>
          </a:p>
          <a:p>
            <a:pPr lvl="0">
              <a:lnSpc>
                <a:spcPct val="70000"/>
              </a:lnSpc>
            </a:pPr>
            <a:r>
              <a:rPr lang="cs-CZ" sz="700"/>
              <a:t>osídlili t</a:t>
            </a:r>
            <a:r>
              <a:rPr lang="fr-FR" sz="700"/>
              <a:t>é</a:t>
            </a:r>
            <a:r>
              <a:rPr lang="cs-CZ" sz="700"/>
              <a:t>měř všechny biotopy</a:t>
            </a:r>
          </a:p>
          <a:p>
            <a:pPr lvl="0">
              <a:lnSpc>
                <a:spcPct val="70000"/>
              </a:lnSpc>
            </a:pPr>
            <a:r>
              <a:rPr lang="cs-CZ" sz="700"/>
              <a:t>využívají nejrůznější potravní zdroje</a:t>
            </a:r>
          </a:p>
          <a:p>
            <a:pPr lvl="0">
              <a:lnSpc>
                <a:spcPct val="70000"/>
              </a:lnSpc>
            </a:pPr>
            <a:r>
              <a:rPr lang="cs-CZ" sz="700"/>
              <a:t>velikost těla 0,1 - 100 mm</a:t>
            </a:r>
          </a:p>
          <a:p>
            <a:pPr lvl="0">
              <a:lnSpc>
                <a:spcPct val="70000"/>
              </a:lnSpc>
            </a:pPr>
            <a:r>
              <a:rPr lang="cs-CZ" sz="700"/>
              <a:t>vnější kostra z chitinu = kutikula zpevněná </a:t>
            </a:r>
            <a:r>
              <a:rPr lang="de-DE" sz="700"/>
              <a:t>sklerotinem + tenk</a:t>
            </a:r>
            <a:r>
              <a:rPr lang="cs-CZ" sz="700"/>
              <a:t>á vosková vrstva</a:t>
            </a:r>
          </a:p>
          <a:p>
            <a:pPr lvl="0">
              <a:lnSpc>
                <a:spcPct val="70000"/>
              </a:lnSpc>
            </a:pPr>
            <a:r>
              <a:rPr lang="cs-CZ" sz="700"/>
              <a:t>obrovská rozmnožovací schopnost</a:t>
            </a:r>
          </a:p>
          <a:p>
            <a:pPr lvl="0">
              <a:lnSpc>
                <a:spcPct val="70000"/>
              </a:lnSpc>
            </a:pPr>
            <a:r>
              <a:rPr lang="cs-CZ" sz="700"/>
              <a:t>rozvoj specializovaných orgánů a instinktivní chování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stavba těla:</a:t>
            </a:r>
          </a:p>
          <a:p>
            <a:pPr lvl="0">
              <a:lnSpc>
                <a:spcPct val="70000"/>
              </a:lnSpc>
            </a:pPr>
            <a:r>
              <a:rPr lang="cs-CZ" sz="700"/>
              <a:t>hlava -&gt; smyslov</a:t>
            </a:r>
            <a:r>
              <a:rPr lang="fr-FR" sz="700"/>
              <a:t>é </a:t>
            </a:r>
            <a:r>
              <a:rPr lang="cs-CZ" sz="700"/>
              <a:t>a řídící centrum, nese 1 pár tykadel, složen</a:t>
            </a:r>
            <a:r>
              <a:rPr lang="fr-FR" sz="700"/>
              <a:t>é </a:t>
            </a:r>
            <a:r>
              <a:rPr lang="cs-CZ" sz="700"/>
              <a:t>oči, vnější ústní ústrojí</a:t>
            </a:r>
          </a:p>
          <a:p>
            <a:pPr lvl="0">
              <a:lnSpc>
                <a:spcPct val="70000"/>
              </a:lnSpc>
            </a:pPr>
            <a:r>
              <a:rPr lang="de-DE" sz="700"/>
              <a:t>hru</a:t>
            </a:r>
            <a:r>
              <a:rPr lang="cs-CZ" sz="700"/>
              <a:t>ď -&gt; funkční celek těla, který zajišťuje pohyb 3 články, každý článek nese pár končetin někdy i 2 páry kří</a:t>
            </a:r>
            <a:r>
              <a:rPr lang="it-IT" sz="700"/>
              <a:t>del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křídla -&gt; vychlípenina tělní stěny, protkan</a:t>
            </a:r>
            <a:r>
              <a:rPr lang="fr-FR" sz="700"/>
              <a:t>é </a:t>
            </a:r>
            <a:r>
              <a:rPr lang="cs-CZ" sz="700"/>
              <a:t>vzdušnicemi a nervy = žilnatina)</a:t>
            </a:r>
          </a:p>
          <a:p>
            <a:pPr lvl="0">
              <a:lnSpc>
                <a:spcPct val="70000"/>
              </a:lnSpc>
            </a:pPr>
            <a:r>
              <a:rPr lang="cs-CZ" sz="700"/>
              <a:t>zadeček -&gt; větš</a:t>
            </a:r>
            <a:r>
              <a:rPr lang="it-IT" sz="700"/>
              <a:t>ina d</a:t>
            </a:r>
            <a:r>
              <a:rPr lang="fr-FR" sz="700"/>
              <a:t>é</a:t>
            </a:r>
            <a:r>
              <a:rPr lang="cs-CZ" sz="700"/>
              <a:t>lky trávicí soustavy, vylučovací a pohlavní orgány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/>
              <a:t>rozmnožování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hemimetabolie</a:t>
            </a:r>
          </a:p>
          <a:p>
            <a:pPr lvl="0">
              <a:lnSpc>
                <a:spcPct val="70000"/>
              </a:lnSpc>
            </a:pPr>
            <a:r>
              <a:rPr lang="cs-CZ" sz="700"/>
              <a:t>vývin s proměnou nedokonalou nymfa se podobá dospě</a:t>
            </a:r>
            <a:r>
              <a:rPr lang="it-IT" sz="700"/>
              <a:t>lci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b) holometabolie</a:t>
            </a:r>
          </a:p>
          <a:p>
            <a:pPr lvl="0">
              <a:lnSpc>
                <a:spcPct val="70000"/>
              </a:lnSpc>
            </a:pPr>
            <a:r>
              <a:rPr lang="cs-CZ" sz="700"/>
              <a:t>vývin s proměnou dokonalou larva se nepodobá dospě</a:t>
            </a:r>
            <a:r>
              <a:rPr lang="de-DE" sz="700"/>
              <a:t>lc</a:t>
            </a:r>
            <a:r>
              <a:rPr lang="cs-CZ" sz="700"/>
              <a:t>ům + kukla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 b="1" u="sng"/>
              <a:t>hmyz s proměnou nedokonalou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 b="1"/>
              <a:t> 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 b="1" u="sng"/>
              <a:t>1) jepice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dospě</a:t>
            </a:r>
            <a:r>
              <a:rPr lang="it-IT" sz="700"/>
              <a:t>lci </a:t>
            </a:r>
            <a:r>
              <a:rPr lang="cs-CZ" sz="700"/>
              <a:t>žijí pouze cca 48 hod. </a:t>
            </a:r>
          </a:p>
          <a:p>
            <a:pPr lvl="0">
              <a:lnSpc>
                <a:spcPct val="70000"/>
              </a:lnSpc>
            </a:pPr>
            <a:r>
              <a:rPr lang="cs-CZ" sz="700"/>
              <a:t>žijí v blízkosti vod-&gt;larvy se vyvijí ve vodě-&gt;potrava pro ryb, někter</a:t>
            </a:r>
            <a:r>
              <a:rPr lang="fr-FR" sz="700"/>
              <a:t>é </a:t>
            </a:r>
            <a:r>
              <a:rPr lang="cs-CZ" sz="700"/>
              <a:t>druhy</a:t>
            </a:r>
          </a:p>
          <a:p>
            <a:pPr lvl="0">
              <a:lnSpc>
                <a:spcPct val="70000"/>
              </a:lnSpc>
            </a:pPr>
            <a:r>
              <a:rPr lang="cs-CZ" sz="700"/>
              <a:t>jako bioindikátor kvality vod</a:t>
            </a:r>
          </a:p>
          <a:p>
            <a:pPr lvl="0">
              <a:lnSpc>
                <a:spcPct val="70000"/>
              </a:lnSpc>
            </a:pPr>
            <a:r>
              <a:rPr lang="cs-CZ" sz="700"/>
              <a:t>3 štěty na zadečku (larva i dospělec)</a:t>
            </a:r>
          </a:p>
          <a:p>
            <a:pPr lvl="0">
              <a:lnSpc>
                <a:spcPct val="70000"/>
              </a:lnSpc>
            </a:pPr>
            <a:r>
              <a:rPr lang="cs-CZ" sz="700" i="1"/>
              <a:t>zástupce:</a:t>
            </a:r>
            <a:r>
              <a:rPr lang="cs-CZ" sz="700"/>
              <a:t> jepice obecná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 b="1" u="sng"/>
              <a:t>2) pošvatky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vývoj vázán na vodu-&gt;potrava ryb, indikátor vysok</a:t>
            </a:r>
            <a:r>
              <a:rPr lang="fr-FR" sz="700"/>
              <a:t>é </a:t>
            </a:r>
            <a:r>
              <a:rPr lang="cs-CZ" sz="700"/>
              <a:t>kvality vody </a:t>
            </a:r>
          </a:p>
          <a:p>
            <a:pPr lvl="0">
              <a:lnSpc>
                <a:spcPct val="70000"/>
              </a:lnSpc>
            </a:pPr>
            <a:r>
              <a:rPr lang="cs-CZ" sz="700"/>
              <a:t>2 štěty na zadečku</a:t>
            </a:r>
          </a:p>
          <a:p>
            <a:pPr lvl="0">
              <a:lnSpc>
                <a:spcPct val="70000"/>
              </a:lnSpc>
            </a:pPr>
            <a:r>
              <a:rPr lang="cs-CZ" sz="700"/>
              <a:t>křídla složená naplocho nad tělem</a:t>
            </a:r>
          </a:p>
          <a:p>
            <a:pPr lvl="0">
              <a:lnSpc>
                <a:spcPct val="70000"/>
              </a:lnSpc>
            </a:pPr>
            <a:r>
              <a:rPr lang="cs-CZ" sz="700" i="1"/>
              <a:t>zástupce:</a:t>
            </a:r>
            <a:r>
              <a:rPr lang="cs-CZ" sz="700"/>
              <a:t> pošvatka rybářice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 b="1" u="sng"/>
              <a:t>3) vážky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statný hmyz, ští</a:t>
            </a:r>
            <a:r>
              <a:rPr lang="de-DE" sz="700"/>
              <a:t>hl</a:t>
            </a:r>
            <a:r>
              <a:rPr lang="cs-CZ" sz="700"/>
              <a:t>ý zadeček, krátká tykadla</a:t>
            </a:r>
          </a:p>
          <a:p>
            <a:pPr lvl="0">
              <a:lnSpc>
                <a:spcPct val="70000"/>
              </a:lnSpc>
            </a:pPr>
            <a:r>
              <a:rPr lang="cs-CZ" sz="700"/>
              <a:t>velk</a:t>
            </a:r>
            <a:r>
              <a:rPr lang="fr-FR" sz="700"/>
              <a:t>é </a:t>
            </a:r>
            <a:r>
              <a:rPr lang="cs-CZ" sz="700"/>
              <a:t>složen</a:t>
            </a:r>
            <a:r>
              <a:rPr lang="fr-FR" sz="700"/>
              <a:t>é </a:t>
            </a:r>
            <a:r>
              <a:rPr lang="cs-CZ" sz="700"/>
              <a:t>oči po stranách hlavy-&gt;lovci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nohy dospě</a:t>
            </a:r>
            <a:r>
              <a:rPr lang="de-DE" sz="700"/>
              <a:t>lc</a:t>
            </a:r>
            <a:r>
              <a:rPr lang="cs-CZ" sz="700"/>
              <a:t>ů směřují </a:t>
            </a:r>
            <a:r>
              <a:rPr lang="it-IT" sz="700"/>
              <a:t>dop</a:t>
            </a:r>
            <a:r>
              <a:rPr lang="cs-CZ" sz="700"/>
              <a:t>ředu-&gt;lapání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chytají za letu</a:t>
            </a:r>
          </a:p>
          <a:p>
            <a:pPr lvl="0">
              <a:lnSpc>
                <a:spcPct val="70000"/>
              </a:lnSpc>
            </a:pPr>
            <a:r>
              <a:rPr lang="cs-CZ" sz="700"/>
              <a:t>ústní ústrojí: kousací</a:t>
            </a:r>
          </a:p>
          <a:p>
            <a:pPr lvl="0">
              <a:lnSpc>
                <a:spcPct val="70000"/>
              </a:lnSpc>
            </a:pPr>
            <a:r>
              <a:rPr lang="fr-FR" sz="700"/>
              <a:t>blanit</a:t>
            </a:r>
            <a:r>
              <a:rPr lang="cs-CZ" sz="700"/>
              <a:t>á křídla s hustou žilnatinou</a:t>
            </a:r>
          </a:p>
          <a:p>
            <a:pPr lvl="0">
              <a:lnSpc>
                <a:spcPct val="70000"/>
              </a:lnSpc>
            </a:pPr>
            <a:r>
              <a:rPr lang="cs-CZ" sz="700"/>
              <a:t>larvy vážek</a:t>
            </a:r>
          </a:p>
          <a:p>
            <a:pPr lvl="0">
              <a:lnSpc>
                <a:spcPct val="70000"/>
              </a:lnSpc>
            </a:pPr>
            <a:r>
              <a:rPr lang="cs-CZ" sz="700"/>
              <a:t>ve vodě</a:t>
            </a:r>
          </a:p>
          <a:p>
            <a:pPr lvl="0">
              <a:lnSpc>
                <a:spcPct val="70000"/>
              </a:lnSpc>
            </a:pPr>
            <a:r>
              <a:rPr lang="cs-CZ" sz="700"/>
              <a:t>velmi drav</a:t>
            </a:r>
            <a:r>
              <a:rPr lang="fr-FR" sz="700"/>
              <a:t>é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2 skupiny</a:t>
            </a:r>
          </a:p>
          <a:p>
            <a:pPr lvl="0">
              <a:lnSpc>
                <a:spcPct val="70000"/>
              </a:lnSpc>
            </a:pPr>
            <a:r>
              <a:rPr lang="cs-CZ" sz="700" i="1" u="sng"/>
              <a:t>motýlice</a:t>
            </a:r>
            <a:r>
              <a:rPr lang="cs-CZ" sz="700"/>
              <a:t>: oba páry křídel stejně velk</a:t>
            </a:r>
            <a:r>
              <a:rPr lang="fr-FR" sz="700"/>
              <a:t>é</a:t>
            </a:r>
            <a:r>
              <a:rPr lang="cs-CZ" sz="700"/>
              <a:t>, křídla v klidu svisle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 i="1" u="sng"/>
              <a:t>šídla</a:t>
            </a:r>
            <a:r>
              <a:rPr lang="cs-CZ" sz="700" i="1"/>
              <a:t>:</a:t>
            </a:r>
            <a:r>
              <a:rPr lang="cs-CZ" sz="700"/>
              <a:t> pá</a:t>
            </a:r>
            <a:r>
              <a:rPr lang="da-DK" sz="700"/>
              <a:t>r k</a:t>
            </a:r>
            <a:r>
              <a:rPr lang="cs-CZ" sz="700"/>
              <a:t>řídel rozdíln</a:t>
            </a:r>
            <a:r>
              <a:rPr lang="fr-FR" sz="700"/>
              <a:t>é </a:t>
            </a:r>
            <a:r>
              <a:rPr lang="cs-CZ" sz="700"/>
              <a:t>velikosti, křídla v klidu vodorovně</a:t>
            </a:r>
          </a:p>
          <a:p>
            <a:pPr lvl="0">
              <a:lnSpc>
                <a:spcPct val="70000"/>
              </a:lnSpc>
            </a:pPr>
            <a:r>
              <a:rPr lang="cs-CZ" sz="700"/>
              <a:t>zástupce: šídlo modr</a:t>
            </a:r>
            <a:r>
              <a:rPr lang="fr-FR" sz="700"/>
              <a:t>é</a:t>
            </a:r>
            <a:r>
              <a:rPr lang="cs-CZ" sz="700"/>
              <a:t>, vážka ploská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 b="1" u="sng"/>
              <a:t>4) švábi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siln</a:t>
            </a:r>
            <a:r>
              <a:rPr lang="fr-FR" sz="700"/>
              <a:t>é </a:t>
            </a:r>
            <a:r>
              <a:rPr lang="cs-CZ" sz="700"/>
              <a:t>trnit</a:t>
            </a:r>
            <a:r>
              <a:rPr lang="fr-FR" sz="700"/>
              <a:t>é </a:t>
            </a:r>
            <a:r>
              <a:rPr lang="cs-CZ" sz="700"/>
              <a:t>nohy, ústní ústrojí kousací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většina druhů v tropech</a:t>
            </a:r>
          </a:p>
          <a:p>
            <a:pPr lvl="0">
              <a:lnSpc>
                <a:spcPct val="70000"/>
              </a:lnSpc>
            </a:pPr>
            <a:r>
              <a:rPr lang="cs-CZ" sz="700"/>
              <a:t>zploštěl</a:t>
            </a:r>
            <a:r>
              <a:rPr lang="fr-FR" sz="700"/>
              <a:t>é </a:t>
            </a:r>
            <a:r>
              <a:rPr lang="cs-CZ" sz="700"/>
              <a:t>tělo</a:t>
            </a:r>
          </a:p>
          <a:p>
            <a:pPr lvl="0">
              <a:lnSpc>
                <a:spcPct val="70000"/>
              </a:lnSpc>
            </a:pPr>
            <a:r>
              <a:rPr lang="cs-CZ" sz="700"/>
              <a:t>přední křídla užší, kožovitá = krytky</a:t>
            </a:r>
          </a:p>
          <a:p>
            <a:pPr lvl="0">
              <a:lnSpc>
                <a:spcPct val="70000"/>
              </a:lnSpc>
            </a:pPr>
            <a:r>
              <a:rPr lang="cs-CZ" sz="700"/>
              <a:t>aktivní hlavně v noci, všežraví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vajíčka kladou do pouzder z chitinu</a:t>
            </a:r>
          </a:p>
          <a:p>
            <a:pPr lvl="0">
              <a:lnSpc>
                <a:spcPct val="70000"/>
              </a:lnSpc>
            </a:pPr>
            <a:r>
              <a:rPr lang="cs-CZ" sz="700"/>
              <a:t>jsou synantropní výskyt v domácnostech, skladech</a:t>
            </a:r>
          </a:p>
          <a:p>
            <a:pPr lvl="0">
              <a:lnSpc>
                <a:spcPct val="70000"/>
              </a:lnSpc>
            </a:pPr>
            <a:r>
              <a:rPr lang="cs-CZ" sz="700" i="1"/>
              <a:t>zástupci:</a:t>
            </a:r>
            <a:r>
              <a:rPr lang="fr-FR" sz="700"/>
              <a:t> rus dom</a:t>
            </a:r>
            <a:r>
              <a:rPr lang="cs-CZ" sz="700"/>
              <a:t>ácí, šváb obecný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 b="1" u="sng"/>
              <a:t>5) všekazi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společenský druh tropů </a:t>
            </a:r>
            <a:r>
              <a:rPr lang="pt-PT" sz="700"/>
              <a:t>a subtrop</a:t>
            </a:r>
            <a:r>
              <a:rPr lang="cs-CZ" sz="700"/>
              <a:t>ů</a:t>
            </a:r>
          </a:p>
          <a:p>
            <a:pPr lvl="0">
              <a:lnSpc>
                <a:spcPct val="70000"/>
              </a:lnSpc>
            </a:pPr>
            <a:r>
              <a:rPr lang="cs-CZ" sz="700"/>
              <a:t>stínomilní, nepigmentovaní a slepí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ústní ústrojí: kousací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staví </a:t>
            </a:r>
            <a:r>
              <a:rPr lang="pt-PT" sz="700"/>
              <a:t>termiti</a:t>
            </a:r>
            <a:r>
              <a:rPr lang="cs-CZ" sz="700"/>
              <a:t>ště</a:t>
            </a:r>
          </a:p>
          <a:p>
            <a:pPr lvl="0">
              <a:lnSpc>
                <a:spcPct val="70000"/>
              </a:lnSpc>
            </a:pPr>
            <a:r>
              <a:rPr lang="cs-CZ" sz="700"/>
              <a:t>žraví-&gt;tropičtí škůdci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král a královna jsou v jedn</a:t>
            </a:r>
            <a:r>
              <a:rPr lang="fr-FR" sz="700"/>
              <a:t>é </a:t>
            </a:r>
            <a:r>
              <a:rPr lang="cs-CZ" sz="700"/>
              <a:t>komůrce hluboko pod zemí, kde se rozmnožují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 b="1" u="sng"/>
              <a:t>6) škvoři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it-IT" sz="700"/>
              <a:t>prota</a:t>
            </a:r>
            <a:r>
              <a:rPr lang="cs-CZ" sz="700"/>
              <a:t>žen</a:t>
            </a:r>
            <a:r>
              <a:rPr lang="fr-FR" sz="700"/>
              <a:t>é </a:t>
            </a:r>
            <a:r>
              <a:rPr lang="cs-CZ" sz="700"/>
              <a:t>tělo</a:t>
            </a:r>
          </a:p>
          <a:p>
            <a:pPr lvl="0">
              <a:lnSpc>
                <a:spcPct val="70000"/>
              </a:lnSpc>
            </a:pPr>
            <a:r>
              <a:rPr lang="cs-CZ" sz="700"/>
              <a:t>nitkovitá tykadla</a:t>
            </a:r>
          </a:p>
          <a:p>
            <a:pPr lvl="0">
              <a:lnSpc>
                <a:spcPct val="70000"/>
              </a:lnSpc>
            </a:pPr>
            <a:r>
              <a:rPr lang="cs-CZ" sz="700"/>
              <a:t>ústní ústrojí: kousací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na zadečku cerky=klíšťky</a:t>
            </a:r>
          </a:p>
          <a:p>
            <a:pPr lvl="0">
              <a:lnSpc>
                <a:spcPct val="70000"/>
              </a:lnSpc>
            </a:pPr>
            <a:r>
              <a:rPr lang="cs-CZ" sz="700" i="1"/>
              <a:t>zástupce: </a:t>
            </a:r>
            <a:r>
              <a:rPr lang="cs-CZ" sz="700"/>
              <a:t>škvor obecný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 b="1" u="sng"/>
              <a:t>7) kudlanky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hlava do trojúhelníku</a:t>
            </a:r>
          </a:p>
          <a:p>
            <a:pPr lvl="0">
              <a:lnSpc>
                <a:spcPct val="70000"/>
              </a:lnSpc>
            </a:pPr>
            <a:r>
              <a:rPr lang="cs-CZ" sz="700"/>
              <a:t>dravá</a:t>
            </a:r>
          </a:p>
          <a:p>
            <a:pPr lvl="0">
              <a:lnSpc>
                <a:spcPct val="70000"/>
              </a:lnSpc>
            </a:pPr>
            <a:r>
              <a:rPr lang="fr-FR" sz="700"/>
              <a:t>loupe</a:t>
            </a:r>
            <a:r>
              <a:rPr lang="cs-CZ" sz="700"/>
              <a:t>živ</a:t>
            </a:r>
            <a:r>
              <a:rPr lang="fr-FR" sz="700"/>
              <a:t>é </a:t>
            </a:r>
            <a:r>
              <a:rPr lang="cs-CZ" sz="700"/>
              <a:t>nohy</a:t>
            </a:r>
          </a:p>
          <a:p>
            <a:pPr lvl="0">
              <a:lnSpc>
                <a:spcPct val="70000"/>
              </a:lnSpc>
            </a:pPr>
            <a:r>
              <a:rPr lang="cs-CZ" sz="700"/>
              <a:t>manželský </a:t>
            </a:r>
            <a:r>
              <a:rPr lang="de-DE" sz="700"/>
              <a:t>kanibalismus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teplomiln</a:t>
            </a:r>
            <a:r>
              <a:rPr lang="fr-FR" sz="700"/>
              <a:t>é</a:t>
            </a:r>
            <a:r>
              <a:rPr lang="cs-CZ" sz="700"/>
              <a:t>-&gt;jediný druh v ČR je na J</a:t>
            </a:r>
          </a:p>
          <a:p>
            <a:pPr lvl="0">
              <a:lnSpc>
                <a:spcPct val="70000"/>
              </a:lnSpc>
            </a:pPr>
            <a:r>
              <a:rPr lang="cs-CZ" sz="700" i="1"/>
              <a:t>zástupce:</a:t>
            </a:r>
            <a:r>
              <a:rPr lang="cs-CZ" sz="700"/>
              <a:t> kudlanka nábožná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 b="1" u="sng"/>
              <a:t>8) strašilky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teplomiln</a:t>
            </a:r>
            <a:r>
              <a:rPr lang="fr-FR" sz="700"/>
              <a:t>é </a:t>
            </a:r>
            <a:r>
              <a:rPr lang="cs-CZ" sz="700"/>
              <a:t>(tropy a subtropy)</a:t>
            </a:r>
          </a:p>
          <a:p>
            <a:pPr lvl="0">
              <a:lnSpc>
                <a:spcPct val="70000"/>
              </a:lnSpc>
            </a:pPr>
            <a:r>
              <a:rPr lang="cs-CZ" sz="700"/>
              <a:t>býložravci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mimikry-&gt; napodobují tvarem těla listy nebo větvičky</a:t>
            </a:r>
          </a:p>
          <a:p>
            <a:pPr lvl="0">
              <a:lnSpc>
                <a:spcPct val="70000"/>
              </a:lnSpc>
            </a:pPr>
            <a:r>
              <a:rPr lang="cs-CZ" sz="700"/>
              <a:t>druhotně bezkřídl</a:t>
            </a:r>
            <a:r>
              <a:rPr lang="fr-FR" sz="700"/>
              <a:t>é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da-DK" sz="700"/>
              <a:t>partenogeneze-&gt;v</a:t>
            </a:r>
            <a:r>
              <a:rPr lang="cs-CZ" sz="700"/>
              <a:t>ývoj z neoplozen</a:t>
            </a:r>
            <a:r>
              <a:rPr lang="fr-FR" sz="700"/>
              <a:t>é</a:t>
            </a:r>
            <a:r>
              <a:rPr lang="cs-CZ" sz="700"/>
              <a:t>ho vajíčka</a:t>
            </a:r>
          </a:p>
          <a:p>
            <a:pPr lvl="0">
              <a:lnSpc>
                <a:spcPct val="70000"/>
              </a:lnSpc>
            </a:pPr>
            <a:r>
              <a:rPr lang="cs-CZ" sz="700" i="1"/>
              <a:t>zástupci: </a:t>
            </a:r>
            <a:r>
              <a:rPr lang="cs-CZ" sz="700"/>
              <a:t>pakobylky, strašilky, lupenitky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 b="1" u="sng"/>
              <a:t>9) rovnokřídlí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přední pá</a:t>
            </a:r>
            <a:r>
              <a:rPr lang="da-DK" sz="700"/>
              <a:t>r k</a:t>
            </a:r>
            <a:r>
              <a:rPr lang="cs-CZ" sz="700"/>
              <a:t>řídel modifikován v krytky</a:t>
            </a:r>
          </a:p>
          <a:p>
            <a:pPr lvl="0">
              <a:lnSpc>
                <a:spcPct val="70000"/>
              </a:lnSpc>
            </a:pPr>
            <a:r>
              <a:rPr lang="cs-CZ" sz="700"/>
              <a:t>zadní pár končetin má </a:t>
            </a:r>
            <a:r>
              <a:rPr lang="it-IT" sz="700"/>
              <a:t>prota</a:t>
            </a:r>
            <a:r>
              <a:rPr lang="cs-CZ" sz="700"/>
              <a:t>žená stehna a holeně (modifikace ke skákání)</a:t>
            </a:r>
          </a:p>
          <a:p>
            <a:pPr lvl="0">
              <a:lnSpc>
                <a:spcPct val="70000"/>
              </a:lnSpc>
            </a:pPr>
            <a:r>
              <a:rPr lang="cs-CZ" sz="700"/>
              <a:t>samci stridulují (vydávají zvuky)-&gt;sluchové ústrojí je na kolenech a na zadečku</a:t>
            </a:r>
          </a:p>
          <a:p>
            <a:pPr lvl="0">
              <a:lnSpc>
                <a:spcPct val="70000"/>
              </a:lnSpc>
            </a:pPr>
            <a:r>
              <a:rPr lang="cs-CZ" sz="700"/>
              <a:t>samičky mají klad</a:t>
            </a:r>
            <a:r>
              <a:rPr lang="fr-FR" sz="700"/>
              <a:t>é</a:t>
            </a:r>
            <a:r>
              <a:rPr lang="cs-CZ" sz="700"/>
              <a:t>lka</a:t>
            </a:r>
          </a:p>
          <a:p>
            <a:pPr lvl="0">
              <a:lnSpc>
                <a:spcPct val="70000"/>
              </a:lnSpc>
            </a:pPr>
            <a:r>
              <a:rPr lang="cs-CZ" sz="700" i="1"/>
              <a:t>zástupci: </a:t>
            </a:r>
            <a:r>
              <a:rPr lang="cs-CZ" sz="700"/>
              <a:t>cvrček polní - žije v norách v zemi, je tmavě </a:t>
            </a:r>
            <a:r>
              <a:rPr lang="de-DE" sz="700"/>
              <a:t>hn</a:t>
            </a:r>
            <a:r>
              <a:rPr lang="cs-CZ" sz="700"/>
              <a:t>ědý a má zakrnělá křídla</a:t>
            </a:r>
          </a:p>
          <a:p>
            <a:pPr lvl="0">
              <a:lnSpc>
                <a:spcPct val="70000"/>
              </a:lnSpc>
            </a:pPr>
            <a:r>
              <a:rPr lang="cs-CZ" sz="700"/>
              <a:t>               krtonožka obecná - žije úplně v zemi, první pár končetin jsou hrabav</a:t>
            </a:r>
            <a:r>
              <a:rPr lang="fr-FR" sz="700"/>
              <a:t>é </a:t>
            </a:r>
            <a:r>
              <a:rPr lang="cs-CZ" sz="700"/>
              <a:t>končetiny, nemá křidla a má slabý zrak</a:t>
            </a:r>
          </a:p>
          <a:p>
            <a:pPr lvl="0">
              <a:lnSpc>
                <a:spcPct val="70000"/>
              </a:lnSpc>
            </a:pPr>
            <a:r>
              <a:rPr lang="it-IT" sz="700"/>
              <a:t>saran</a:t>
            </a:r>
            <a:r>
              <a:rPr lang="cs-CZ" sz="700"/>
              <a:t>če stěhovavá - hnědá, má krátká tykadla</a:t>
            </a:r>
          </a:p>
          <a:p>
            <a:pPr lvl="0">
              <a:lnSpc>
                <a:spcPct val="70000"/>
              </a:lnSpc>
            </a:pPr>
            <a:r>
              <a:rPr lang="cs-CZ" sz="700"/>
              <a:t>kobylka zelená - zelená, má dlouhá tykadla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 b="1" u="sng"/>
              <a:t>10) vši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ektoparazit</a:t>
            </a:r>
            <a:r>
              <a:rPr lang="fr-FR" sz="700"/>
              <a:t>é </a:t>
            </a:r>
            <a:r>
              <a:rPr lang="cs-CZ" sz="700"/>
              <a:t>obratlovců</a:t>
            </a:r>
          </a:p>
          <a:p>
            <a:pPr lvl="0">
              <a:lnSpc>
                <a:spcPct val="70000"/>
              </a:lnSpc>
            </a:pPr>
            <a:r>
              <a:rPr lang="cs-CZ" sz="700"/>
              <a:t>živí se krví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kladou vajíčka na chlupy nebo na vlasy pomocí </a:t>
            </a:r>
            <a:r>
              <a:rPr lang="de-DE" sz="700"/>
              <a:t>hn</a:t>
            </a:r>
            <a:r>
              <a:rPr lang="cs-CZ" sz="700"/>
              <a:t>íd</a:t>
            </a:r>
          </a:p>
          <a:p>
            <a:pPr lvl="0">
              <a:lnSpc>
                <a:spcPct val="70000"/>
              </a:lnSpc>
            </a:pPr>
            <a:r>
              <a:rPr lang="cs-CZ" sz="700" i="1"/>
              <a:t>zástupci:</a:t>
            </a:r>
            <a:r>
              <a:rPr lang="cs-CZ" sz="700"/>
              <a:t> veš dětská - napadá člověka, vyskytuje se pořád a neustále</a:t>
            </a:r>
          </a:p>
          <a:p>
            <a:pPr lvl="0">
              <a:lnSpc>
                <a:spcPct val="70000"/>
              </a:lnSpc>
            </a:pPr>
            <a:r>
              <a:rPr lang="cs-CZ" sz="700"/>
              <a:t>               veš muňka - žije kolem genitálií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 b="1" u="sng"/>
              <a:t>11) stejnokřídlí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mají dva páry stejných blanitý</a:t>
            </a:r>
            <a:r>
              <a:rPr lang="de-DE" sz="700"/>
              <a:t>ch k</a:t>
            </a:r>
            <a:r>
              <a:rPr lang="cs-CZ" sz="700"/>
              <a:t>ří</a:t>
            </a:r>
            <a:r>
              <a:rPr lang="it-IT" sz="700"/>
              <a:t>del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mají </a:t>
            </a:r>
            <a:r>
              <a:rPr lang="fr-FR" sz="700"/>
              <a:t>sav</a:t>
            </a:r>
            <a:r>
              <a:rPr lang="cs-CZ" sz="700"/>
              <a:t>é ústní ústrojí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je pro ně typická parthenogeneze, napadají rostliny</a:t>
            </a:r>
          </a:p>
          <a:p>
            <a:pPr lvl="0">
              <a:lnSpc>
                <a:spcPct val="70000"/>
              </a:lnSpc>
            </a:pPr>
            <a:r>
              <a:rPr lang="cs-CZ" sz="700" i="1"/>
              <a:t>zástupci: </a:t>
            </a:r>
            <a:r>
              <a:rPr lang="cs-CZ" sz="700"/>
              <a:t>pěnodějka obecná - klade vajíčka do bíl</a:t>
            </a:r>
            <a:r>
              <a:rPr lang="fr-FR" sz="700"/>
              <a:t>é</a:t>
            </a:r>
            <a:r>
              <a:rPr lang="cs-CZ" sz="700"/>
              <a:t>ho pěnovit</a:t>
            </a:r>
            <a:r>
              <a:rPr lang="fr-FR" sz="700"/>
              <a:t>é</a:t>
            </a:r>
            <a:r>
              <a:rPr lang="cs-CZ" sz="700"/>
              <a:t>ho obalu na rostliny</a:t>
            </a:r>
          </a:p>
          <a:p>
            <a:pPr lvl="0">
              <a:lnSpc>
                <a:spcPct val="70000"/>
              </a:lnSpc>
            </a:pPr>
            <a:r>
              <a:rPr lang="cs-CZ" sz="700"/>
              <a:t>mera jabloňová - škůdce jabloní, způsobuje opadávání květů</a:t>
            </a:r>
          </a:p>
          <a:p>
            <a:pPr lvl="0">
              <a:lnSpc>
                <a:spcPct val="70000"/>
              </a:lnSpc>
            </a:pPr>
            <a:r>
              <a:rPr lang="cs-CZ" sz="700"/>
              <a:t>mšice zelená - napadá rostliny a vysává </a:t>
            </a:r>
            <a:r>
              <a:rPr lang="de-DE" sz="700"/>
              <a:t>z nich </a:t>
            </a:r>
            <a:r>
              <a:rPr lang="cs-CZ" sz="700"/>
              <a:t>štávu</a:t>
            </a:r>
          </a:p>
          <a:p>
            <a:pPr lvl="0">
              <a:lnSpc>
                <a:spcPct val="70000"/>
              </a:lnSpc>
            </a:pPr>
            <a:r>
              <a:rPr lang="de-DE" sz="700"/>
              <a:t>puklice </a:t>
            </a:r>
            <a:r>
              <a:rPr lang="cs-CZ" sz="700"/>
              <a:t>švestková - schovává vajíčka pod poklicovité útvary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 b="1" u="sng"/>
              <a:t>12) ploš</a:t>
            </a:r>
            <a:r>
              <a:rPr lang="en-US" sz="700" b="1" u="sng"/>
              <a:t>tice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mají dva páry křídel (polokrovky) </a:t>
            </a:r>
          </a:p>
          <a:p>
            <a:pPr lvl="0">
              <a:lnSpc>
                <a:spcPct val="70000"/>
              </a:lnSpc>
            </a:pPr>
            <a:r>
              <a:rPr lang="cs-CZ" sz="700"/>
              <a:t>mají bodavě </a:t>
            </a:r>
            <a:r>
              <a:rPr lang="fr-FR" sz="700"/>
              <a:t>sav</a:t>
            </a:r>
            <a:r>
              <a:rPr lang="cs-CZ" sz="700"/>
              <a:t>é ústní ústrojí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jsou nápadně zbarven</a:t>
            </a:r>
            <a:r>
              <a:rPr lang="fr-FR" sz="700"/>
              <a:t>é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 i="1"/>
              <a:t>zástupci: </a:t>
            </a:r>
            <a:r>
              <a:rPr lang="cs-CZ" sz="700"/>
              <a:t>ruměnice pospolná - červenočerná</a:t>
            </a:r>
          </a:p>
          <a:p>
            <a:pPr lvl="0">
              <a:lnSpc>
                <a:spcPct val="70000"/>
              </a:lnSpc>
            </a:pPr>
            <a:r>
              <a:rPr lang="cs-CZ" sz="700"/>
              <a:t>kněžice zelená</a:t>
            </a:r>
          </a:p>
          <a:p>
            <a:pPr lvl="0">
              <a:lnSpc>
                <a:spcPct val="70000"/>
              </a:lnSpc>
            </a:pPr>
            <a:r>
              <a:rPr lang="cs-CZ" sz="700"/>
              <a:t>štěnice domácí - žije v domácnostech, je to ektoparazit</a:t>
            </a:r>
          </a:p>
          <a:p>
            <a:pPr lvl="0">
              <a:lnSpc>
                <a:spcPct val="70000"/>
              </a:lnSpc>
            </a:pPr>
            <a:r>
              <a:rPr lang="cs-CZ" sz="700"/>
              <a:t>vodoměrka obecná - má chůdovit</a:t>
            </a:r>
            <a:r>
              <a:rPr lang="fr-FR" sz="700"/>
              <a:t>é </a:t>
            </a:r>
            <a:r>
              <a:rPr lang="cs-CZ" sz="700"/>
              <a:t>tenk</a:t>
            </a:r>
            <a:r>
              <a:rPr lang="fr-FR" sz="700"/>
              <a:t>é </a:t>
            </a:r>
            <a:r>
              <a:rPr lang="cs-CZ" sz="700"/>
              <a:t>končetiny</a:t>
            </a:r>
          </a:p>
          <a:p>
            <a:pPr lvl="0">
              <a:lnSpc>
                <a:spcPct val="70000"/>
              </a:lnSpc>
            </a:pPr>
            <a:r>
              <a:rPr lang="nl-NL" sz="700"/>
              <a:t>brusla</a:t>
            </a:r>
            <a:r>
              <a:rPr lang="cs-CZ" sz="700"/>
              <a:t>řka obecná</a:t>
            </a:r>
          </a:p>
          <a:p>
            <a:pPr lvl="0">
              <a:lnSpc>
                <a:spcPct val="70000"/>
              </a:lnSpc>
            </a:pPr>
            <a:r>
              <a:rPr lang="cs-CZ" sz="700"/>
              <a:t>znakoplavka obecná - žije ve vodě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 b="1" u="sng"/>
              <a:t>hmyz s proměnou dokonalou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 b="1" u="sng"/>
              <a:t>13) síťokřídlí</a:t>
            </a:r>
            <a:r>
              <a:rPr lang="cs-CZ" sz="700"/>
              <a:t>-&gt;mají dva pá</a:t>
            </a:r>
            <a:r>
              <a:rPr lang="en-US" sz="700"/>
              <a:t>ry blanit</a:t>
            </a:r>
            <a:r>
              <a:rPr lang="cs-CZ" sz="700"/>
              <a:t>ý</a:t>
            </a:r>
            <a:r>
              <a:rPr lang="de-DE" sz="700"/>
              <a:t>ch s</a:t>
            </a:r>
            <a:r>
              <a:rPr lang="cs-CZ" sz="700"/>
              <a:t>íťovaný</a:t>
            </a:r>
            <a:r>
              <a:rPr lang="de-DE" sz="700"/>
              <a:t>ch k</a:t>
            </a:r>
            <a:r>
              <a:rPr lang="cs-CZ" sz="700"/>
              <a:t>ří</a:t>
            </a:r>
            <a:r>
              <a:rPr lang="it-IT" sz="700"/>
              <a:t>del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zástupci: zlatoočko obecn</a:t>
            </a:r>
            <a:r>
              <a:rPr lang="fr-FR" sz="700"/>
              <a:t>é</a:t>
            </a:r>
            <a:r>
              <a:rPr lang="cs-CZ" sz="700"/>
              <a:t>-&gt;má olivově zelenou barvu a nápadně velk</a:t>
            </a:r>
            <a:r>
              <a:rPr lang="fr-FR" sz="700"/>
              <a:t>é </a:t>
            </a:r>
            <a:r>
              <a:rPr lang="de-DE" sz="700"/>
              <a:t>hn</a:t>
            </a:r>
            <a:r>
              <a:rPr lang="cs-CZ" sz="700"/>
              <a:t>ěd</a:t>
            </a:r>
            <a:r>
              <a:rPr lang="fr-FR" sz="700"/>
              <a:t>é </a:t>
            </a:r>
            <a:r>
              <a:rPr lang="cs-CZ" sz="700"/>
              <a:t>oči             </a:t>
            </a:r>
          </a:p>
          <a:p>
            <a:pPr lvl="0">
              <a:lnSpc>
                <a:spcPct val="70000"/>
              </a:lnSpc>
            </a:pPr>
            <a:r>
              <a:rPr lang="cs-CZ" sz="700"/>
              <a:t>               mravkolev obecný-&gt;je hnědý, je dravá a loví </a:t>
            </a:r>
            <a:r>
              <a:rPr lang="pt-PT" sz="700"/>
              <a:t>mravence do mal</a:t>
            </a:r>
            <a:r>
              <a:rPr lang="cs-CZ" sz="700"/>
              <a:t>ých jamek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 b="1" u="sng"/>
              <a:t>14) chrostíci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jsou dohněda zbarvení </a:t>
            </a:r>
            <a:r>
              <a:rPr lang="en-US" sz="700"/>
              <a:t>a larvy </a:t>
            </a:r>
            <a:r>
              <a:rPr lang="cs-CZ" sz="700"/>
              <a:t>žijí v mírně tekoucích vodách ve schránkách slepených z drobn</a:t>
            </a:r>
            <a:r>
              <a:rPr lang="fr-FR" sz="700"/>
              <a:t>é</a:t>
            </a:r>
            <a:r>
              <a:rPr lang="cs-CZ" sz="700"/>
              <a:t>ho materiálu</a:t>
            </a:r>
          </a:p>
          <a:p>
            <a:pPr lvl="0">
              <a:lnSpc>
                <a:spcPct val="70000"/>
              </a:lnSpc>
            </a:pPr>
            <a:r>
              <a:rPr lang="cs-CZ" sz="700"/>
              <a:t>zástupce: chrostík obecný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 b="1" u="sng"/>
              <a:t>15) motýli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mají dva páry křídel, na nich jsou šupinky a určují zbarvení</a:t>
            </a:r>
            <a:r>
              <a:rPr lang="it-IT" sz="700"/>
              <a:t>, let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mají </a:t>
            </a:r>
            <a:r>
              <a:rPr lang="fr-FR" sz="700"/>
              <a:t>sav</a:t>
            </a:r>
            <a:r>
              <a:rPr lang="cs-CZ" sz="700"/>
              <a:t>é ústní ústrojí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larva se nazývá housenka, jsou různě zbarven</a:t>
            </a:r>
            <a:r>
              <a:rPr lang="fr-FR" sz="700"/>
              <a:t>é </a:t>
            </a:r>
            <a:r>
              <a:rPr lang="cs-CZ" sz="700"/>
              <a:t>a někter</a:t>
            </a:r>
            <a:r>
              <a:rPr lang="fr-FR" sz="700"/>
              <a:t>é </a:t>
            </a:r>
            <a:r>
              <a:rPr lang="cs-CZ" sz="700"/>
              <a:t>jsou jedovat</a:t>
            </a:r>
            <a:r>
              <a:rPr lang="fr-FR" sz="700"/>
              <a:t>é</a:t>
            </a:r>
            <a:r>
              <a:rPr lang="cs-CZ" sz="700"/>
              <a:t>, kolem ústního otvoru mají snovací žlázy, kter</a:t>
            </a:r>
            <a:r>
              <a:rPr lang="fr-FR" sz="700"/>
              <a:t>é </a:t>
            </a:r>
            <a:r>
              <a:rPr lang="cs-CZ" sz="700"/>
              <a:t>produkují </a:t>
            </a:r>
            <a:r>
              <a:rPr lang="da-DK" sz="700"/>
              <a:t>hedv</a:t>
            </a:r>
            <a:r>
              <a:rPr lang="cs-CZ" sz="700"/>
              <a:t>ábí a z nich si vyrábí kuklu</a:t>
            </a:r>
          </a:p>
          <a:p>
            <a:pPr lvl="0">
              <a:lnSpc>
                <a:spcPct val="70000"/>
              </a:lnSpc>
            </a:pPr>
            <a:r>
              <a:rPr lang="cs-CZ" sz="700"/>
              <a:t>zástupci</a:t>
            </a:r>
          </a:p>
          <a:p>
            <a:pPr lvl="0">
              <a:lnSpc>
                <a:spcPct val="70000"/>
              </a:lnSpc>
            </a:pPr>
            <a:r>
              <a:rPr lang="cs-CZ" sz="700"/>
              <a:t>denní: žluťásek, modrásek, hnědásek, bělásek, jasoň (má oranžová oka na křídlech), baboč</a:t>
            </a:r>
            <a:r>
              <a:rPr lang="pt-PT" sz="700"/>
              <a:t>ka admir</a:t>
            </a:r>
            <a:r>
              <a:rPr lang="cs-CZ" sz="700"/>
              <a:t>á</a:t>
            </a:r>
            <a:r>
              <a:rPr lang="en-US" sz="700"/>
              <a:t>l, babo</a:t>
            </a:r>
            <a:r>
              <a:rPr lang="cs-CZ" sz="700"/>
              <a:t>čka paví oko, otakárek fenyklový</a:t>
            </a:r>
          </a:p>
          <a:p>
            <a:pPr lvl="0">
              <a:lnSpc>
                <a:spcPct val="70000"/>
              </a:lnSpc>
            </a:pPr>
            <a:r>
              <a:rPr lang="cs-CZ" sz="700"/>
              <a:t>noční</a:t>
            </a:r>
            <a:r>
              <a:rPr lang="fr-FR" sz="700"/>
              <a:t>: li</a:t>
            </a:r>
            <a:r>
              <a:rPr lang="cs-CZ" sz="700"/>
              <a:t>šaj smrtihlav</a:t>
            </a:r>
          </a:p>
          <a:p>
            <a:pPr lvl="0">
              <a:lnSpc>
                <a:spcPct val="70000"/>
              </a:lnSpc>
            </a:pPr>
            <a:r>
              <a:rPr lang="cs-CZ" sz="700"/>
              <a:t>           mol šatní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 b="1" u="sng"/>
              <a:t>16) dvoukřídlí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první pár je blanitý a slouží k letu, druhý pár slouží k vyrovnávání letu</a:t>
            </a:r>
          </a:p>
          <a:p>
            <a:pPr lvl="0">
              <a:lnSpc>
                <a:spcPct val="70000"/>
              </a:lnSpc>
            </a:pPr>
            <a:r>
              <a:rPr lang="cs-CZ" sz="700"/>
              <a:t>zástupci: komár pisklavý-&gt;samička je menší a živí se krví</a:t>
            </a:r>
            <a:r>
              <a:rPr lang="en-US" sz="700"/>
              <a:t>, same</a:t>
            </a:r>
            <a:r>
              <a:rPr lang="cs-CZ" sz="700"/>
              <a:t>ček větší a saje rostlinné štávy</a:t>
            </a:r>
          </a:p>
          <a:p>
            <a:pPr lvl="0">
              <a:lnSpc>
                <a:spcPct val="70000"/>
              </a:lnSpc>
            </a:pPr>
            <a:r>
              <a:rPr lang="cs-CZ" sz="700"/>
              <a:t>komár r. Anopheles-&gt; přenáší malárii, žije v tropických oblastech</a:t>
            </a:r>
          </a:p>
          <a:p>
            <a:pPr lvl="0">
              <a:lnSpc>
                <a:spcPct val="70000"/>
              </a:lnSpc>
            </a:pPr>
            <a:r>
              <a:rPr lang="cs-CZ" sz="700"/>
              <a:t>pakomár kouřový-&gt;larvy žijí ve vodě a jsou světlejší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pestřenka rybízová-&gt; zbarvením napodobuje včely, ale nemá žihadlo</a:t>
            </a:r>
          </a:p>
          <a:p>
            <a:pPr lvl="0">
              <a:lnSpc>
                <a:spcPct val="70000"/>
              </a:lnSpc>
            </a:pPr>
            <a:r>
              <a:rPr lang="cs-CZ" sz="700"/>
              <a:t>ová</a:t>
            </a:r>
            <a:r>
              <a:rPr lang="da-DK" sz="700"/>
              <a:t>d hov</a:t>
            </a:r>
            <a:r>
              <a:rPr lang="cs-CZ" sz="700"/>
              <a:t>ězí-&gt; živí se krví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octomilka obecná-&gt; využívá se v genetick</a:t>
            </a:r>
            <a:r>
              <a:rPr lang="fr-FR" sz="700"/>
              <a:t>é</a:t>
            </a:r>
            <a:r>
              <a:rPr lang="cs-CZ" sz="700"/>
              <a:t>m výzkumu, díky velkým chromozomům</a:t>
            </a:r>
          </a:p>
          <a:p>
            <a:pPr lvl="0">
              <a:lnSpc>
                <a:spcPct val="70000"/>
              </a:lnSpc>
            </a:pPr>
            <a:r>
              <a:rPr lang="cs-CZ" sz="700"/>
              <a:t>masařka obecná</a:t>
            </a:r>
          </a:p>
          <a:p>
            <a:pPr lvl="0">
              <a:lnSpc>
                <a:spcPct val="70000"/>
              </a:lnSpc>
            </a:pPr>
            <a:r>
              <a:rPr lang="es-ES" sz="700"/>
              <a:t>moucha dom</a:t>
            </a:r>
            <a:r>
              <a:rPr lang="cs-CZ" sz="700"/>
              <a:t>ácí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bodalka stájová</a:t>
            </a:r>
          </a:p>
          <a:p>
            <a:pPr lvl="0">
              <a:lnSpc>
                <a:spcPct val="70000"/>
              </a:lnSpc>
            </a:pPr>
            <a:r>
              <a:rPr lang="cs-CZ" sz="700"/>
              <a:t>bodalka tse tse-&gt; žije v rovníkov</a:t>
            </a:r>
            <a:r>
              <a:rPr lang="fr-FR" sz="700"/>
              <a:t>é </a:t>
            </a:r>
            <a:r>
              <a:rPr lang="cs-CZ" sz="700"/>
              <a:t>Africe, přenáší prvoka trypanosomu spavičnou, která způsobuje spavou nemoc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es-ES" sz="700" b="1" u="sng"/>
              <a:t>17) blechy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ektoparaziti obratlovců, živí se krví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pohybuje se skokem</a:t>
            </a:r>
          </a:p>
          <a:p>
            <a:pPr lvl="0">
              <a:lnSpc>
                <a:spcPct val="70000"/>
              </a:lnSpc>
            </a:pPr>
            <a:r>
              <a:rPr lang="cs-CZ" sz="700"/>
              <a:t>zástupci: blecha psí, blecha obecná</a:t>
            </a:r>
          </a:p>
          <a:p>
            <a:pPr lvl="0">
              <a:lnSpc>
                <a:spcPct val="70000"/>
              </a:lnSpc>
            </a:pPr>
            <a:r>
              <a:rPr lang="cs-CZ" sz="700"/>
              <a:t> </a:t>
            </a:r>
          </a:p>
          <a:p>
            <a:pPr lvl="0">
              <a:lnSpc>
                <a:spcPct val="70000"/>
              </a:lnSpc>
            </a:pPr>
            <a:r>
              <a:rPr lang="cs-CZ" sz="700" b="1" u="sng"/>
              <a:t>18) blanokřídlí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dva pá</a:t>
            </a:r>
            <a:r>
              <a:rPr lang="en-US" sz="700"/>
              <a:t>ry blanit</a:t>
            </a:r>
            <a:r>
              <a:rPr lang="cs-CZ" sz="700"/>
              <a:t>ý</a:t>
            </a:r>
            <a:r>
              <a:rPr lang="de-DE" sz="700"/>
              <a:t>ch k</a:t>
            </a:r>
            <a:r>
              <a:rPr lang="cs-CZ" sz="700"/>
              <a:t>řídel, samička má žihadlo nebo klad</a:t>
            </a:r>
            <a:r>
              <a:rPr lang="fr-FR" sz="700"/>
              <a:t>é</a:t>
            </a:r>
            <a:r>
              <a:rPr lang="cs-CZ" sz="700"/>
              <a:t>lko</a:t>
            </a:r>
          </a:p>
          <a:p>
            <a:pPr lvl="0">
              <a:lnSpc>
                <a:spcPct val="70000"/>
              </a:lnSpc>
            </a:pPr>
            <a:r>
              <a:rPr lang="cs-CZ" sz="700" i="1"/>
              <a:t>zástupce: </a:t>
            </a:r>
            <a:r>
              <a:rPr lang="cs-CZ" sz="700"/>
              <a:t>včela medonosná - sociální hmyz, který žije ve vysoce hierarchizovan</a:t>
            </a:r>
            <a:r>
              <a:rPr lang="fr-FR" sz="700"/>
              <a:t>é</a:t>
            </a:r>
            <a:r>
              <a:rPr lang="cs-CZ" sz="700"/>
              <a:t>-&gt;každý má svoji pozici, královna klade vajíčka-&gt;dělnice (starají se o vajíčka, uklízí ú</a:t>
            </a:r>
            <a:r>
              <a:rPr lang="it-IT" sz="700"/>
              <a:t>l a sb</a:t>
            </a:r>
            <a:r>
              <a:rPr lang="cs-CZ" sz="700"/>
              <a:t>írají nektar z květu do košíčku na končetinách a z něho vytváří plástve, významní opylovači)-&gt;trubci (na jaře vyl</a:t>
            </a:r>
            <a:r>
              <a:rPr lang="fr-FR" sz="700"/>
              <a:t>é</a:t>
            </a:r>
            <a:r>
              <a:rPr lang="cs-CZ" sz="700"/>
              <a:t>tají z úlu s královnou a oplodní ji, trubci jsou vyhná</a:t>
            </a:r>
            <a:r>
              <a:rPr lang="pt-PT" sz="700"/>
              <a:t>ni a um</a:t>
            </a:r>
            <a:r>
              <a:rPr lang="cs-CZ" sz="700"/>
              <a:t>írají)</a:t>
            </a:r>
          </a:p>
          <a:p>
            <a:pPr lvl="0">
              <a:lnSpc>
                <a:spcPct val="70000"/>
              </a:lnSpc>
            </a:pPr>
            <a:r>
              <a:rPr lang="cs-CZ" sz="700"/>
              <a:t>mají žihadlo, kter</a:t>
            </a:r>
            <a:r>
              <a:rPr lang="fr-FR" sz="700"/>
              <a:t>é </a:t>
            </a:r>
            <a:r>
              <a:rPr lang="cs-CZ" sz="700"/>
              <a:t>obsahuje kys. mravenčí, žihadlo má zpětn</a:t>
            </a:r>
            <a:r>
              <a:rPr lang="fr-FR" sz="700"/>
              <a:t>é </a:t>
            </a:r>
            <a:r>
              <a:rPr lang="cs-CZ" sz="700"/>
              <a:t>háčky a pak umírá</a:t>
            </a:r>
          </a:p>
          <a:p>
            <a:pPr lvl="0">
              <a:lnSpc>
                <a:spcPct val="70000"/>
              </a:lnSpc>
            </a:pPr>
            <a:r>
              <a:rPr lang="es-ES" sz="700"/>
              <a:t>vosa </a:t>
            </a:r>
            <a:r>
              <a:rPr lang="cs-CZ" sz="700"/>
              <a:t>útočná-&gt;má výraznější zbarvení než včela, má hladké žihadlo bez háčků</a:t>
            </a:r>
          </a:p>
          <a:p>
            <a:pPr lvl="0">
              <a:lnSpc>
                <a:spcPct val="70000"/>
              </a:lnSpc>
            </a:pPr>
            <a:r>
              <a:rPr lang="cs-CZ" sz="700"/>
              <a:t>sršeň obecná-&gt;žije v dutinách stromů, zbarvení podobn</a:t>
            </a:r>
            <a:r>
              <a:rPr lang="fr-FR" sz="700"/>
              <a:t>é </a:t>
            </a:r>
            <a:r>
              <a:rPr lang="cs-CZ" sz="700"/>
              <a:t>jako vosa</a:t>
            </a:r>
          </a:p>
          <a:p>
            <a:pPr lvl="0">
              <a:lnSpc>
                <a:spcPct val="70000"/>
              </a:lnSpc>
            </a:pPr>
            <a:r>
              <a:rPr lang="cs-CZ" sz="700"/>
              <a:t>čmelák luční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čmelák zemní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mravenec obecný-&gt;staví si mraveniště z drobn</a:t>
            </a:r>
            <a:r>
              <a:rPr lang="fr-FR" sz="700"/>
              <a:t>é</a:t>
            </a:r>
            <a:r>
              <a:rPr lang="cs-CZ" sz="700"/>
              <a:t>ho lesního materiá</a:t>
            </a:r>
            <a:r>
              <a:rPr lang="fr-FR" sz="700"/>
              <a:t>lu, soci</a:t>
            </a:r>
            <a:r>
              <a:rPr lang="cs-CZ" sz="700"/>
              <a:t>ální hmyz</a:t>
            </a:r>
          </a:p>
          <a:p>
            <a:pPr lvl="0">
              <a:lnSpc>
                <a:spcPct val="70000"/>
              </a:lnSpc>
            </a:pPr>
            <a:r>
              <a:rPr lang="cs-CZ" sz="700"/>
              <a:t>lumek velký-&gt;samička má dlouh</a:t>
            </a:r>
            <a:r>
              <a:rPr lang="fr-FR" sz="700"/>
              <a:t>é </a:t>
            </a:r>
            <a:r>
              <a:rPr lang="cs-CZ" sz="700"/>
              <a:t>klad</a:t>
            </a:r>
            <a:r>
              <a:rPr lang="fr-FR" sz="700"/>
              <a:t>é</a:t>
            </a:r>
            <a:r>
              <a:rPr lang="cs-CZ" sz="700"/>
              <a:t>lko, kterým klade vajíčka do larev jin</a:t>
            </a:r>
            <a:r>
              <a:rPr lang="fr-FR" sz="700"/>
              <a:t>é</a:t>
            </a:r>
            <a:r>
              <a:rPr lang="cs-CZ" sz="700"/>
              <a:t>ho hmyzu</a:t>
            </a:r>
          </a:p>
          <a:p>
            <a:pPr lvl="0">
              <a:lnSpc>
                <a:spcPct val="70000"/>
              </a:lnSpc>
            </a:pPr>
            <a:r>
              <a:rPr lang="cs-CZ" sz="700"/>
              <a:t>žlabatka listová-&gt; klade vajíčka do pletiv rostlin a tvoří tzv. halky a na dubu ,,duběnky”</a:t>
            </a:r>
          </a:p>
          <a:p>
            <a:pPr lvl="0">
              <a:lnSpc>
                <a:spcPct val="70000"/>
              </a:lnSpc>
            </a:pPr>
            <a:r>
              <a:rPr lang="cs-CZ" sz="700"/>
              <a:t> </a:t>
            </a:r>
          </a:p>
          <a:p>
            <a:pPr lvl="0">
              <a:lnSpc>
                <a:spcPct val="70000"/>
              </a:lnSpc>
            </a:pPr>
            <a:r>
              <a:rPr lang="cs-CZ" sz="700" b="1" u="sng"/>
              <a:t>19)brouci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cs-CZ" sz="700"/>
              <a:t>dva páry kří</a:t>
            </a:r>
            <a:r>
              <a:rPr lang="es-ES" sz="700"/>
              <a:t>del (blanit</a:t>
            </a:r>
            <a:r>
              <a:rPr lang="cs-CZ" sz="700"/>
              <a:t>á křídla jeden pá</a:t>
            </a:r>
            <a:r>
              <a:rPr lang="it-IT" sz="700"/>
              <a:t>r, chitinozn</a:t>
            </a:r>
            <a:r>
              <a:rPr lang="cs-CZ" sz="700"/>
              <a:t>í krovky)</a:t>
            </a:r>
          </a:p>
          <a:p>
            <a:pPr lvl="0">
              <a:lnSpc>
                <a:spcPct val="70000"/>
              </a:lnSpc>
            </a:pPr>
            <a:r>
              <a:rPr lang="cs-CZ" sz="700"/>
              <a:t>300 tis. druhů</a:t>
            </a:r>
          </a:p>
          <a:p>
            <a:pPr lvl="0">
              <a:lnSpc>
                <a:spcPct val="70000"/>
              </a:lnSpc>
            </a:pPr>
            <a:r>
              <a:rPr lang="cs-CZ" sz="700" i="1"/>
              <a:t>zástupci:</a:t>
            </a:r>
            <a:r>
              <a:rPr lang="cs-CZ" sz="700"/>
              <a:t> střevlík zahradní-&gt;je masožravý, ž</a:t>
            </a:r>
            <a:r>
              <a:rPr lang="it-IT" sz="700"/>
              <a:t>ere larvy </a:t>
            </a:r>
            <a:r>
              <a:rPr lang="cs-CZ" sz="700"/>
              <a:t>škůdců a je chráněný</a:t>
            </a:r>
          </a:p>
          <a:p>
            <a:pPr lvl="0">
              <a:lnSpc>
                <a:spcPct val="70000"/>
              </a:lnSpc>
            </a:pPr>
            <a:r>
              <a:rPr lang="cs-CZ" sz="700"/>
              <a:t>svižník lesní-&gt;má zelen</a:t>
            </a:r>
            <a:r>
              <a:rPr lang="fr-FR" sz="700"/>
              <a:t>é </a:t>
            </a:r>
            <a:r>
              <a:rPr lang="cs-CZ" sz="700"/>
              <a:t>krovky se žlutými skvrnami, rychle běhá, živí </a:t>
            </a:r>
            <a:r>
              <a:rPr lang="en-US" sz="700"/>
              <a:t>se larvy </a:t>
            </a:r>
            <a:r>
              <a:rPr lang="cs-CZ" sz="700"/>
              <a:t>škůdců</a:t>
            </a:r>
          </a:p>
          <a:p>
            <a:pPr lvl="0">
              <a:lnSpc>
                <a:spcPct val="70000"/>
              </a:lnSpc>
            </a:pPr>
            <a:r>
              <a:rPr lang="cs-CZ" sz="700"/>
              <a:t>potápní</a:t>
            </a:r>
            <a:r>
              <a:rPr lang="nl-NL" sz="700"/>
              <a:t>k vrouben</a:t>
            </a:r>
            <a:r>
              <a:rPr lang="cs-CZ" sz="700"/>
              <a:t>ý-&gt;tmavě </a:t>
            </a:r>
            <a:r>
              <a:rPr lang="de-DE" sz="700"/>
              <a:t>hn</a:t>
            </a:r>
            <a:r>
              <a:rPr lang="cs-CZ" sz="700"/>
              <a:t>ěd</a:t>
            </a:r>
            <a:r>
              <a:rPr lang="fr-FR" sz="700"/>
              <a:t>é </a:t>
            </a:r>
            <a:r>
              <a:rPr lang="cs-CZ" sz="700"/>
              <a:t>krovky se žlutým lemem, dobře plave, výborně l</a:t>
            </a:r>
            <a:r>
              <a:rPr lang="fr-FR" sz="700"/>
              <a:t>é</a:t>
            </a:r>
            <a:r>
              <a:rPr lang="cs-CZ" sz="700"/>
              <a:t>tá, poslední pár je veslovací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hrobařík obecný-&gt; má č</a:t>
            </a:r>
            <a:r>
              <a:rPr lang="nl-NL" sz="700"/>
              <a:t>ernooran</a:t>
            </a:r>
            <a:r>
              <a:rPr lang="cs-CZ" sz="700"/>
              <a:t>žov</a:t>
            </a:r>
            <a:r>
              <a:rPr lang="fr-FR" sz="700"/>
              <a:t>é </a:t>
            </a:r>
            <a:r>
              <a:rPr lang="cs-CZ" sz="700"/>
              <a:t>pruhy na krovkách, mrchožrout, zahrabává mršiny</a:t>
            </a:r>
          </a:p>
          <a:p>
            <a:pPr lvl="0">
              <a:lnSpc>
                <a:spcPct val="70000"/>
              </a:lnSpc>
            </a:pPr>
            <a:r>
              <a:rPr lang="cs-CZ" sz="700"/>
              <a:t>světluška menší-&gt; samičky jsou bezkřídl</a:t>
            </a:r>
            <a:r>
              <a:rPr lang="fr-FR" sz="700"/>
              <a:t>é</a:t>
            </a:r>
            <a:r>
              <a:rPr lang="cs-CZ" sz="700"/>
              <a:t>, nesvítí</a:t>
            </a:r>
            <a:r>
              <a:rPr lang="en-US" sz="700"/>
              <a:t>, same</a:t>
            </a:r>
            <a:r>
              <a:rPr lang="cs-CZ" sz="700"/>
              <a:t>čky l</a:t>
            </a:r>
            <a:r>
              <a:rPr lang="fr-FR" sz="700"/>
              <a:t>é</a:t>
            </a:r>
            <a:r>
              <a:rPr lang="cs-CZ" sz="700"/>
              <a:t>tají a svítí </a:t>
            </a:r>
            <a:r>
              <a:rPr lang="it-IT" sz="700"/>
              <a:t>(chemiluminiscence)</a:t>
            </a:r>
            <a:endParaRPr lang="cs-CZ" sz="700"/>
          </a:p>
          <a:p>
            <a:pPr lvl="0">
              <a:lnSpc>
                <a:spcPct val="70000"/>
              </a:lnSpc>
            </a:pPr>
            <a:r>
              <a:rPr lang="de-DE" sz="700"/>
              <a:t>roh</a:t>
            </a:r>
            <a:r>
              <a:rPr lang="cs-CZ" sz="700"/>
              <a:t>áč obecný-&gt; náš největší brouk je chráněný</a:t>
            </a:r>
          </a:p>
          <a:p>
            <a:pPr lvl="0">
              <a:lnSpc>
                <a:spcPct val="70000"/>
              </a:lnSpc>
            </a:pPr>
            <a:r>
              <a:rPr lang="cs-CZ" sz="700"/>
              <a:t>potemní</a:t>
            </a:r>
            <a:r>
              <a:rPr lang="fr-FR" sz="700"/>
              <a:t>k mou</a:t>
            </a:r>
            <a:r>
              <a:rPr lang="cs-CZ" sz="700"/>
              <a:t>čný-&gt; černý 1cm velký, larvy žijí v mouce</a:t>
            </a:r>
          </a:p>
          <a:p>
            <a:pPr lvl="0">
              <a:lnSpc>
                <a:spcPct val="70000"/>
              </a:lnSpc>
            </a:pPr>
            <a:r>
              <a:rPr lang="cs-CZ" sz="700"/>
              <a:t>mandelinka bramborová-&gt; má č</a:t>
            </a:r>
            <a:r>
              <a:rPr lang="it-IT" sz="700"/>
              <a:t>erno</a:t>
            </a:r>
            <a:r>
              <a:rPr lang="cs-CZ" sz="700"/>
              <a:t>žlut</a:t>
            </a:r>
            <a:r>
              <a:rPr lang="fr-FR" sz="700"/>
              <a:t>é </a:t>
            </a:r>
            <a:r>
              <a:rPr lang="cs-CZ" sz="700"/>
              <a:t>kroužky na krovkách, je to býlož</a:t>
            </a:r>
            <a:r>
              <a:rPr lang="fr-FR" sz="700"/>
              <a:t>ravec, p</a:t>
            </a:r>
            <a:r>
              <a:rPr lang="cs-CZ" sz="700"/>
              <a:t>ři  přemnožení škodí</a:t>
            </a:r>
          </a:p>
          <a:p>
            <a:pPr lvl="0">
              <a:lnSpc>
                <a:spcPct val="70000"/>
              </a:lnSpc>
            </a:pPr>
            <a:r>
              <a:rPr lang="cs-CZ" sz="700"/>
              <a:t>kovařík obecný</a:t>
            </a:r>
          </a:p>
          <a:p>
            <a:pPr lvl="0">
              <a:lnSpc>
                <a:spcPct val="70000"/>
              </a:lnSpc>
            </a:pPr>
            <a:r>
              <a:rPr lang="it-IT" sz="700"/>
              <a:t>tesa</a:t>
            </a:r>
            <a:r>
              <a:rPr lang="cs-CZ" sz="700"/>
              <a:t>řík fialový-&gt; kovově lesklá barva, dlouhá nitkovitá tykadla</a:t>
            </a:r>
          </a:p>
          <a:p>
            <a:pPr lvl="0">
              <a:lnSpc>
                <a:spcPct val="70000"/>
              </a:lnSpc>
            </a:pPr>
            <a:r>
              <a:rPr lang="cs-CZ" sz="700"/>
              <a:t>lýkožrout smrkový-&gt; žije pod kůrou stromů a škodí</a:t>
            </a:r>
          </a:p>
          <a:p>
            <a:pPr lvl="0">
              <a:lnSpc>
                <a:spcPct val="70000"/>
              </a:lnSpc>
            </a:pPr>
            <a:endParaRPr lang="cs-CZ" sz="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</Words>
  <Application>Microsoft Office PowerPoint</Application>
  <PresentationFormat>Širokoúhlá obrazovka</PresentationFormat>
  <Paragraphs>435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členovci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členovci</dc:title>
  <dc:creator>Matěj</dc:creator>
  <cp:lastModifiedBy>Matěj</cp:lastModifiedBy>
  <cp:revision>1</cp:revision>
  <dcterms:created xsi:type="dcterms:W3CDTF">2018-02-01T15:03:33Z</dcterms:created>
  <dcterms:modified xsi:type="dcterms:W3CDTF">2018-02-01T15:07:25Z</dcterms:modified>
</cp:coreProperties>
</file>