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04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9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8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783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040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5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94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49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873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32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6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7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48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46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62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5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96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1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6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WHISKY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Jitka </a:t>
            </a:r>
            <a:r>
              <a:rPr lang="cs-CZ" dirty="0" err="1" smtClean="0"/>
              <a:t>Moschová</a:t>
            </a:r>
            <a:r>
              <a:rPr lang="cs-CZ" dirty="0" smtClean="0"/>
              <a:t> 3.E.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0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4294967295"/>
          </p:nvPr>
        </p:nvSpPr>
        <p:spPr>
          <a:xfrm>
            <a:off x="688931" y="739253"/>
            <a:ext cx="10233025" cy="53371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Cukernatá </a:t>
            </a:r>
            <a:r>
              <a:rPr lang="cs-CZ" dirty="0"/>
              <a:t>kapalina (</a:t>
            </a:r>
            <a:r>
              <a:rPr lang="cs-CZ" dirty="0" err="1"/>
              <a:t>wort</a:t>
            </a:r>
            <a:r>
              <a:rPr lang="cs-CZ" dirty="0"/>
              <a:t>) se nechá ochladit na 20 °C, přečerpá se do velikých dřevěných kádí (</a:t>
            </a:r>
            <a:r>
              <a:rPr lang="cs-CZ" dirty="0" err="1"/>
              <a:t>washbacks</a:t>
            </a:r>
            <a:r>
              <a:rPr lang="cs-CZ" dirty="0"/>
              <a:t>), kde probíhá fermentace, a přidají se </a:t>
            </a:r>
            <a:r>
              <a:rPr lang="cs-CZ" dirty="0" err="1"/>
              <a:t>fermety</a:t>
            </a:r>
            <a:r>
              <a:rPr lang="cs-CZ" dirty="0"/>
              <a:t> – kvasinky 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Vedlejším </a:t>
            </a:r>
            <a:r>
              <a:rPr lang="cs-CZ" dirty="0"/>
              <a:t>produktem je malé množství sloučenin </a:t>
            </a:r>
            <a:r>
              <a:rPr lang="cs-CZ" dirty="0" smtClean="0"/>
              <a:t>které </a:t>
            </a:r>
            <a:r>
              <a:rPr lang="cs-CZ" dirty="0"/>
              <a:t>dávají whisky ojedinělou </a:t>
            </a:r>
            <a:r>
              <a:rPr lang="cs-CZ" dirty="0" err="1" smtClean="0"/>
              <a:t>chuťVýslednou</a:t>
            </a:r>
            <a:r>
              <a:rPr lang="cs-CZ" dirty="0" smtClean="0"/>
              <a:t> </a:t>
            </a:r>
            <a:r>
              <a:rPr lang="cs-CZ" dirty="0"/>
              <a:t>chuť a vůni ovlivňuje i materiál, z něhož je kvasná nádoba </a:t>
            </a:r>
            <a:r>
              <a:rPr lang="cs-CZ" dirty="0" smtClean="0"/>
              <a:t>vyrobena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Zhruba </a:t>
            </a:r>
            <a:r>
              <a:rPr lang="cs-CZ" dirty="0"/>
              <a:t>po dvou dnech je kvašení u konce a polotovar (</a:t>
            </a:r>
            <a:r>
              <a:rPr lang="cs-CZ" dirty="0" err="1"/>
              <a:t>wash</a:t>
            </a:r>
            <a:r>
              <a:rPr lang="cs-CZ" dirty="0"/>
              <a:t>) nyní obsahuje 6–8 % </a:t>
            </a:r>
            <a:r>
              <a:rPr lang="cs-CZ" dirty="0" smtClean="0"/>
              <a:t>alkoholu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449" y="4684082"/>
            <a:ext cx="1516301" cy="151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06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4294967295"/>
          </p:nvPr>
        </p:nvSpPr>
        <p:spPr>
          <a:xfrm>
            <a:off x="706185" y="650444"/>
            <a:ext cx="8159750" cy="532423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Během </a:t>
            </a:r>
            <a:r>
              <a:rPr lang="cs-CZ" dirty="0"/>
              <a:t>destilace se kotle zahřejí těsně pod bod varu </a:t>
            </a:r>
            <a:r>
              <a:rPr lang="cs-CZ" dirty="0" smtClean="0"/>
              <a:t>vody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Alkohol </a:t>
            </a:r>
            <a:r>
              <a:rPr lang="cs-CZ" dirty="0"/>
              <a:t>a jiné sloučeniny se začnou vypařovat a stékat hrdlem destilačního kotle buď do kondenzátoru, nebo do měděné spirály ponořené do tekoucí studené </a:t>
            </a:r>
            <a:r>
              <a:rPr lang="cs-CZ" dirty="0" smtClean="0"/>
              <a:t>vody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Wash</a:t>
            </a:r>
            <a:r>
              <a:rPr lang="cs-CZ" dirty="0" smtClean="0"/>
              <a:t> </a:t>
            </a:r>
            <a:r>
              <a:rPr lang="cs-CZ" dirty="0"/>
              <a:t>se destiluje dvakrát </a:t>
            </a:r>
            <a:r>
              <a:rPr lang="cs-CZ" dirty="0" smtClean="0"/>
              <a:t> -  </a:t>
            </a:r>
            <a:r>
              <a:rPr lang="cs-CZ" dirty="0"/>
              <a:t>nejprve ve větším kotli, kde se oddělí alkohol od vody, kvasinek a jiných odpadů </a:t>
            </a:r>
            <a:r>
              <a:rPr lang="cs-CZ" dirty="0" smtClean="0"/>
              <a:t> -  </a:t>
            </a:r>
            <a:r>
              <a:rPr lang="cs-CZ" dirty="0" smtClean="0"/>
              <a:t>Vzniklému </a:t>
            </a:r>
            <a:r>
              <a:rPr lang="cs-CZ" dirty="0"/>
              <a:t>destilátu se nyní říká lehké víno, kde se obsah alkoholu pohybuje okolo 20 </a:t>
            </a:r>
            <a:r>
              <a:rPr lang="cs-CZ" dirty="0" smtClean="0"/>
              <a:t>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Tímto </a:t>
            </a:r>
            <a:r>
              <a:rPr lang="cs-CZ" dirty="0"/>
              <a:t>je výsledná tekutina připravena ke druhé </a:t>
            </a:r>
            <a:r>
              <a:rPr lang="cs-CZ" dirty="0" smtClean="0"/>
              <a:t>destilaci - Během </a:t>
            </a:r>
            <a:r>
              <a:rPr lang="cs-CZ" dirty="0"/>
              <a:t>této fáze se nejprve vypaří těkavější </a:t>
            </a:r>
            <a:r>
              <a:rPr lang="cs-CZ" dirty="0" smtClean="0"/>
              <a:t>alkoholy - </a:t>
            </a:r>
            <a:r>
              <a:rPr lang="cs-CZ" dirty="0" smtClean="0"/>
              <a:t>Tato </a:t>
            </a:r>
            <a:r>
              <a:rPr lang="cs-CZ" dirty="0"/>
              <a:t>část destilátu má okolo 68–70 % </a:t>
            </a:r>
            <a:r>
              <a:rPr lang="cs-CZ" dirty="0" smtClean="0"/>
              <a:t>alkoholu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Whisky dozrává pouze v </a:t>
            </a:r>
            <a:r>
              <a:rPr lang="cs-CZ" dirty="0" smtClean="0"/>
              <a:t>sudech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589" y="3813132"/>
            <a:ext cx="2883465" cy="239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0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-3031298" y="367778"/>
            <a:ext cx="9601200" cy="1304925"/>
          </a:xfrm>
        </p:spPr>
        <p:txBody>
          <a:bodyPr/>
          <a:lstStyle/>
          <a:p>
            <a:r>
              <a:rPr lang="cs-CZ" u="sng" dirty="0" smtClean="0"/>
              <a:t>Druhy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114817" y="1479376"/>
            <a:ext cx="9601200" cy="4545013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Single malt</a:t>
            </a:r>
            <a:r>
              <a:rPr lang="cs-CZ" dirty="0"/>
              <a:t> – vyrábí se výhradně z ječmenného </a:t>
            </a:r>
            <a:r>
              <a:rPr lang="cs-CZ" dirty="0" smtClean="0"/>
              <a:t>sladu </a:t>
            </a:r>
            <a:r>
              <a:rPr lang="cs-CZ" dirty="0" smtClean="0"/>
              <a:t>- Na </a:t>
            </a:r>
            <a:r>
              <a:rPr lang="cs-CZ" dirty="0"/>
              <a:t>lahvi poté musí být uvedeno Single malt, což znamená, že pochází z jediné palírny a nemíchá se s whisky z ostatních </a:t>
            </a:r>
            <a:r>
              <a:rPr lang="cs-CZ" dirty="0" smtClean="0"/>
              <a:t>palíren</a:t>
            </a:r>
            <a:endParaRPr lang="cs-CZ" dirty="0"/>
          </a:p>
          <a:p>
            <a:r>
              <a:rPr lang="cs-CZ" b="1" dirty="0" err="1"/>
              <a:t>Blended</a:t>
            </a:r>
            <a:r>
              <a:rPr lang="cs-CZ" b="1" dirty="0"/>
              <a:t> Malt</a:t>
            </a:r>
            <a:r>
              <a:rPr lang="cs-CZ" dirty="0"/>
              <a:t> – je whisky smíchaná minimálně ze dvou, častěji však z více druhů single malt whisky z rozličných </a:t>
            </a:r>
            <a:r>
              <a:rPr lang="cs-CZ" dirty="0" err="1" smtClean="0"/>
              <a:t>destilerií</a:t>
            </a:r>
            <a:endParaRPr lang="cs-CZ" dirty="0"/>
          </a:p>
          <a:p>
            <a:r>
              <a:rPr lang="cs-CZ" b="1" dirty="0"/>
              <a:t>Single Grain</a:t>
            </a:r>
            <a:r>
              <a:rPr lang="cs-CZ" dirty="0"/>
              <a:t> – vyrábí se převážně z nesladovaného obilí, tedy z ječmene, žita, pšenice nebo </a:t>
            </a:r>
            <a:r>
              <a:rPr lang="cs-CZ" dirty="0" smtClean="0"/>
              <a:t>kukuřice</a:t>
            </a:r>
          </a:p>
          <a:p>
            <a:r>
              <a:rPr lang="cs-CZ" b="1" dirty="0" err="1" smtClean="0"/>
              <a:t>Blended</a:t>
            </a:r>
            <a:r>
              <a:rPr lang="cs-CZ" b="1" dirty="0" smtClean="0"/>
              <a:t> </a:t>
            </a:r>
            <a:r>
              <a:rPr lang="cs-CZ" b="1" dirty="0"/>
              <a:t>grain </a:t>
            </a:r>
            <a:r>
              <a:rPr lang="cs-CZ" dirty="0"/>
              <a:t>– whisky míchaná minimálně ze dvou, častěji však z více druhů grain whisky z rozličných </a:t>
            </a:r>
            <a:r>
              <a:rPr lang="cs-CZ" dirty="0" err="1" smtClean="0"/>
              <a:t>destilerií</a:t>
            </a:r>
            <a:endParaRPr lang="cs-CZ" dirty="0"/>
          </a:p>
          <a:p>
            <a:r>
              <a:rPr lang="cs-CZ" b="1" dirty="0" err="1"/>
              <a:t>Blended</a:t>
            </a:r>
            <a:r>
              <a:rPr lang="cs-CZ" b="1" dirty="0"/>
              <a:t> </a:t>
            </a:r>
            <a:r>
              <a:rPr lang="cs-CZ" b="1" dirty="0" err="1"/>
              <a:t>Scotch</a:t>
            </a:r>
            <a:r>
              <a:rPr lang="cs-CZ" b="1" dirty="0"/>
              <a:t> </a:t>
            </a:r>
            <a:r>
              <a:rPr lang="cs-CZ" dirty="0"/>
              <a:t>– whisky míchaná ze single malt whisky a grain whisky, obsahuje obvykle 15–40 různých malt whisky a 2–3 grain whisky.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6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22333" y="3488777"/>
            <a:ext cx="1672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Míchání s vodou</a:t>
            </a:r>
          </a:p>
        </p:txBody>
      </p:sp>
      <p:pic>
        <p:nvPicPr>
          <p:cNvPr id="2053" name="Picture 5" descr="C:\Users\moschova114\Desktop\800px-Mash_T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079" y="475989"/>
            <a:ext cx="3821313" cy="509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400253" y="5802397"/>
            <a:ext cx="1231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Fermentace</a:t>
            </a:r>
            <a:endParaRPr lang="cs-CZ" dirty="0"/>
          </a:p>
        </p:txBody>
      </p:sp>
      <p:pic>
        <p:nvPicPr>
          <p:cNvPr id="2054" name="Picture 6" descr="C:\Users\moschova114\Desktop\Sjb_whiskey_st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248" y="475988"/>
            <a:ext cx="3646224" cy="273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096392" y="3302492"/>
            <a:ext cx="3634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Destilace probíhá v typických baňatých nádobách z mědi</a:t>
            </a:r>
          </a:p>
        </p:txBody>
      </p:sp>
      <p:pic>
        <p:nvPicPr>
          <p:cNvPr id="2055" name="Picture 7" descr="C:\Users\moschova114\Desktop\Sjb_whiskey_wa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30" y="475989"/>
            <a:ext cx="4017049" cy="30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6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21" y="536186"/>
            <a:ext cx="2876541" cy="419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656" y="536186"/>
            <a:ext cx="3468645" cy="530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67" y="751897"/>
            <a:ext cx="3937420" cy="525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01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430213"/>
            <a:ext cx="9601200" cy="1303337"/>
          </a:xfrm>
        </p:spPr>
        <p:txBody>
          <a:bodyPr/>
          <a:lstStyle/>
          <a:p>
            <a:r>
              <a:rPr lang="cs-CZ" u="sng" dirty="0" smtClean="0"/>
              <a:t>Americká </a:t>
            </a:r>
            <a:r>
              <a:rPr lang="cs-CZ" u="sng" dirty="0" err="1" smtClean="0"/>
              <a:t>whiskey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69675" y="1552755"/>
            <a:ext cx="9601200" cy="4572000"/>
          </a:xfrm>
        </p:spPr>
        <p:txBody>
          <a:bodyPr>
            <a:normAutofit/>
          </a:bodyPr>
          <a:lstStyle/>
          <a:p>
            <a:r>
              <a:rPr lang="cs-CZ" dirty="0" smtClean="0"/>
              <a:t>Je </a:t>
            </a:r>
            <a:r>
              <a:rPr lang="cs-CZ" dirty="0"/>
              <a:t>nejčastěji destilovaná z </a:t>
            </a:r>
            <a:r>
              <a:rPr lang="cs-CZ" dirty="0" smtClean="0"/>
              <a:t>kukuřice</a:t>
            </a:r>
          </a:p>
          <a:p>
            <a:r>
              <a:rPr lang="cs-CZ" b="1" dirty="0" smtClean="0"/>
              <a:t>Bourbon</a:t>
            </a:r>
            <a:r>
              <a:rPr lang="cs-CZ" dirty="0" smtClean="0"/>
              <a:t>  -  </a:t>
            </a:r>
            <a:r>
              <a:rPr lang="cs-CZ" dirty="0"/>
              <a:t>americká whisky pocházející ze státu Kentucky obsahující nejméně 51 % kukuřice (např. Jim </a:t>
            </a:r>
            <a:r>
              <a:rPr lang="cs-CZ" dirty="0" err="1" smtClean="0"/>
              <a:t>Beam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Ke </a:t>
            </a:r>
            <a:r>
              <a:rPr lang="cs-CZ" dirty="0"/>
              <a:t>zrání se ukládá do výhradně nových dubových sudů, které jsou před použitím zevnitř požahovány, což Bourbonu dává charakteristickou kouřově-dřevitou </a:t>
            </a:r>
            <a:r>
              <a:rPr lang="cs-CZ" dirty="0" smtClean="0"/>
              <a:t>chuť</a:t>
            </a:r>
            <a:endParaRPr lang="cs-CZ" dirty="0"/>
          </a:p>
          <a:p>
            <a:r>
              <a:rPr lang="cs-CZ" dirty="0"/>
              <a:t>Whisky z jiných amerických států se většinou neoznačuje jako bourbon i když podle amerických potravinářských norem bourbonem je, nejznámější je Tennessee </a:t>
            </a:r>
            <a:r>
              <a:rPr lang="cs-CZ" dirty="0" err="1"/>
              <a:t>whiskey</a:t>
            </a:r>
            <a:r>
              <a:rPr lang="cs-CZ" dirty="0"/>
              <a:t> (např. Jack </a:t>
            </a:r>
            <a:r>
              <a:rPr lang="cs-CZ" dirty="0" err="1"/>
              <a:t>Daniel’s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b="1" dirty="0" err="1"/>
              <a:t>Rye</a:t>
            </a:r>
            <a:r>
              <a:rPr lang="cs-CZ" b="1" dirty="0"/>
              <a:t> </a:t>
            </a:r>
            <a:r>
              <a:rPr lang="cs-CZ" b="1" dirty="0" smtClean="0"/>
              <a:t>whisky </a:t>
            </a:r>
            <a:r>
              <a:rPr lang="cs-CZ" dirty="0" smtClean="0"/>
              <a:t>- americká </a:t>
            </a:r>
            <a:r>
              <a:rPr lang="cs-CZ" dirty="0"/>
              <a:t>žitná whisky, obsahující min. 51% žita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237" y="636469"/>
            <a:ext cx="1968486" cy="122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6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oschova114\Desktop\americka-whis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53" y="643625"/>
            <a:ext cx="1811248" cy="51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oschova114\Desktop\bez názv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100" y="952949"/>
            <a:ext cx="5522177" cy="454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oschova114\Desktop\1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66" y="932880"/>
            <a:ext cx="4727934" cy="456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1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-1932317" y="651295"/>
            <a:ext cx="9601200" cy="863600"/>
          </a:xfrm>
        </p:spPr>
        <p:txBody>
          <a:bodyPr/>
          <a:lstStyle/>
          <a:p>
            <a:r>
              <a:rPr lang="cs-CZ" u="sng" dirty="0" smtClean="0"/>
              <a:t>Irská </a:t>
            </a:r>
            <a:r>
              <a:rPr lang="cs-CZ" u="sng" dirty="0" err="1" smtClean="0"/>
              <a:t>whiskey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41873" y="2102689"/>
            <a:ext cx="9601200" cy="4140678"/>
          </a:xfrm>
        </p:spPr>
        <p:txBody>
          <a:bodyPr>
            <a:normAutofit/>
          </a:bodyPr>
          <a:lstStyle/>
          <a:p>
            <a:r>
              <a:rPr lang="cs-CZ" dirty="0"/>
              <a:t>Irská </a:t>
            </a:r>
            <a:r>
              <a:rPr lang="cs-CZ" dirty="0" err="1"/>
              <a:t>whiskey</a:t>
            </a:r>
            <a:r>
              <a:rPr lang="cs-CZ" dirty="0"/>
              <a:t> se od skotské liší v tom, že v irských sladovnách se nepoužívá rašelinový </a:t>
            </a:r>
            <a:r>
              <a:rPr lang="cs-CZ" dirty="0" smtClean="0"/>
              <a:t>oheň - To </a:t>
            </a:r>
            <a:r>
              <a:rPr lang="cs-CZ" dirty="0"/>
              <a:t>znamená, že v irských </a:t>
            </a:r>
            <a:r>
              <a:rPr lang="cs-CZ" dirty="0" err="1"/>
              <a:t>whiskey</a:t>
            </a:r>
            <a:r>
              <a:rPr lang="cs-CZ" dirty="0"/>
              <a:t> chybí kouřový </a:t>
            </a:r>
            <a:r>
              <a:rPr lang="cs-CZ" dirty="0" smtClean="0"/>
              <a:t>tón</a:t>
            </a:r>
          </a:p>
          <a:p>
            <a:r>
              <a:rPr lang="cs-CZ" dirty="0"/>
              <a:t>Aby mohla být whisky nazývána pravou irskou </a:t>
            </a:r>
            <a:r>
              <a:rPr lang="cs-CZ" dirty="0" err="1" smtClean="0"/>
              <a:t>whiskey</a:t>
            </a:r>
            <a:r>
              <a:rPr lang="cs-CZ" dirty="0" smtClean="0"/>
              <a:t>, </a:t>
            </a:r>
            <a:r>
              <a:rPr lang="cs-CZ" dirty="0" smtClean="0"/>
              <a:t>musí </a:t>
            </a:r>
            <a:r>
              <a:rPr lang="cs-CZ" dirty="0"/>
              <a:t>splňovat následující kritéria:</a:t>
            </a:r>
          </a:p>
          <a:p>
            <a:r>
              <a:rPr lang="cs-CZ" dirty="0"/>
              <a:t>1. Musí být vyrobena v Irsku.</a:t>
            </a:r>
          </a:p>
          <a:p>
            <a:r>
              <a:rPr lang="cs-CZ" dirty="0"/>
              <a:t>2. Musí být třikrát destilovaná.</a:t>
            </a:r>
          </a:p>
          <a:p>
            <a:r>
              <a:rPr lang="cs-CZ" dirty="0"/>
              <a:t>3. Nesmí být patrná rašelinová </a:t>
            </a:r>
            <a:r>
              <a:rPr lang="cs-CZ" dirty="0" smtClean="0"/>
              <a:t>příchuť</a:t>
            </a:r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423" y="502489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-1708031" y="551492"/>
            <a:ext cx="9601200" cy="1303338"/>
          </a:xfrm>
        </p:spPr>
        <p:txBody>
          <a:bodyPr/>
          <a:lstStyle/>
          <a:p>
            <a:r>
              <a:rPr lang="cs-CZ" u="sng" dirty="0"/>
              <a:t>Irské palírny 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38355" y="1815592"/>
            <a:ext cx="9601200" cy="3317875"/>
          </a:xfrm>
        </p:spPr>
        <p:txBody>
          <a:bodyPr/>
          <a:lstStyle/>
          <a:p>
            <a:r>
              <a:rPr lang="cs-CZ" b="1" dirty="0" smtClean="0"/>
              <a:t>New </a:t>
            </a:r>
            <a:r>
              <a:rPr lang="cs-CZ" b="1" dirty="0" err="1" smtClean="0"/>
              <a:t>Midleton</a:t>
            </a:r>
            <a:r>
              <a:rPr lang="cs-CZ" b="1" dirty="0" smtClean="0"/>
              <a:t> (1843</a:t>
            </a:r>
            <a:r>
              <a:rPr lang="cs-CZ" dirty="0" smtClean="0"/>
              <a:t>) – </a:t>
            </a:r>
            <a:r>
              <a:rPr lang="cs-CZ" dirty="0" err="1" smtClean="0"/>
              <a:t>Old</a:t>
            </a:r>
            <a:r>
              <a:rPr lang="cs-CZ" dirty="0" smtClean="0"/>
              <a:t> Dublin, </a:t>
            </a:r>
            <a:r>
              <a:rPr lang="cs-CZ" dirty="0" err="1" smtClean="0"/>
              <a:t>Paddy</a:t>
            </a:r>
            <a:r>
              <a:rPr lang="cs-CZ" dirty="0" smtClean="0"/>
              <a:t>, </a:t>
            </a:r>
            <a:r>
              <a:rPr lang="cs-CZ" dirty="0" err="1" smtClean="0"/>
              <a:t>Jameson</a:t>
            </a:r>
            <a:r>
              <a:rPr lang="cs-CZ" dirty="0" smtClean="0"/>
              <a:t>, </a:t>
            </a:r>
            <a:r>
              <a:rPr lang="cs-CZ" dirty="0" err="1" smtClean="0"/>
              <a:t>Crested</a:t>
            </a:r>
            <a:r>
              <a:rPr lang="cs-CZ" dirty="0" smtClean="0"/>
              <a:t>, </a:t>
            </a:r>
            <a:r>
              <a:rPr lang="cs-CZ" dirty="0" err="1" smtClean="0"/>
              <a:t>Powers</a:t>
            </a:r>
            <a:r>
              <a:rPr lang="cs-CZ" dirty="0" smtClean="0"/>
              <a:t>, </a:t>
            </a:r>
            <a:r>
              <a:rPr lang="cs-CZ" dirty="0" err="1" smtClean="0"/>
              <a:t>Redbreast</a:t>
            </a:r>
            <a:r>
              <a:rPr lang="cs-CZ" dirty="0" smtClean="0"/>
              <a:t>, </a:t>
            </a:r>
            <a:r>
              <a:rPr lang="cs-CZ" dirty="0" err="1" smtClean="0"/>
              <a:t>Midleton</a:t>
            </a:r>
            <a:r>
              <a:rPr lang="cs-CZ" dirty="0" smtClean="0"/>
              <a:t>, </a:t>
            </a:r>
            <a:r>
              <a:rPr lang="cs-CZ" dirty="0" err="1" smtClean="0"/>
              <a:t>Dungourney</a:t>
            </a:r>
            <a:r>
              <a:rPr lang="cs-CZ" dirty="0" smtClean="0"/>
              <a:t>,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Midleton</a:t>
            </a:r>
            <a:r>
              <a:rPr lang="cs-CZ" dirty="0" smtClean="0"/>
              <a:t>, </a:t>
            </a:r>
            <a:r>
              <a:rPr lang="cs-CZ" dirty="0" err="1" smtClean="0"/>
              <a:t>Tullamore</a:t>
            </a:r>
            <a:r>
              <a:rPr lang="cs-CZ" dirty="0" smtClean="0"/>
              <a:t> </a:t>
            </a:r>
            <a:r>
              <a:rPr lang="cs-CZ" dirty="0" err="1" smtClean="0"/>
              <a:t>Dew</a:t>
            </a:r>
            <a:r>
              <a:rPr lang="cs-CZ" dirty="0" smtClean="0"/>
              <a:t>, Green Spot</a:t>
            </a:r>
          </a:p>
          <a:p>
            <a:r>
              <a:rPr lang="cs-CZ" b="1" dirty="0" err="1" smtClean="0"/>
              <a:t>Cooley</a:t>
            </a:r>
            <a:r>
              <a:rPr lang="cs-CZ" b="1" dirty="0" smtClean="0"/>
              <a:t> (1989) </a:t>
            </a:r>
            <a:r>
              <a:rPr lang="cs-CZ" dirty="0" smtClean="0"/>
              <a:t>– </a:t>
            </a:r>
            <a:r>
              <a:rPr lang="cs-CZ" dirty="0" err="1" smtClean="0"/>
              <a:t>O'Hara’s</a:t>
            </a:r>
            <a:r>
              <a:rPr lang="cs-CZ" dirty="0" smtClean="0"/>
              <a:t>, </a:t>
            </a:r>
            <a:r>
              <a:rPr lang="cs-CZ" dirty="0" err="1" smtClean="0"/>
              <a:t>Kilbeggan</a:t>
            </a:r>
            <a:r>
              <a:rPr lang="cs-CZ" dirty="0" smtClean="0"/>
              <a:t>, </a:t>
            </a:r>
            <a:r>
              <a:rPr lang="cs-CZ" dirty="0" err="1" smtClean="0"/>
              <a:t>Locke’s</a:t>
            </a:r>
            <a:r>
              <a:rPr lang="cs-CZ" dirty="0" smtClean="0"/>
              <a:t>, </a:t>
            </a:r>
            <a:r>
              <a:rPr lang="cs-CZ" dirty="0" err="1" smtClean="0"/>
              <a:t>Inishowen</a:t>
            </a:r>
            <a:r>
              <a:rPr lang="cs-CZ" dirty="0" smtClean="0"/>
              <a:t>, </a:t>
            </a:r>
            <a:r>
              <a:rPr lang="cs-CZ" dirty="0" err="1" smtClean="0"/>
              <a:t>Millar’s</a:t>
            </a:r>
            <a:r>
              <a:rPr lang="cs-CZ" dirty="0" smtClean="0"/>
              <a:t>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Reserve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Tyrconnell</a:t>
            </a:r>
            <a:r>
              <a:rPr lang="cs-CZ" dirty="0" smtClean="0"/>
              <a:t>, </a:t>
            </a:r>
            <a:r>
              <a:rPr lang="cs-CZ" dirty="0" err="1" smtClean="0"/>
              <a:t>Connemara</a:t>
            </a:r>
            <a:endParaRPr lang="cs-CZ" dirty="0" smtClean="0"/>
          </a:p>
          <a:p>
            <a:r>
              <a:rPr lang="cs-CZ" b="1" dirty="0" err="1" smtClean="0"/>
              <a:t>Old</a:t>
            </a:r>
            <a:r>
              <a:rPr lang="cs-CZ" b="1" dirty="0" smtClean="0"/>
              <a:t> </a:t>
            </a:r>
            <a:r>
              <a:rPr lang="cs-CZ" b="1" dirty="0" err="1" smtClean="0"/>
              <a:t>Bushmills</a:t>
            </a:r>
            <a:r>
              <a:rPr lang="cs-CZ" b="1" dirty="0" smtClean="0"/>
              <a:t> (1784</a:t>
            </a:r>
            <a:r>
              <a:rPr lang="cs-CZ" dirty="0" smtClean="0"/>
              <a:t>) – </a:t>
            </a:r>
            <a:r>
              <a:rPr lang="cs-CZ" dirty="0" err="1" smtClean="0"/>
              <a:t>Bushmills</a:t>
            </a:r>
            <a:endParaRPr lang="cs-CZ" dirty="0" smtClean="0"/>
          </a:p>
          <a:p>
            <a:r>
              <a:rPr lang="cs-CZ" b="1" dirty="0" err="1" smtClean="0"/>
              <a:t>Kilbeggan</a:t>
            </a:r>
            <a:r>
              <a:rPr lang="cs-CZ" b="1" dirty="0" smtClean="0"/>
              <a:t> (2007) </a:t>
            </a:r>
            <a:r>
              <a:rPr lang="cs-CZ" dirty="0" smtClean="0"/>
              <a:t>– </a:t>
            </a:r>
            <a:r>
              <a:rPr lang="cs-CZ" dirty="0" err="1" smtClean="0"/>
              <a:t>Kilbeggan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099" y="3429000"/>
            <a:ext cx="16478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6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oschova114\Desktop\Bottles_of_Jameson_Irish_Whis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84" y="502607"/>
            <a:ext cx="5075927" cy="39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oschova114\Desktop\Tullamore_Dew_Whis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12" y="502607"/>
            <a:ext cx="2812212" cy="37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2018">
            <a:off x="655312" y="4611880"/>
            <a:ext cx="1782195" cy="183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03" y="4211943"/>
            <a:ext cx="5075927" cy="215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03625" y="4590055"/>
            <a:ext cx="4986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Lahve </a:t>
            </a:r>
            <a:r>
              <a:rPr lang="cs-CZ" sz="2000" dirty="0" err="1"/>
              <a:t>Jamesonu</a:t>
            </a:r>
            <a:r>
              <a:rPr lang="cs-CZ" sz="2000" dirty="0"/>
              <a:t> - nejprodávanější Irské </a:t>
            </a:r>
            <a:r>
              <a:rPr lang="cs-CZ" sz="2000" dirty="0" err="1"/>
              <a:t>whiskey</a:t>
            </a: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8367624" y="1547334"/>
            <a:ext cx="29991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Druhá nejprodávanější Irská </a:t>
            </a:r>
            <a:r>
              <a:rPr lang="cs-CZ" sz="2800" dirty="0" err="1"/>
              <a:t>whiskey</a:t>
            </a:r>
            <a:r>
              <a:rPr lang="cs-CZ" sz="2800" dirty="0"/>
              <a:t> - </a:t>
            </a:r>
            <a:r>
              <a:rPr lang="cs-CZ" sz="2800" dirty="0" err="1"/>
              <a:t>Tullamore</a:t>
            </a:r>
            <a:r>
              <a:rPr lang="cs-CZ" sz="2800" dirty="0"/>
              <a:t> </a:t>
            </a:r>
            <a:r>
              <a:rPr lang="cs-CZ" sz="2800" dirty="0" err="1"/>
              <a:t>Dew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892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87033"/>
          </a:xfrm>
        </p:spPr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751297"/>
            <a:ext cx="9601196" cy="4106703"/>
          </a:xfrm>
        </p:spPr>
        <p:txBody>
          <a:bodyPr>
            <a:normAutofit/>
          </a:bodyPr>
          <a:lstStyle/>
          <a:p>
            <a:r>
              <a:rPr lang="cs-CZ" sz="3200" dirty="0"/>
              <a:t>Whisky je alkoholický nápoj destilovaný z </a:t>
            </a:r>
            <a:r>
              <a:rPr lang="cs-CZ" sz="3200" dirty="0" smtClean="0"/>
              <a:t>obilnin</a:t>
            </a:r>
          </a:p>
          <a:p>
            <a:r>
              <a:rPr lang="cs-CZ" sz="3200" dirty="0" smtClean="0"/>
              <a:t> Zraje v </a:t>
            </a:r>
            <a:r>
              <a:rPr lang="cs-CZ" sz="3200" dirty="0"/>
              <a:t>dřevěných sudech (většinou dubových</a:t>
            </a:r>
            <a:r>
              <a:rPr lang="cs-CZ" sz="3200" dirty="0" smtClean="0"/>
              <a:t>)</a:t>
            </a:r>
          </a:p>
          <a:p>
            <a:r>
              <a:rPr lang="cs-CZ" sz="3200" dirty="0" smtClean="0"/>
              <a:t> </a:t>
            </a:r>
            <a:r>
              <a:rPr lang="cs-CZ" sz="3200" dirty="0"/>
              <a:t>Podle znalců nechutnají žádné dvě značky whisky </a:t>
            </a:r>
            <a:r>
              <a:rPr lang="cs-CZ" sz="3200" dirty="0" smtClean="0"/>
              <a:t>stejně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126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Název </a:t>
            </a:r>
            <a:r>
              <a:rPr lang="cs-CZ" sz="2800" dirty="0" err="1"/>
              <a:t>whiskey</a:t>
            </a:r>
            <a:r>
              <a:rPr lang="cs-CZ" sz="2800" dirty="0"/>
              <a:t> pochází z irské </a:t>
            </a:r>
            <a:r>
              <a:rPr lang="cs-CZ" sz="2800" dirty="0" smtClean="0"/>
              <a:t>gaelštiny, </a:t>
            </a:r>
            <a:r>
              <a:rPr lang="cs-CZ" sz="2800" dirty="0"/>
              <a:t>což znamená „voda </a:t>
            </a:r>
            <a:r>
              <a:rPr lang="cs-CZ" sz="2800" dirty="0" smtClean="0"/>
              <a:t>života“</a:t>
            </a:r>
            <a:endParaRPr lang="cs-CZ" sz="2800" dirty="0"/>
          </a:p>
          <a:p>
            <a:r>
              <a:rPr lang="cs-CZ" sz="2800" dirty="0" smtClean="0"/>
              <a:t>Ve Skotsku, Walesu, a Kanadě se používá označení whisky, v Irsku a Spojených státech je to </a:t>
            </a:r>
            <a:r>
              <a:rPr lang="cs-CZ" sz="2800" dirty="0" err="1" smtClean="0"/>
              <a:t>whiskey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623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976" y="2958702"/>
            <a:ext cx="5862628" cy="328307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63228">
            <a:off x="8060185" y="1057902"/>
            <a:ext cx="1361389" cy="169293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583" y="4517565"/>
            <a:ext cx="2895600" cy="1581150"/>
          </a:xfrm>
          <a:prstGeom prst="rect">
            <a:avLst/>
          </a:prstGeom>
        </p:spPr>
      </p:pic>
      <p:pic>
        <p:nvPicPr>
          <p:cNvPr id="9218" name="Picture 2" descr="C:\Users\moschova114\Desktop\1280px-Various_whiski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98" y="638353"/>
            <a:ext cx="5155778" cy="359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48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66375" y="1490871"/>
            <a:ext cx="9601200" cy="3827876"/>
          </a:xfrm>
        </p:spPr>
        <p:txBody>
          <a:bodyPr>
            <a:noAutofit/>
          </a:bodyPr>
          <a:lstStyle/>
          <a:p>
            <a:r>
              <a:rPr lang="cs-CZ" sz="2800" dirty="0" smtClean="0"/>
              <a:t>Musí </a:t>
            </a:r>
            <a:r>
              <a:rPr lang="cs-CZ" sz="2800" dirty="0"/>
              <a:t>být vypálena ve skotské palírně z vody a sladového ječmene, fermentována na základě enzymového systému, s možností přidání dalších druhů obilného </a:t>
            </a:r>
            <a:r>
              <a:rPr lang="cs-CZ" sz="2800" dirty="0" smtClean="0"/>
              <a:t>zrna -  </a:t>
            </a:r>
            <a:r>
              <a:rPr lang="cs-CZ" sz="2800" dirty="0"/>
              <a:t>Po základní destilaci musí tekutina obsahovat méně než 94,8 % alkoholu, aby se zachovala příchuť způsobená </a:t>
            </a:r>
            <a:r>
              <a:rPr lang="cs-CZ" sz="2800" dirty="0" smtClean="0"/>
              <a:t>fermentací</a:t>
            </a:r>
            <a:endParaRPr lang="cs-CZ" sz="2800" dirty="0"/>
          </a:p>
          <a:p>
            <a:r>
              <a:rPr lang="cs-CZ" sz="2800" dirty="0"/>
              <a:t>Musí uzrávat po dobu nejméně tří let a jednoho dne na území Skotska v dubových </a:t>
            </a:r>
            <a:r>
              <a:rPr lang="cs-CZ" sz="2800" dirty="0" smtClean="0"/>
              <a:t>sudech</a:t>
            </a:r>
            <a:endParaRPr lang="cs-CZ" sz="2800" dirty="0"/>
          </a:p>
          <a:p>
            <a:r>
              <a:rPr lang="cs-CZ" sz="2800" dirty="0"/>
              <a:t>Nesmí obsahovat jiné přísady, než je voda a karamelové </a:t>
            </a:r>
            <a:r>
              <a:rPr lang="cs-CZ" sz="2800" dirty="0" smtClean="0"/>
              <a:t>barvivo</a:t>
            </a:r>
            <a:endParaRPr lang="cs-CZ" sz="2800" dirty="0"/>
          </a:p>
          <a:p>
            <a:r>
              <a:rPr lang="cs-CZ" sz="2800" dirty="0"/>
              <a:t>Do lahví se smí stáčet pouze whisky s obsahem alkoholu nejméně 40 </a:t>
            </a:r>
            <a:r>
              <a:rPr lang="cs-CZ" sz="2800" dirty="0" smtClean="0"/>
              <a:t>%</a:t>
            </a:r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-2325757" y="426071"/>
            <a:ext cx="9601200" cy="1303337"/>
          </a:xfrm>
        </p:spPr>
        <p:txBody>
          <a:bodyPr/>
          <a:lstStyle/>
          <a:p>
            <a:r>
              <a:rPr lang="cs-CZ" u="sng" dirty="0" smtClean="0"/>
              <a:t>Skotská </a:t>
            </a:r>
            <a:r>
              <a:rPr lang="cs-CZ" u="sng" dirty="0"/>
              <a:t>whisky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0" y="502756"/>
            <a:ext cx="1754049" cy="98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59" y="646492"/>
            <a:ext cx="4836445" cy="362733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75859" y="4452730"/>
            <a:ext cx="4836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Palírna společnosti </a:t>
            </a:r>
            <a:r>
              <a:rPr lang="cs-CZ" sz="2400" dirty="0" err="1"/>
              <a:t>Strathisla</a:t>
            </a:r>
            <a:r>
              <a:rPr lang="cs-CZ" sz="2400" dirty="0"/>
              <a:t> ve městě </a:t>
            </a:r>
            <a:r>
              <a:rPr lang="cs-CZ" sz="2400" dirty="0" err="1"/>
              <a:t>Keith</a:t>
            </a:r>
            <a:r>
              <a:rPr lang="cs-CZ" sz="2400" dirty="0"/>
              <a:t>, kde se vyrábí </a:t>
            </a:r>
            <a:r>
              <a:rPr lang="cs-CZ" sz="2400" dirty="0" err="1"/>
              <a:t>vícedruhová</a:t>
            </a:r>
            <a:r>
              <a:rPr lang="cs-CZ" sz="2400" dirty="0"/>
              <a:t> </a:t>
            </a:r>
            <a:r>
              <a:rPr lang="cs-CZ" sz="2400" dirty="0" err="1"/>
              <a:t>Chivas</a:t>
            </a:r>
            <a:r>
              <a:rPr lang="cs-CZ" sz="2400" dirty="0"/>
              <a:t> </a:t>
            </a:r>
            <a:r>
              <a:rPr lang="cs-CZ" sz="2400" dirty="0" err="1"/>
              <a:t>Regal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721" y="930717"/>
            <a:ext cx="3545786" cy="472234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692827" y="5740205"/>
            <a:ext cx="7005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Klasická věž palírny, dříve sloužící k odvodu páry a kouře</a:t>
            </a:r>
          </a:p>
        </p:txBody>
      </p:sp>
    </p:spTree>
    <p:extLst>
      <p:ext uri="{BB962C8B-B14F-4D97-AF65-F5344CB8AC3E}">
        <p14:creationId xmlns:p14="http://schemas.microsoft.com/office/powerpoint/2010/main" val="41435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-2941982" y="346075"/>
            <a:ext cx="9601200" cy="1303338"/>
          </a:xfrm>
        </p:spPr>
        <p:txBody>
          <a:bodyPr/>
          <a:lstStyle/>
          <a:p>
            <a:r>
              <a:rPr lang="cs-CZ" u="sng" dirty="0" smtClean="0"/>
              <a:t>VÝROBA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95739" y="1490387"/>
            <a:ext cx="9601200" cy="3317875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Voda:</a:t>
            </a:r>
            <a:endParaRPr lang="cs-CZ" sz="3200" dirty="0"/>
          </a:p>
          <a:p>
            <a:r>
              <a:rPr lang="cs-CZ" sz="2800" dirty="0" smtClean="0"/>
              <a:t>Voda </a:t>
            </a:r>
            <a:r>
              <a:rPr lang="cs-CZ" sz="2800" dirty="0"/>
              <a:t>by měla být skotská, přímo z </a:t>
            </a:r>
            <a:r>
              <a:rPr lang="cs-CZ" sz="2800" dirty="0" smtClean="0"/>
              <a:t>vřesoviště</a:t>
            </a:r>
          </a:p>
          <a:p>
            <a:r>
              <a:rPr lang="cs-CZ" sz="2800" dirty="0" smtClean="0"/>
              <a:t>Měla </a:t>
            </a:r>
            <a:r>
              <a:rPr lang="cs-CZ" sz="2800" dirty="0"/>
              <a:t>by protékat březovými kořeny a </a:t>
            </a:r>
            <a:r>
              <a:rPr lang="cs-CZ" sz="2800" dirty="0" smtClean="0"/>
              <a:t>rašelinou</a:t>
            </a:r>
          </a:p>
          <a:p>
            <a:r>
              <a:rPr lang="cs-CZ" sz="2800" dirty="0" smtClean="0"/>
              <a:t> </a:t>
            </a:r>
            <a:r>
              <a:rPr lang="cs-CZ" sz="2800" dirty="0"/>
              <a:t>Nepsaným pravidlem je délka doby strávené v podzemí, čím déle, tím </a:t>
            </a:r>
            <a:r>
              <a:rPr lang="cs-CZ" sz="2800" dirty="0" smtClean="0"/>
              <a:t>lépe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792" y="599385"/>
            <a:ext cx="3824908" cy="254993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792" y="3786808"/>
            <a:ext cx="3810000" cy="25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16226" y="669097"/>
            <a:ext cx="9601200" cy="3317875"/>
          </a:xfrm>
        </p:spPr>
        <p:txBody>
          <a:bodyPr>
            <a:normAutofit/>
          </a:bodyPr>
          <a:lstStyle/>
          <a:p>
            <a:r>
              <a:rPr lang="cs-CZ" sz="2800" dirty="0"/>
              <a:t>Pro výrobu whisky je důležité u ječmene kontrolovat, zda není napaden plísní a kolik obsahuje dusíku v zrnech, jelikož čím vyšší je obsah dusíku, tím méně uhlohydrátů se v průběhu sladování promění v </a:t>
            </a:r>
            <a:r>
              <a:rPr lang="cs-CZ" sz="2800" dirty="0" smtClean="0"/>
              <a:t>cukry</a:t>
            </a:r>
          </a:p>
          <a:p>
            <a:r>
              <a:rPr lang="cs-CZ" sz="2800" dirty="0" smtClean="0"/>
              <a:t>Cukry </a:t>
            </a:r>
            <a:r>
              <a:rPr lang="cs-CZ" sz="2800" dirty="0"/>
              <a:t>jsou důležité pro vývoj kvasinek a vznik </a:t>
            </a:r>
            <a:r>
              <a:rPr lang="cs-CZ" sz="2800" dirty="0" smtClean="0"/>
              <a:t>alkoholu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817" y="3041373"/>
            <a:ext cx="3393385" cy="254503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9203166" y="5748995"/>
            <a:ext cx="1524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ječný slad</a:t>
            </a:r>
          </a:p>
        </p:txBody>
      </p:sp>
    </p:spTree>
    <p:extLst>
      <p:ext uri="{BB962C8B-B14F-4D97-AF65-F5344CB8AC3E}">
        <p14:creationId xmlns:p14="http://schemas.microsoft.com/office/powerpoint/2010/main" val="39373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4294967295"/>
          </p:nvPr>
        </p:nvSpPr>
        <p:spPr>
          <a:xfrm>
            <a:off x="576469" y="568325"/>
            <a:ext cx="9601200" cy="3319463"/>
          </a:xfrm>
        </p:spPr>
        <p:txBody>
          <a:bodyPr>
            <a:noAutofit/>
          </a:bodyPr>
          <a:lstStyle/>
          <a:p>
            <a:r>
              <a:rPr lang="cs-CZ" dirty="0"/>
              <a:t>Skotská sladová whisky se vyrábí zásadně z </a:t>
            </a:r>
            <a:r>
              <a:rPr lang="cs-CZ" dirty="0" smtClean="0"/>
              <a:t>ječmene</a:t>
            </a:r>
            <a:endParaRPr lang="cs-CZ" dirty="0" smtClean="0"/>
          </a:p>
          <a:p>
            <a:r>
              <a:rPr lang="cs-CZ" dirty="0" smtClean="0"/>
              <a:t>Ječmen se </a:t>
            </a:r>
            <a:r>
              <a:rPr lang="cs-CZ" dirty="0"/>
              <a:t>namočí ve vodě a poté se rozprostře na podlaze sladovny a nechá se </a:t>
            </a:r>
            <a:r>
              <a:rPr lang="cs-CZ" dirty="0" smtClean="0"/>
              <a:t>naklíčit - Ječmen </a:t>
            </a:r>
            <a:r>
              <a:rPr lang="cs-CZ" dirty="0"/>
              <a:t>se pravidelně obrací, aby se předešlo </a:t>
            </a:r>
            <a:r>
              <a:rPr lang="cs-CZ" dirty="0" smtClean="0"/>
              <a:t>zapaření</a:t>
            </a:r>
            <a:endParaRPr lang="cs-CZ" dirty="0"/>
          </a:p>
          <a:p>
            <a:r>
              <a:rPr lang="cs-CZ" dirty="0" smtClean="0"/>
              <a:t>Tento </a:t>
            </a:r>
            <a:r>
              <a:rPr lang="cs-CZ" dirty="0"/>
              <a:t>proces se odehrával ve sladovně poblíž </a:t>
            </a:r>
            <a:r>
              <a:rPr lang="cs-CZ" dirty="0" smtClean="0"/>
              <a:t>pecí</a:t>
            </a:r>
            <a:endParaRPr lang="cs-CZ" dirty="0"/>
          </a:p>
          <a:p>
            <a:r>
              <a:rPr lang="cs-CZ" dirty="0"/>
              <a:t>Během klíčení se v zrnech ječmene aktivují enzymy, které štěpí škroby na zkvasitelné </a:t>
            </a:r>
            <a:r>
              <a:rPr lang="cs-CZ" dirty="0" smtClean="0"/>
              <a:t>cukry</a:t>
            </a:r>
            <a:endParaRPr lang="cs-CZ" dirty="0"/>
          </a:p>
          <a:p>
            <a:r>
              <a:rPr lang="cs-CZ" dirty="0"/>
              <a:t> Po šesti až sedmi dnech klíčení se ječmen, kterému se nyní říká zelený slad, usuší v peci, aby se zabránilo dalšímu </a:t>
            </a:r>
            <a:r>
              <a:rPr lang="cs-CZ" dirty="0" smtClean="0"/>
              <a:t>klíčení</a:t>
            </a:r>
          </a:p>
          <a:p>
            <a:r>
              <a:rPr lang="cs-CZ" dirty="0" smtClean="0"/>
              <a:t>Ve </a:t>
            </a:r>
            <a:r>
              <a:rPr lang="cs-CZ" dirty="0"/>
              <a:t>Skotsku se k vytápění pece často používá rašeliny, která pak dodává whisky charakteristickou kouřovou chuť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939" y="2718148"/>
            <a:ext cx="1619576" cy="161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4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</TotalTime>
  <Words>840</Words>
  <Application>Microsoft Office PowerPoint</Application>
  <PresentationFormat>Širokoúhlá obrazovka</PresentationFormat>
  <Paragraphs>66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Organický</vt:lpstr>
      <vt:lpstr>WHISKY</vt:lpstr>
      <vt:lpstr>ÚVOD</vt:lpstr>
      <vt:lpstr>NÁZEV</vt:lpstr>
      <vt:lpstr>Prezentace aplikace PowerPoint</vt:lpstr>
      <vt:lpstr>Skotská whisky</vt:lpstr>
      <vt:lpstr>Prezentace aplikace PowerPoint</vt:lpstr>
      <vt:lpstr>VÝROBA</vt:lpstr>
      <vt:lpstr>Prezentace aplikace PowerPoint</vt:lpstr>
      <vt:lpstr>Prezentace aplikace PowerPoint</vt:lpstr>
      <vt:lpstr>Prezentace aplikace PowerPoint</vt:lpstr>
      <vt:lpstr>Prezentace aplikace PowerPoint</vt:lpstr>
      <vt:lpstr>Druhy</vt:lpstr>
      <vt:lpstr>Prezentace aplikace PowerPoint</vt:lpstr>
      <vt:lpstr>Prezentace aplikace PowerPoint</vt:lpstr>
      <vt:lpstr>Americká whiskey</vt:lpstr>
      <vt:lpstr>Prezentace aplikace PowerPoint</vt:lpstr>
      <vt:lpstr>Irská whiskey</vt:lpstr>
      <vt:lpstr>Irské palírny a značky</vt:lpstr>
      <vt:lpstr>Prezentace aplikace PowerPoint</vt:lpstr>
    </vt:vector>
  </TitlesOfParts>
  <Company>SOU Ohradní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WHISKY</dc:title>
  <dc:creator>student</dc:creator>
  <cp:lastModifiedBy>student</cp:lastModifiedBy>
  <cp:revision>16</cp:revision>
  <dcterms:created xsi:type="dcterms:W3CDTF">2017-01-12T15:23:24Z</dcterms:created>
  <dcterms:modified xsi:type="dcterms:W3CDTF">2017-05-11T18:29:58Z</dcterms:modified>
</cp:coreProperties>
</file>