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71" r:id="rId6"/>
    <p:sldId id="262" r:id="rId7"/>
    <p:sldId id="265" r:id="rId8"/>
    <p:sldId id="269" r:id="rId9"/>
    <p:sldId id="260" r:id="rId10"/>
    <p:sldId id="266" r:id="rId11"/>
    <p:sldId id="268" r:id="rId12"/>
    <p:sldId id="270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66106F2-F154-43F3-A395-44126CA6B9B3}">
          <p14:sldIdLst>
            <p14:sldId id="256"/>
            <p14:sldId id="257"/>
            <p14:sldId id="259"/>
            <p14:sldId id="264"/>
            <p14:sldId id="271"/>
            <p14:sldId id="262"/>
            <p14:sldId id="265"/>
            <p14:sldId id="269"/>
            <p14:sldId id="260"/>
            <p14:sldId id="266"/>
            <p14:sldId id="268"/>
            <p14:sldId id="270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93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05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40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8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98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29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65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8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70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84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54072-6873-4D2F-9D18-ED5A00CABE10}" type="datetimeFigureOut">
              <a:rPr lang="cs-CZ" smtClean="0"/>
              <a:t>10.12.2017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384D-1009-4D2A-8FE5-F98858F20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9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hyperlink" Target="https://www.youtube.com/watch?v=r81vv84Iqo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itor.petfriends.social/assets/information_images/resized/723xauto/bafd2d1968f11fd64dcf0fbbafed0b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06" y="-276460"/>
            <a:ext cx="5300525" cy="777686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1916832"/>
            <a:ext cx="4464496" cy="1323439"/>
          </a:xfrm>
          <a:prstGeom prst="rect">
            <a:avLst/>
          </a:prstGeom>
          <a:ln>
            <a:solidFill>
              <a:srgbClr val="46AAC5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Narkisim" panose="020E0502050101010101" pitchFamily="34" charset="-79"/>
              </a:rPr>
              <a:t>Vzteklina</a:t>
            </a:r>
            <a:endParaRPr lang="cs-CZ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92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arkisim" panose="020E0502050101010101" pitchFamily="34" charset="-79"/>
              </a:rPr>
              <a:t>Země, kde se vzteklina nevyskytuje</a:t>
            </a:r>
            <a:endParaRPr lang="cs-CZ" sz="3200" dirty="0"/>
          </a:p>
        </p:txBody>
      </p:sp>
      <p:pic>
        <p:nvPicPr>
          <p:cNvPr id="4098" name="Picture 2" descr="https://upload.wikimedia.org/wikipedia/commons/thumb/8/8e/Rabies_Free_Countries_2012.svg/400px-Rabies_Free_Countries_201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7357190" cy="3733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71" y="4293096"/>
            <a:ext cx="5049823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  <a:extLst/>
        </p:spPr>
      </p:pic>
      <p:sp>
        <p:nvSpPr>
          <p:cNvPr id="4" name="TextovéPole 3"/>
          <p:cNvSpPr txBox="1"/>
          <p:nvPr/>
        </p:nvSpPr>
        <p:spPr>
          <a:xfrm>
            <a:off x="6660232" y="1628799"/>
            <a:ext cx="215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Vůbec: VB, Irsko, Austrálie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arkisim" panose="020E0502050101010101" pitchFamily="34" charset="-79"/>
              </a:rPr>
              <a:t>Riziko vztekliny 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19675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 rozvojových zemích ročně vzteklinou onemocní až 55 000 </a:t>
            </a:r>
            <a:r>
              <a:rPr lang="cs-CZ" dirty="0" smtClean="0"/>
              <a:t>lidí (nejvíce-Afrika).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5" y="1566084"/>
            <a:ext cx="8352928" cy="5069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19161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https://www.youtube.com/watch?v=r81vv84IqoQ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92080" y="6436119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(0:40)</a:t>
            </a:r>
            <a:endParaRPr lang="cs-CZ" sz="1000" dirty="0"/>
          </a:p>
        </p:txBody>
      </p:sp>
      <p:pic>
        <p:nvPicPr>
          <p:cNvPr id="9220" name="Picture 4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9" y="0"/>
            <a:ext cx="3672408" cy="2754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2" descr="Výsledek obrázku pro human rab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67">
            <a:off x="144814" y="2316108"/>
            <a:ext cx="4128457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libymax.ru/wp-content/uploads/2011/09/human-rabies.jpg.pagespeed.ce.yj407dvlL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38" y="345405"/>
            <a:ext cx="3381382" cy="2219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Výsledek obrázku pro human rab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78" y="3068960"/>
            <a:ext cx="4151113" cy="2595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7" name="Picture 12" descr="Výsledek obrázku pro human rab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08" y="1052736"/>
            <a:ext cx="2867352" cy="2106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6" descr="Výsledek obrázku pro human rabi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42840"/>
            <a:ext cx="1656184" cy="13249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04" y="284648"/>
            <a:ext cx="2018759" cy="10925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71400"/>
            <a:ext cx="11739033" cy="782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29200" y="55172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arkisim" panose="020E0502050101010101" pitchFamily="34" charset="-79"/>
              </a:rPr>
              <a:t>Děkuji za pozornost!</a:t>
            </a:r>
            <a:endParaRPr lang="cs-CZ" sz="3200" dirty="0"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arkisim" panose="020E0502050101010101" pitchFamily="34" charset="-79"/>
              </a:rPr>
              <a:t>Vzteklina-popis</a:t>
            </a: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Narkisim" panose="020E0502050101010101" pitchFamily="34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Akutní </a:t>
            </a:r>
            <a:r>
              <a:rPr lang="cs-CZ" dirty="0"/>
              <a:t>virové onemocnění </a:t>
            </a:r>
            <a:r>
              <a:rPr lang="cs-CZ" b="1" dirty="0" smtClean="0"/>
              <a:t>CNS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Napadá </a:t>
            </a:r>
            <a:r>
              <a:rPr lang="cs-CZ" b="1" dirty="0" smtClean="0"/>
              <a:t>zvířata</a:t>
            </a:r>
            <a:r>
              <a:rPr lang="cs-CZ" dirty="0" smtClean="0"/>
              <a:t>, přenosné </a:t>
            </a:r>
            <a:r>
              <a:rPr lang="cs-CZ" b="1" dirty="0" smtClean="0"/>
              <a:t>i</a:t>
            </a:r>
            <a:r>
              <a:rPr lang="cs-CZ" dirty="0" smtClean="0"/>
              <a:t> na </a:t>
            </a:r>
            <a:r>
              <a:rPr lang="cs-CZ" b="1" dirty="0" smtClean="0"/>
              <a:t>člověka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Onemocnění </a:t>
            </a:r>
            <a:r>
              <a:rPr lang="cs-CZ" dirty="0"/>
              <a:t>vzteklinou je </a:t>
            </a:r>
            <a:r>
              <a:rPr lang="cs-CZ" dirty="0" smtClean="0"/>
              <a:t>většinou smrtelné.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Virus napadá nervové buňky → poškození mozku (zuřivost, slinění, křeče či poruchy osobnosti).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3074" name="Picture 2" descr="Výsledek obrázku pro vzteklina zví&amp;rcaron;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09000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vzteklina zví&amp;rcaron;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4635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ýsledek obráz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038"/>
            <a:ext cx="2969692" cy="184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4/49/Urban_raccoon_and_skunk.JPG/220px-Urban_raccoon_and_sku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00944"/>
            <a:ext cx="2275036" cy="170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arkisim" panose="020E0502050101010101" pitchFamily="34" charset="-79"/>
              </a:rPr>
              <a:t>Vzteklina-zdroj nákazy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Přenáší se </a:t>
            </a:r>
            <a:r>
              <a:rPr lang="cs-CZ" b="1" dirty="0" smtClean="0"/>
              <a:t>slinami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Nejčastěji </a:t>
            </a:r>
            <a:r>
              <a:rPr lang="cs-CZ" b="1" dirty="0"/>
              <a:t>psi</a:t>
            </a:r>
            <a:r>
              <a:rPr lang="cs-CZ" dirty="0"/>
              <a:t>, </a:t>
            </a:r>
            <a:r>
              <a:rPr lang="cs-CZ" b="1" dirty="0" smtClean="0"/>
              <a:t>lišky</a:t>
            </a:r>
            <a:r>
              <a:rPr lang="cs-CZ" dirty="0" smtClean="0"/>
              <a:t>, </a:t>
            </a:r>
            <a:r>
              <a:rPr lang="cs-CZ" b="1" dirty="0" smtClean="0"/>
              <a:t>kočky</a:t>
            </a:r>
            <a:r>
              <a:rPr lang="cs-CZ" dirty="0" smtClean="0"/>
              <a:t>, opice </a:t>
            </a:r>
            <a:r>
              <a:rPr lang="cs-CZ" dirty="0"/>
              <a:t>a </a:t>
            </a:r>
            <a:r>
              <a:rPr lang="cs-CZ" b="1" dirty="0" smtClean="0"/>
              <a:t>netopýři</a:t>
            </a:r>
            <a:r>
              <a:rPr lang="cs-CZ" dirty="0" smtClean="0"/>
              <a:t>, mývalové apod.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Přenos- </a:t>
            </a:r>
            <a:r>
              <a:rPr lang="cs-CZ" b="1" dirty="0" smtClean="0"/>
              <a:t>pokousání</a:t>
            </a:r>
            <a:r>
              <a:rPr lang="cs-CZ" dirty="0" smtClean="0"/>
              <a:t>, olízání, poranění,…</a:t>
            </a:r>
            <a:endParaRPr lang="cs-CZ" dirty="0"/>
          </a:p>
        </p:txBody>
      </p:sp>
      <p:pic>
        <p:nvPicPr>
          <p:cNvPr id="1026" name="Picture 2" descr="perex_antropozoonozy_o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3"/>
            <a:ext cx="1606130" cy="2136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vzteklina zví&amp;rcaron;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4" y="4029751"/>
            <a:ext cx="4801617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vzteklina zví&amp;rcaron;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51" y="4018435"/>
            <a:ext cx="3809876" cy="254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vzteklina sli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10" y="548680"/>
            <a:ext cx="2413660" cy="1601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arkisim" panose="020E0502050101010101" pitchFamily="34" charset="-79"/>
              </a:rPr>
              <a:t>Vzteklina-projevy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625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zvířat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Nejčastěji </a:t>
            </a:r>
            <a:r>
              <a:rPr lang="cs-CZ" b="1" dirty="0" smtClean="0"/>
              <a:t>zuřivá forma </a:t>
            </a:r>
            <a:r>
              <a:rPr lang="cs-CZ" sz="1800" dirty="0" smtClean="0"/>
              <a:t>(počáteční, excitační, paralytické)</a:t>
            </a:r>
          </a:p>
          <a:p>
            <a:pPr marL="0" indent="0">
              <a:buNone/>
            </a:pPr>
            <a:r>
              <a:rPr lang="cs-CZ" sz="1800" b="1" dirty="0"/>
              <a:t> </a:t>
            </a:r>
            <a:r>
              <a:rPr lang="cs-CZ" sz="1800" b="1" dirty="0" smtClean="0"/>
              <a:t>       -Tichá </a:t>
            </a:r>
            <a:r>
              <a:rPr lang="cs-CZ" sz="1800" b="1" dirty="0"/>
              <a:t>forma</a:t>
            </a:r>
            <a:r>
              <a:rPr lang="cs-CZ" sz="1800" dirty="0"/>
              <a:t> ,</a:t>
            </a:r>
            <a:r>
              <a:rPr lang="cs-CZ" sz="1800" b="1" dirty="0" smtClean="0"/>
              <a:t>Atypická </a:t>
            </a:r>
            <a:r>
              <a:rPr lang="cs-CZ" sz="1800" b="1" dirty="0"/>
              <a:t>forma</a:t>
            </a:r>
            <a:r>
              <a:rPr lang="cs-CZ" sz="1800" dirty="0"/>
              <a:t> ,</a:t>
            </a:r>
            <a:r>
              <a:rPr lang="cs-CZ" sz="1800" b="1" dirty="0" smtClean="0"/>
              <a:t>Abortivní </a:t>
            </a:r>
            <a:r>
              <a:rPr lang="cs-CZ" sz="1800" b="1" dirty="0"/>
              <a:t>forma</a:t>
            </a:r>
            <a:r>
              <a:rPr lang="cs-CZ" sz="1800" dirty="0"/>
              <a:t> </a:t>
            </a:r>
            <a:r>
              <a:rPr lang="cs-CZ" sz="1800" dirty="0" smtClean="0"/>
              <a:t>,</a:t>
            </a:r>
            <a:r>
              <a:rPr lang="cs-CZ" sz="1800" b="1" dirty="0" smtClean="0"/>
              <a:t>Recidivní </a:t>
            </a:r>
            <a:r>
              <a:rPr lang="cs-CZ" sz="1800" b="1" dirty="0"/>
              <a:t>forma</a:t>
            </a:r>
            <a:r>
              <a:rPr lang="cs-CZ" sz="1800" dirty="0"/>
              <a:t> ,</a:t>
            </a:r>
            <a:r>
              <a:rPr lang="cs-CZ" sz="1800" b="1" dirty="0" smtClean="0"/>
              <a:t>Smíšená </a:t>
            </a:r>
            <a:r>
              <a:rPr lang="cs-CZ" sz="1800" b="1" dirty="0"/>
              <a:t>forma</a:t>
            </a:r>
            <a:r>
              <a:rPr lang="cs-CZ" sz="1800" dirty="0"/>
              <a:t> </a:t>
            </a:r>
            <a:endParaRPr lang="cs-CZ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U </a:t>
            </a:r>
            <a:r>
              <a:rPr lang="cs-CZ" dirty="0" smtClean="0"/>
              <a:t>zvířat chybí hydrofobie</a:t>
            </a:r>
            <a:endParaRPr lang="cs-CZ" sz="2000" dirty="0" smtClean="0"/>
          </a:p>
          <a:p>
            <a:pPr marL="0" indent="0">
              <a:buNone/>
            </a:pPr>
            <a:r>
              <a:rPr lang="cs-CZ" b="1" u="sng" dirty="0" smtClean="0"/>
              <a:t>Léčba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Jedinec se většinou utratí.</a:t>
            </a:r>
          </a:p>
          <a:p>
            <a:pPr marL="0" indent="0">
              <a:buNone/>
            </a:pPr>
            <a:r>
              <a:rPr lang="cs-CZ" b="1" u="sng" dirty="0" smtClean="0"/>
              <a:t>Prevence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Očkování</a:t>
            </a:r>
            <a:endParaRPr lang="cs-CZ" dirty="0"/>
          </a:p>
        </p:txBody>
      </p:sp>
      <p:pic>
        <p:nvPicPr>
          <p:cNvPr id="4" name="Picture 6" descr="Výsledek obrázku pro ra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143250" cy="1833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524328" y="1916832"/>
            <a:ext cx="121379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arkisim" panose="020E0502050101010101" pitchFamily="34" charset="-79"/>
              </a:rPr>
              <a:t>Virus</a:t>
            </a:r>
            <a:endParaRPr lang="cs-CZ" sz="2000" dirty="0"/>
          </a:p>
        </p:txBody>
      </p:sp>
      <p:pic>
        <p:nvPicPr>
          <p:cNvPr id="6" name="Picture 6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20492"/>
            <a:ext cx="2722490" cy="3848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ýsledek obrázku pro vzteklina p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94" y="4965765"/>
            <a:ext cx="1682390" cy="1690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ýsledek obrázku pro o&amp;ccaron;kování ps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01208"/>
            <a:ext cx="1452797" cy="112381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rab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26" y="692696"/>
            <a:ext cx="1473522" cy="1473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vztek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67200" cy="3105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vztek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86875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0" name="Picture 6" descr="Výsledek obrázku pro vztekl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98" y="4179172"/>
            <a:ext cx="2867025" cy="221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Výsledek obrázku pro vztekl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99" y="3115625"/>
            <a:ext cx="2859633" cy="2859633"/>
          </a:xfrm>
          <a:prstGeom prst="round2DiagRect">
            <a:avLst>
              <a:gd name="adj1" fmla="val 16667"/>
              <a:gd name="adj2" fmla="val 4052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pitbu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66" y="260648"/>
            <a:ext cx="2361179" cy="21286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Výsledek obrázku pro vztekl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6808"/>
            <a:ext cx="267666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48" name="Picture 24" descr="Výsledek obrázk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375">
            <a:off x="465982" y="3101112"/>
            <a:ext cx="2142469" cy="1606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50" name="Picture 26" descr="Výsledek obrázku pro angry anim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283">
            <a:off x="6802405" y="2492896"/>
            <a:ext cx="2151940" cy="1570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52" name="Picture 28" descr="Výsledek obrázku pro angry anim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08543"/>
            <a:ext cx="1917401" cy="15334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Výsledek obrázku pro angry anim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10" y="188640"/>
            <a:ext cx="2018244" cy="18196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arkisim" panose="020E0502050101010101" pitchFamily="34" charset="-79"/>
              </a:rPr>
              <a:t>Vzteklina-projevy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člověka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První se projeví </a:t>
            </a:r>
            <a:r>
              <a:rPr lang="cs-CZ" b="1" dirty="0" smtClean="0"/>
              <a:t>bolesti hlavy a teplota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</a:t>
            </a:r>
            <a:r>
              <a:rPr lang="pt-BR" dirty="0" smtClean="0"/>
              <a:t>irus </a:t>
            </a:r>
            <a:r>
              <a:rPr lang="pt-BR" dirty="0"/>
              <a:t>se šíří nervem z místa rány </a:t>
            </a:r>
            <a:r>
              <a:rPr lang="pt-BR" b="1" dirty="0"/>
              <a:t>k </a:t>
            </a:r>
            <a:r>
              <a:rPr lang="pt-BR" b="1" dirty="0" smtClean="0"/>
              <a:t>mozku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Jakmile je </a:t>
            </a:r>
            <a:r>
              <a:rPr lang="cs-CZ" dirty="0"/>
              <a:t>v mozku, způsobí </a:t>
            </a:r>
            <a:r>
              <a:rPr lang="cs-CZ" b="1" dirty="0"/>
              <a:t>rozsáhlý </a:t>
            </a:r>
            <a:r>
              <a:rPr lang="cs-CZ" b="1" dirty="0" smtClean="0"/>
              <a:t>zánět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Dále: křeče, nadměrné slinění, hydrofobie</a:t>
            </a:r>
          </a:p>
          <a:p>
            <a:pPr marL="0" indent="0">
              <a:buNone/>
            </a:pPr>
            <a:r>
              <a:rPr lang="cs-CZ" b="1" u="sng" dirty="0" smtClean="0"/>
              <a:t>Léčba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Neléčená </a:t>
            </a:r>
            <a:r>
              <a:rPr lang="cs-CZ" dirty="0"/>
              <a:t>je </a:t>
            </a:r>
            <a:r>
              <a:rPr lang="cs-CZ" dirty="0" smtClean="0"/>
              <a:t>smrtelná.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 léčbou se musí začít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ihned-inj.do břicha.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(Inkubační doba: dny-týdny)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b="1" u="sng" dirty="0"/>
          </a:p>
        </p:txBody>
      </p:sp>
      <p:pic>
        <p:nvPicPr>
          <p:cNvPr id="6" name="Picture 4" descr="Výsledek obrázku pro ra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89060"/>
            <a:ext cx="3456384" cy="2765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"/>
          <p:cNvSpPr>
            <a:spLocks noChangeAspect="1" noChangeArrowheads="1"/>
          </p:cNvSpPr>
          <p:nvPr/>
        </p:nvSpPr>
        <p:spPr bwMode="auto">
          <a:xfrm>
            <a:off x="155575" y="-1050925"/>
            <a:ext cx="33813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1042"/>
            <a:ext cx="2589287" cy="167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injekce do b&amp;rcaron;i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68990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vzteklina moz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73323"/>
            <a:ext cx="1846412" cy="861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ikiskripta.eu/images/thumb/3/38/Rabies_patient.jpg/800px-Rabies_pat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" y="240176"/>
            <a:ext cx="5396578" cy="3231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" y="3429000"/>
            <a:ext cx="5414333" cy="311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bor:Rabies negri bodies br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07" y="4365104"/>
            <a:ext cx="3551445" cy="2298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Výsledek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04" y="332656"/>
            <a:ext cx="2254390" cy="379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Výsledek obrázku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Výsledek obrázku"/>
          <p:cNvSpPr>
            <a:spLocks noChangeAspect="1" noChangeArrowheads="1"/>
          </p:cNvSpPr>
          <p:nvPr/>
        </p:nvSpPr>
        <p:spPr bwMode="auto">
          <a:xfrm>
            <a:off x="307975" y="-14938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Výsledek obrázku pro human ra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572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8" descr="Výsledek obrázku pro human rab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87" y="354598"/>
            <a:ext cx="3715159" cy="2786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6" descr="Výsledek obrázku pro human rab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4" y="2286850"/>
            <a:ext cx="4696722" cy="3521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 descr="Výsledek obrázku pro human rab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7" y="116631"/>
            <a:ext cx="4333081" cy="2264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ýsledek obrázku pro human rab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13" y="4664238"/>
            <a:ext cx="2791328" cy="1991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4" name="Picture 12" descr="Výsledek obrázku pro human rab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70" y="2286850"/>
            <a:ext cx="2428875" cy="19335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Výsledek obrázku pro human rab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833">
            <a:off x="344944" y="5218218"/>
            <a:ext cx="2457002" cy="1793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24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roda.cz/clanky/foto/vztekl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1" y="1124744"/>
            <a:ext cx="8787500" cy="4183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162</Words>
  <Application>Microsoft Office PowerPoint</Application>
  <PresentationFormat>Předvádění na obrazovce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Vzteklina-popis</vt:lpstr>
      <vt:lpstr>Vzteklina-zdroj nákazy</vt:lpstr>
      <vt:lpstr>Vzteklina-projevy</vt:lpstr>
      <vt:lpstr>Prezentace aplikace PowerPoint</vt:lpstr>
      <vt:lpstr>Vzteklina-projevy</vt:lpstr>
      <vt:lpstr>Prezentace aplikace PowerPoint</vt:lpstr>
      <vt:lpstr>Prezentace aplikace PowerPoint</vt:lpstr>
      <vt:lpstr>Prezentace aplikace PowerPoint</vt:lpstr>
      <vt:lpstr>Země, kde se vzteklina nevyskytuje</vt:lpstr>
      <vt:lpstr>Riziko vztekliny 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Hana Kvasnicová</cp:lastModifiedBy>
  <cp:revision>30</cp:revision>
  <dcterms:created xsi:type="dcterms:W3CDTF">2016-10-03T15:52:15Z</dcterms:created>
  <dcterms:modified xsi:type="dcterms:W3CDTF">2017-12-10T18:30:21Z</dcterms:modified>
</cp:coreProperties>
</file>