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58" r:id="rId14"/>
    <p:sldId id="259" r:id="rId15"/>
    <p:sldId id="260" r:id="rId16"/>
    <p:sldId id="261" r:id="rId17"/>
    <p:sldId id="262" r:id="rId18"/>
    <p:sldId id="263" r:id="rId19"/>
    <p:sldId id="264" r:id="rId20"/>
    <p:sldId id="265" r:id="rId21"/>
    <p:sldId id="266" r:id="rId22"/>
    <p:sldId id="277" r:id="rId23"/>
    <p:sldId id="278"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71" autoAdjust="0"/>
    <p:restoredTop sz="85663" autoAdjust="0"/>
  </p:normalViewPr>
  <p:slideViewPr>
    <p:cSldViewPr>
      <p:cViewPr varScale="1">
        <p:scale>
          <a:sx n="62" d="100"/>
          <a:sy n="62" d="100"/>
        </p:scale>
        <p:origin x="-1608" y="-84"/>
      </p:cViewPr>
      <p:guideLst>
        <p:guide orient="horz" pos="2160"/>
        <p:guide pos="2880"/>
      </p:guideLst>
    </p:cSldViewPr>
  </p:slideViewPr>
  <p:notesTextViewPr>
    <p:cViewPr>
      <p:scale>
        <a:sx n="100" d="100"/>
        <a:sy n="100" d="100"/>
      </p:scale>
      <p:origin x="3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94639-A82B-4A19-9994-3995D84F14C2}" type="datetimeFigureOut">
              <a:rPr lang="cs-CZ" smtClean="0"/>
              <a:pPr/>
              <a:t>27. 12. 2017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1EBDF-37A3-4E3E-A892-F69401D1B02E}" type="slidenum">
              <a:rPr lang="cs-CZ" smtClean="0"/>
              <a:pPr/>
              <a:t>‹#›</a:t>
            </a:fld>
            <a:endParaRPr lang="cs-CZ"/>
          </a:p>
        </p:txBody>
      </p:sp>
    </p:spTree>
    <p:extLst>
      <p:ext uri="{BB962C8B-B14F-4D97-AF65-F5344CB8AC3E}">
        <p14:creationId xmlns:p14="http://schemas.microsoft.com/office/powerpoint/2010/main" xmlns="" val="369035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cs.wikipedia.org/wiki/Samsung" TargetMode="External"/><Relationship Id="rId13" Type="http://schemas.openxmlformats.org/officeDocument/2006/relationships/hyperlink" Target="https://cs.wikipedia.org/wiki/McDonald's" TargetMode="External"/><Relationship Id="rId18" Type="http://schemas.openxmlformats.org/officeDocument/2006/relationships/hyperlink" Target="https://cs.wikipedia.org/wiki/Soci%C3%A9t%C3%A9_G%C3%A9n%C3%A9rale" TargetMode="External"/><Relationship Id="rId3" Type="http://schemas.openxmlformats.org/officeDocument/2006/relationships/hyperlink" Target="https://cs.wikipedia.org/wiki/Zahrani%C4%8Dn%C3%AD_obchod" TargetMode="External"/><Relationship Id="rId7" Type="http://schemas.openxmlformats.org/officeDocument/2006/relationships/hyperlink" Target="https://cs.wikipedia.org/wiki/Apple" TargetMode="External"/><Relationship Id="rId12" Type="http://schemas.openxmlformats.org/officeDocument/2006/relationships/hyperlink" Target="https://cs.wikipedia.org/wiki/Toyota" TargetMode="External"/><Relationship Id="rId17" Type="http://schemas.openxmlformats.org/officeDocument/2006/relationships/hyperlink" Target="https://cs.wikipedia.org/wiki/Total" TargetMode="External"/><Relationship Id="rId2" Type="http://schemas.openxmlformats.org/officeDocument/2006/relationships/slide" Target="../slides/slide13.xml"/><Relationship Id="rId16" Type="http://schemas.openxmlformats.org/officeDocument/2006/relationships/hyperlink" Target="https://cs.wikipedia.org/wiki/BP_(firma)" TargetMode="External"/><Relationship Id="rId20" Type="http://schemas.openxmlformats.org/officeDocument/2006/relationships/hyperlink" Target="https://cs.wikipedia.org/wiki/KBC" TargetMode="External"/><Relationship Id="rId1" Type="http://schemas.openxmlformats.org/officeDocument/2006/relationships/notesMaster" Target="../notesMasters/notesMaster1.xml"/><Relationship Id="rId6" Type="http://schemas.openxmlformats.org/officeDocument/2006/relationships/hyperlink" Target="https://cs.wikipedia.org/wiki/Tr%C5%BEn%C3%AD_kapitalizace" TargetMode="External"/><Relationship Id="rId11" Type="http://schemas.openxmlformats.org/officeDocument/2006/relationships/hyperlink" Target="https://cs.wikipedia.org/wiki/%C5%A0koda_Auto" TargetMode="External"/><Relationship Id="rId5" Type="http://schemas.openxmlformats.org/officeDocument/2006/relationships/hyperlink" Target="https://cs.wikipedia.org/wiki/Nadn%C3%A1rodn%C3%AD_korporace" TargetMode="External"/><Relationship Id="rId15" Type="http://schemas.openxmlformats.org/officeDocument/2006/relationships/hyperlink" Target="https://cs.wikipedia.org/wiki/Royal_Dutch_Shell" TargetMode="External"/><Relationship Id="rId10" Type="http://schemas.openxmlformats.org/officeDocument/2006/relationships/hyperlink" Target="https://cs.wikipedia.org/wiki/Volkswagen" TargetMode="External"/><Relationship Id="rId19" Type="http://schemas.openxmlformats.org/officeDocument/2006/relationships/hyperlink" Target="https://cs.wikipedia.org/wiki/Erste_Bank" TargetMode="External"/><Relationship Id="rId4" Type="http://schemas.openxmlformats.org/officeDocument/2006/relationships/hyperlink" Target="https://cs.wikipedia.org/wiki/Kapit%C3%A1l" TargetMode="External"/><Relationship Id="rId9" Type="http://schemas.openxmlformats.org/officeDocument/2006/relationships/hyperlink" Target="https://cs.wikipedia.org/wiki/Sony" TargetMode="External"/><Relationship Id="rId14" Type="http://schemas.openxmlformats.org/officeDocument/2006/relationships/hyperlink" Target="https://cs.wikipedia.org/wiki/KFC"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cs.wikipedia.org/wiki/Macintosh" TargetMode="External"/><Relationship Id="rId13" Type="http://schemas.openxmlformats.org/officeDocument/2006/relationships/hyperlink" Target="https://cs.wikipedia.org/wiki/MP3_p%C5%99ehr%C3%A1va%C4%8D" TargetMode="External"/><Relationship Id="rId3" Type="http://schemas.openxmlformats.org/officeDocument/2006/relationships/hyperlink" Target="https://cs.wikipedia.org/wiki/Cupertino" TargetMode="External"/><Relationship Id="rId7" Type="http://schemas.openxmlformats.org/officeDocument/2006/relationships/hyperlink" Target="https://cs.wikipedia.org/wiki/Software" TargetMode="External"/><Relationship Id="rId12" Type="http://schemas.openxmlformats.org/officeDocument/2006/relationships/hyperlink" Target="https://cs.wikipedia.org/wiki/Apple_Watch"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s.wikipedia.org/wiki/Hardware" TargetMode="External"/><Relationship Id="rId11" Type="http://schemas.openxmlformats.org/officeDocument/2006/relationships/hyperlink" Target="https://cs.wikipedia.org/wiki/IPad" TargetMode="External"/><Relationship Id="rId5" Type="http://schemas.openxmlformats.org/officeDocument/2006/relationships/hyperlink" Target="https://cs.wikipedia.org/wiki/1976" TargetMode="External"/><Relationship Id="rId10" Type="http://schemas.openxmlformats.org/officeDocument/2006/relationships/hyperlink" Target="https://cs.wikipedia.org/wiki/IPhone" TargetMode="External"/><Relationship Id="rId4" Type="http://schemas.openxmlformats.org/officeDocument/2006/relationships/hyperlink" Target="https://cs.wikipedia.org/wiki/Kalifornie" TargetMode="External"/><Relationship Id="rId9" Type="http://schemas.openxmlformats.org/officeDocument/2006/relationships/hyperlink" Target="https://cs.wikipedia.org/wiki/IPod"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cs.wikipedia.org/w/index.php?title=Samsung_Engineering_&amp;_Construction&amp;action=edit&amp;redlink=1" TargetMode="External"/><Relationship Id="rId13" Type="http://schemas.openxmlformats.org/officeDocument/2006/relationships/hyperlink" Target="https://cs.wikipedia.org/wiki/Finan%C4%8Dnictv%C3%AD" TargetMode="External"/><Relationship Id="rId3" Type="http://schemas.openxmlformats.org/officeDocument/2006/relationships/hyperlink" Target="https://cs.wikipedia.org/wiki/Ji%C5%BEn%C3%AD_Korea" TargetMode="External"/><Relationship Id="rId7" Type="http://schemas.openxmlformats.org/officeDocument/2006/relationships/hyperlink" Target="https://cs.wikipedia.org/w/index.php?title=Lodn%C3%AD_stavitelstv%C3%AD&amp;action=edit&amp;redlink=1" TargetMode="External"/><Relationship Id="rId12" Type="http://schemas.openxmlformats.org/officeDocument/2006/relationships/hyperlink" Target="https://cs.wikipedia.org/wiki/Spot%C5%99ebn%C3%AD_elektronika" TargetMode="External"/><Relationship Id="rId2" Type="http://schemas.openxmlformats.org/officeDocument/2006/relationships/slide" Target="../slides/slide15.xml"/><Relationship Id="rId16" Type="http://schemas.openxmlformats.org/officeDocument/2006/relationships/hyperlink" Target="https://cs.wikipedia.org/wiki/Z%C3%A1bavn%C3%AD_pr%C5%AFmysl" TargetMode="External"/><Relationship Id="rId1" Type="http://schemas.openxmlformats.org/officeDocument/2006/relationships/notesMaster" Target="../notesMasters/notesMaster1.xml"/><Relationship Id="rId6" Type="http://schemas.openxmlformats.org/officeDocument/2006/relationships/hyperlink" Target="https://cs.wikipedia.org/wiki/Elektronika" TargetMode="External"/><Relationship Id="rId11" Type="http://schemas.openxmlformats.org/officeDocument/2006/relationships/hyperlink" Target="https://cs.wikipedia.org/wiki/Sony" TargetMode="External"/><Relationship Id="rId5" Type="http://schemas.openxmlformats.org/officeDocument/2006/relationships/hyperlink" Target="https://cs.wikipedia.org/w/index.php?title=Samsung_Electronics&amp;action=edit&amp;redlink=1" TargetMode="External"/><Relationship Id="rId15" Type="http://schemas.openxmlformats.org/officeDocument/2006/relationships/hyperlink" Target="https://cs.wikipedia.org/wiki/Maloobchod" TargetMode="External"/><Relationship Id="rId10" Type="http://schemas.openxmlformats.org/officeDocument/2006/relationships/hyperlink" Target="https://cs.wikipedia.org/wiki/Japonsko" TargetMode="External"/><Relationship Id="rId4" Type="http://schemas.openxmlformats.org/officeDocument/2006/relationships/hyperlink" Target="https://cs.wikipedia.org/wiki/Obchodn%C3%AD_spole%C4%8Dnost" TargetMode="External"/><Relationship Id="rId9" Type="http://schemas.openxmlformats.org/officeDocument/2006/relationships/hyperlink" Target="https://cs.wikipedia.org/wiki/Korej%C5%A1tina" TargetMode="External"/><Relationship Id="rId14" Type="http://schemas.openxmlformats.org/officeDocument/2006/relationships/hyperlink" Target="https://cs.wikipedia.org/wiki/Chemick%C3%BD_pr%C5%AFmysl"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cs.wikipedia.org/wiki/Tokio" TargetMode="External"/><Relationship Id="rId3" Type="http://schemas.openxmlformats.org/officeDocument/2006/relationships/hyperlink" Target="https://cs.wikipedia.org/wiki/Japon%C5%A1tina" TargetMode="External"/><Relationship Id="rId7" Type="http://schemas.openxmlformats.org/officeDocument/2006/relationships/hyperlink" Target="https://cs.wikipedia.org/wiki/Minato_(Tokio)"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cs.wikipedia.org/wiki/Korporace" TargetMode="External"/><Relationship Id="rId11" Type="http://schemas.openxmlformats.org/officeDocument/2006/relationships/hyperlink" Target="https://cs.wikipedia.org/wiki/Fortune_500" TargetMode="External"/><Relationship Id="rId5" Type="http://schemas.openxmlformats.org/officeDocument/2006/relationships/hyperlink" Target="http://www.nyse.com/about/listed/sne.html" TargetMode="External"/><Relationship Id="rId10" Type="http://schemas.openxmlformats.org/officeDocument/2006/relationships/hyperlink" Target="https://cs.wikipedia.org/wiki/Elektronika" TargetMode="External"/><Relationship Id="rId4" Type="http://schemas.openxmlformats.org/officeDocument/2006/relationships/hyperlink" Target="https://cs.wikipedia.org/wiki/New_York_Stock_Exchange" TargetMode="External"/><Relationship Id="rId9" Type="http://schemas.openxmlformats.org/officeDocument/2006/relationships/hyperlink" Target="https://cs.wikipedia.org/wiki/Japonsko"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s.wikipedia.org/wiki/N%C4%9Bmecko" TargetMode="External"/><Relationship Id="rId7" Type="http://schemas.openxmlformats.org/officeDocument/2006/relationships/hyperlink" Target="https://cs.wikipedia.org/wiki/Adolf_Hitler"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s.wikipedia.org/wiki/Volkswagen_Group" TargetMode="External"/><Relationship Id="rId5" Type="http://schemas.openxmlformats.org/officeDocument/2006/relationships/hyperlink" Target="https://cs.wikipedia.org/wiki/Wolfsburg" TargetMode="External"/><Relationship Id="rId4" Type="http://schemas.openxmlformats.org/officeDocument/2006/relationships/hyperlink" Target="https://cs.wikipedia.org/wiki/Automobil"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cs.wikipedia.org/wiki/Seznam_nejv%C4%9Bt%C5%A1%C3%ADch_%C4%8Desk%C3%BDch_firem_podle_tr%C5%BEeb" TargetMode="External"/><Relationship Id="rId3" Type="http://schemas.openxmlformats.org/officeDocument/2006/relationships/hyperlink" Target="https://cs.wikipedia.org/wiki/%C4%8Cesko" TargetMode="External"/><Relationship Id="rId7" Type="http://schemas.openxmlformats.org/officeDocument/2006/relationships/hyperlink" Target="https://cs.wikipedia.org/wiki/Volkswage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cs.wikipedia.org/wiki/Vrchlab%C3%AD" TargetMode="External"/><Relationship Id="rId5" Type="http://schemas.openxmlformats.org/officeDocument/2006/relationships/hyperlink" Target="https://cs.wikipedia.org/wiki/Kvasiny" TargetMode="External"/><Relationship Id="rId4" Type="http://schemas.openxmlformats.org/officeDocument/2006/relationships/hyperlink" Target="https://cs.wikipedia.org/wiki/Mlad%C3%A1_Boleslav" TargetMode="External"/><Relationship Id="rId9" Type="http://schemas.openxmlformats.org/officeDocument/2006/relationships/hyperlink" Target="https://cs.wikipedia.org/wiki/Seznam_nejv%C4%9Bt%C5%A1%C3%ADch_zam%C4%9Bstnavatel%C5%AF_v_%C4%8Cesku"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cs.wikipedia.org/w/index.php?title=Scion&amp;action=edit&amp;redlink=1" TargetMode="External"/><Relationship Id="rId3" Type="http://schemas.openxmlformats.org/officeDocument/2006/relationships/hyperlink" Target="https://cs.wikipedia.org/wiki/Japonsko" TargetMode="External"/><Relationship Id="rId7" Type="http://schemas.openxmlformats.org/officeDocument/2006/relationships/hyperlink" Target="https://cs.wikipedia.org/wiki/Lexu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cs.wikipedia.org/wiki/Prefektura_Ai%C4%8Di" TargetMode="External"/><Relationship Id="rId5" Type="http://schemas.openxmlformats.org/officeDocument/2006/relationships/hyperlink" Target="https://cs.wikipedia.org/wiki/Tojota_(Ai%C4%8Di)" TargetMode="External"/><Relationship Id="rId4" Type="http://schemas.openxmlformats.org/officeDocument/2006/relationships/hyperlink" Target="https://cs.wikipedia.org/wiki/1937"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cs.wikipedia.org/wiki/Ray_Kroc" TargetMode="External"/><Relationship Id="rId3" Type="http://schemas.openxmlformats.org/officeDocument/2006/relationships/hyperlink" Target="https://cs.wikipedia.org/wiki/Rychl%C3%A9_ob%C4%8Derstven%C3%AD" TargetMode="External"/><Relationship Id="rId7" Type="http://schemas.openxmlformats.org/officeDocument/2006/relationships/hyperlink" Target="https://cs.wikipedia.org/wiki/1955" TargetMode="External"/><Relationship Id="rId12" Type="http://schemas.openxmlformats.org/officeDocument/2006/relationships/hyperlink" Target="https://cs.wikipedia.org/wiki/McJob"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cs.wikipedia.org/wiki/Kalifornie" TargetMode="External"/><Relationship Id="rId11" Type="http://schemas.openxmlformats.org/officeDocument/2006/relationships/hyperlink" Target="https://cs.wikipedia.org/wiki/Mcdonaldizace" TargetMode="External"/><Relationship Id="rId5" Type="http://schemas.openxmlformats.org/officeDocument/2006/relationships/hyperlink" Target="https://cs.wikipedia.org/wiki/1940" TargetMode="External"/><Relationship Id="rId10" Type="http://schemas.openxmlformats.org/officeDocument/2006/relationships/hyperlink" Target="https://cs.wikipedia.org/wiki/Hamburger" TargetMode="External"/><Relationship Id="rId4" Type="http://schemas.openxmlformats.org/officeDocument/2006/relationships/hyperlink" Target="https://cs.wikipedia.org/wiki/McDonald's" TargetMode="External"/><Relationship Id="rId9" Type="http://schemas.openxmlformats.org/officeDocument/2006/relationships/hyperlink" Target="https://cs.wikipedia.org/wiki/196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s.wikipedia.org/wiki/Spojen%C3%A9_st%C3%A1ty_americk%C3%A9"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s.wikipedia.org/w/index.php?title=American_Restaurants&amp;action=edit&amp;redlink=1" TargetMode="External"/><Relationship Id="rId4" Type="http://schemas.openxmlformats.org/officeDocument/2006/relationships/hyperlink" Target="https://cs.wikipedia.org/wiki/Obchodn%C3%AD_spole%C4%8Dnos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Je dlouhodobý ekonomický, kulturní a politický proces, který rozšiřuje, prohlubuje a urychluje pohyb zboží, lidí i myšlenek přes hranice států a kontinentů. </a:t>
            </a:r>
          </a:p>
          <a:p>
            <a:r>
              <a:rPr lang="cs-CZ" sz="1200" kern="1200" dirty="0" smtClean="0">
                <a:solidFill>
                  <a:schemeClr val="tx1"/>
                </a:solidFill>
                <a:latin typeface="+mn-lt"/>
                <a:ea typeface="+mn-ea"/>
                <a:cs typeface="+mn-cs"/>
              </a:rPr>
              <a:t>Globalizace je jedním z</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nejaktuálnějších a nejdiskutovanějších témat současnosti, které velmi intenzivně ovlivňuje život téměř všech obyvatel naší planety a je velmi obtížné nalézt lokality, které se s</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touto problematikou nesetkaly, nebo jí byly nevýznamně zasaženy. V rámci vyspělých ekonomik globalizace ovlivňuje téměř všechny oblasti života občanů, s</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přímým dopadem na ekonomickou, sociální nebo politickou sféru. Globalizace je také zásadním </a:t>
            </a:r>
            <a:r>
              <a:rPr lang="cs-CZ" sz="1200" kern="1200" dirty="0" err="1" smtClean="0">
                <a:solidFill>
                  <a:schemeClr val="tx1"/>
                </a:solidFill>
                <a:latin typeface="+mn-lt"/>
                <a:ea typeface="+mn-ea"/>
                <a:cs typeface="+mn-cs"/>
              </a:rPr>
              <a:t>umocnitelem</a:t>
            </a:r>
            <a:r>
              <a:rPr lang="cs-CZ" sz="1200" kern="1200" dirty="0" smtClean="0">
                <a:solidFill>
                  <a:schemeClr val="tx1"/>
                </a:solidFill>
                <a:latin typeface="+mn-lt"/>
                <a:ea typeface="+mn-ea"/>
                <a:cs typeface="+mn-cs"/>
              </a:rPr>
              <a:t> mezinárodního obchodu a s</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tím spojeného toku zboží, služeb, a kapitálu finančního i</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lidského.</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2</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err="1" smtClean="0">
                <a:solidFill>
                  <a:schemeClr val="tx1"/>
                </a:solidFill>
                <a:latin typeface="+mn-lt"/>
                <a:ea typeface="+mn-ea"/>
                <a:cs typeface="+mn-cs"/>
              </a:rPr>
              <a:t>Ahold</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Czech</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Republic</a:t>
            </a:r>
            <a:r>
              <a:rPr lang="cs-CZ" sz="1200" kern="1200" dirty="0" smtClean="0">
                <a:solidFill>
                  <a:schemeClr val="tx1"/>
                </a:solidFill>
                <a:latin typeface="+mn-lt"/>
                <a:ea typeface="+mn-ea"/>
                <a:cs typeface="+mn-cs"/>
              </a:rPr>
              <a:t>, a.s.</a:t>
            </a:r>
          </a:p>
          <a:p>
            <a:endParaRPr lang="cs-CZ"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Posledním významným zmíněným maloobchodním řetězcem je síť hypermarketů a </a:t>
            </a:r>
          </a:p>
          <a:p>
            <a:r>
              <a:rPr lang="cs-CZ" sz="1200" kern="1200" dirty="0" smtClean="0">
                <a:solidFill>
                  <a:schemeClr val="tx1"/>
                </a:solidFill>
                <a:latin typeface="+mn-lt"/>
                <a:ea typeface="+mn-ea"/>
                <a:cs typeface="+mn-cs"/>
              </a:rPr>
              <a:t>supermarketů Albert, kterou provozuje společnost </a:t>
            </a:r>
            <a:r>
              <a:rPr lang="cs-CZ" sz="1200" kern="1200" dirty="0" err="1" smtClean="0">
                <a:solidFill>
                  <a:schemeClr val="tx1"/>
                </a:solidFill>
                <a:latin typeface="+mn-lt"/>
                <a:ea typeface="+mn-ea"/>
                <a:cs typeface="+mn-cs"/>
              </a:rPr>
              <a:t>Ahold</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Czech</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Republic</a:t>
            </a:r>
            <a:r>
              <a:rPr lang="cs-CZ" sz="1200" kern="1200" dirty="0" smtClean="0">
                <a:solidFill>
                  <a:schemeClr val="tx1"/>
                </a:solidFill>
                <a:latin typeface="+mn-lt"/>
                <a:ea typeface="+mn-ea"/>
                <a:cs typeface="+mn-cs"/>
              </a:rPr>
              <a:t>, a.s.</a:t>
            </a:r>
          </a:p>
          <a:p>
            <a:r>
              <a:rPr lang="cs-CZ" sz="1200" kern="1200" dirty="0" smtClean="0">
                <a:solidFill>
                  <a:schemeClr val="tx1"/>
                </a:solidFill>
                <a:latin typeface="+mn-lt"/>
                <a:ea typeface="+mn-ea"/>
                <a:cs typeface="+mn-cs"/>
              </a:rPr>
              <a:t>Společnost </a:t>
            </a:r>
            <a:r>
              <a:rPr lang="cs-CZ" sz="1200" kern="1200" dirty="0" err="1" smtClean="0">
                <a:solidFill>
                  <a:schemeClr val="tx1"/>
                </a:solidFill>
                <a:latin typeface="+mn-lt"/>
                <a:ea typeface="+mn-ea"/>
                <a:cs typeface="+mn-cs"/>
              </a:rPr>
              <a:t>Ahold</a:t>
            </a:r>
            <a:r>
              <a:rPr lang="cs-CZ" sz="1200" kern="1200" dirty="0" smtClean="0">
                <a:solidFill>
                  <a:schemeClr val="tx1"/>
                </a:solidFill>
                <a:latin typeface="+mn-lt"/>
                <a:ea typeface="+mn-ea"/>
                <a:cs typeface="+mn-cs"/>
              </a:rPr>
              <a:t> je vlastníkem několika značek maloobchodních sítí na území </a:t>
            </a:r>
          </a:p>
          <a:p>
            <a:r>
              <a:rPr lang="cs-CZ" sz="1200" kern="1200" dirty="0" smtClean="0">
                <a:solidFill>
                  <a:schemeClr val="tx1"/>
                </a:solidFill>
                <a:latin typeface="+mn-lt"/>
                <a:ea typeface="+mn-ea"/>
                <a:cs typeface="+mn-cs"/>
              </a:rPr>
              <a:t>USA a významného amerického internetového obchodu. V</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Evropě zcela ovládla svůj domácí holandský trh, kde se stala lídrem a kromě potravinářského maloobchodu Albert, provozuje také síť prodejen zaměřenou na kosmetiku, nápoje, dále pak lokálně oblíbený internetový obchod.</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Dalším výrazným krokem byl re-</a:t>
            </a:r>
            <a:r>
              <a:rPr lang="cs-CZ" sz="1200" kern="1200" dirty="0" err="1" smtClean="0">
                <a:solidFill>
                  <a:schemeClr val="tx1"/>
                </a:solidFill>
                <a:latin typeface="+mn-lt"/>
                <a:ea typeface="+mn-ea"/>
                <a:cs typeface="+mn-cs"/>
              </a:rPr>
              <a:t>branding</a:t>
            </a:r>
            <a:r>
              <a:rPr lang="cs-CZ" sz="1200" kern="1200" dirty="0" smtClean="0">
                <a:solidFill>
                  <a:schemeClr val="tx1"/>
                </a:solidFill>
                <a:latin typeface="+mn-lt"/>
                <a:ea typeface="+mn-ea"/>
                <a:cs typeface="+mn-cs"/>
              </a:rPr>
              <a:t> prodejen Prima, </a:t>
            </a:r>
            <a:r>
              <a:rPr lang="cs-CZ" sz="1200" kern="1200" dirty="0" err="1" smtClean="0">
                <a:solidFill>
                  <a:schemeClr val="tx1"/>
                </a:solidFill>
                <a:latin typeface="+mn-lt"/>
                <a:ea typeface="+mn-ea"/>
                <a:cs typeface="+mn-cs"/>
              </a:rPr>
              <a:t>Hypernova</a:t>
            </a:r>
            <a:r>
              <a:rPr lang="cs-CZ" sz="1200" kern="1200" dirty="0" smtClean="0">
                <a:solidFill>
                  <a:schemeClr val="tx1"/>
                </a:solidFill>
                <a:latin typeface="+mn-lt"/>
                <a:ea typeface="+mn-ea"/>
                <a:cs typeface="+mn-cs"/>
              </a:rPr>
              <a:t>, Mana, Sezam a Ahoj na Albert v</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roce 2001.</a:t>
            </a:r>
          </a:p>
          <a:p>
            <a:endParaRPr lang="cs-CZ"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Makro Cash &amp; </a:t>
            </a:r>
            <a:r>
              <a:rPr lang="cs-CZ" sz="1200" kern="1200" dirty="0" err="1" smtClean="0">
                <a:solidFill>
                  <a:schemeClr val="tx1"/>
                </a:solidFill>
                <a:latin typeface="+mn-lt"/>
                <a:ea typeface="+mn-ea"/>
                <a:cs typeface="+mn-cs"/>
              </a:rPr>
              <a:t>Carry</a:t>
            </a:r>
            <a:r>
              <a:rPr lang="cs-CZ" sz="1200" kern="1200" dirty="0" smtClean="0">
                <a:solidFill>
                  <a:schemeClr val="tx1"/>
                </a:solidFill>
                <a:latin typeface="+mn-lt"/>
                <a:ea typeface="+mn-ea"/>
                <a:cs typeface="+mn-cs"/>
              </a:rPr>
              <a:t> ČR</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obchodní centra se zaměřují na velkoobchodní prodej potravinářského, </a:t>
            </a:r>
            <a:r>
              <a:rPr lang="cs-CZ" sz="1200" kern="1200" dirty="0" err="1" smtClean="0">
                <a:solidFill>
                  <a:schemeClr val="tx1"/>
                </a:solidFill>
                <a:latin typeface="+mn-lt"/>
                <a:ea typeface="+mn-ea"/>
                <a:cs typeface="+mn-cs"/>
              </a:rPr>
              <a:t>nepotravinářského</a:t>
            </a:r>
            <a:r>
              <a:rPr lang="cs-CZ" sz="1200" kern="1200" dirty="0" smtClean="0">
                <a:solidFill>
                  <a:schemeClr val="tx1"/>
                </a:solidFill>
                <a:latin typeface="+mn-lt"/>
                <a:ea typeface="+mn-ea"/>
                <a:cs typeface="+mn-cs"/>
              </a:rPr>
              <a:t> a spotřebního sortimentu, určeného registrovaným podnikatelským fyzickým i právnickým subjektům, převážně živnostníkům, obchodníkům, gastronomickým firmám, ale také velkoodběratelům z řad státní správy, školství nebo zdravotnictví. Této skutečnosti je přizpůsobena také prodejní a marketingová strategie skupiny, například větší objemová balení pro gastronomii a podnikatele. Právě určitá forma podnikání je podmínkou pro umožnění nákupu v obchodním řetězci, který není přístupný pro širokou veřejnost, ale pouze na základě registrační zákaznické karty,</a:t>
            </a: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12</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Mezinárodní obchod</a:t>
            </a:r>
          </a:p>
          <a:p>
            <a:r>
              <a:rPr lang="cs-CZ" dirty="0" smtClean="0">
                <a:hlinkClick r:id="rId3" tooltip="Zahraniční obchod"/>
              </a:rPr>
              <a:t>Mezinárodní obchod</a:t>
            </a:r>
            <a:r>
              <a:rPr lang="cs-CZ" dirty="0" smtClean="0"/>
              <a:t> se nejrychleji rozrůstal ve 2. polovině 20. století díky rozvoji v dopravě a komunikaci. Mezinárodní obchod zahrnuje veškeré komerční aktivity (prodej, investice, logistiku, dopravu), které se odehrávají mezi dvěma či více regiony, národy a zeměmi za jejich politickými hranicemi. Taková mezinárodní diverzifikace je spjata s výkonností často v pozitivním slova smyslu a s inovací často v tom negativním. Obecně společnosti podstupují takovéto transakce za účelem zisku. V těchto obchodních transakcích figurují ekonomické zdroje jako je </a:t>
            </a:r>
            <a:r>
              <a:rPr lang="cs-CZ" dirty="0" smtClean="0">
                <a:hlinkClick r:id="rId4" tooltip="Kapitál"/>
              </a:rPr>
              <a:t>kapitál</a:t>
            </a:r>
            <a:r>
              <a:rPr lang="cs-CZ" dirty="0" smtClean="0"/>
              <a:t>, přírodní suroviny a lidské zdroje užívané v mezinárodní produkci zboží a služeb jako finance, bankovnictví, pojišťovnictví, stavebnictví a jiné produkční aktivity.</a:t>
            </a:r>
          </a:p>
          <a:p>
            <a:r>
              <a:rPr lang="cs-CZ" dirty="0" smtClean="0"/>
              <a:t>Postupná integrace a provázanost vedly ke vzniku </a:t>
            </a:r>
            <a:r>
              <a:rPr lang="cs-CZ" dirty="0" smtClean="0">
                <a:hlinkClick r:id="rId5" tooltip="Nadnárodní korporace"/>
              </a:rPr>
              <a:t>nadnárodních korporací</a:t>
            </a:r>
            <a:r>
              <a:rPr lang="cs-CZ" dirty="0" smtClean="0"/>
              <a:t>, jejichž obraty a </a:t>
            </a:r>
            <a:r>
              <a:rPr lang="cs-CZ" dirty="0" smtClean="0">
                <a:hlinkClick r:id="rId6" tooltip="Tržní kapitalizace"/>
              </a:rPr>
              <a:t>tržní kapitalizace</a:t>
            </a:r>
            <a:r>
              <a:rPr lang="cs-CZ" dirty="0" smtClean="0"/>
              <a:t> se mohou pohybovat v řádu stovek miliard dolarů.</a:t>
            </a:r>
            <a:endParaRPr lang="cs-CZ" baseline="30000" dirty="0" smtClean="0"/>
          </a:p>
          <a:p>
            <a:r>
              <a:rPr lang="cs-CZ" dirty="0" smtClean="0"/>
              <a:t>Mezi nejznámější nadnárodní společnosti patří firmy vyrábějící spotřební elektroniku jako je </a:t>
            </a:r>
            <a:r>
              <a:rPr lang="cs-CZ" dirty="0" smtClean="0">
                <a:hlinkClick r:id="rId7" tooltip="Apple"/>
              </a:rPr>
              <a:t>Apple</a:t>
            </a:r>
            <a:r>
              <a:rPr lang="cs-CZ" dirty="0" smtClean="0"/>
              <a:t>, </a:t>
            </a:r>
            <a:r>
              <a:rPr lang="cs-CZ" dirty="0" smtClean="0">
                <a:hlinkClick r:id="rId8" tooltip="Samsung"/>
              </a:rPr>
              <a:t>Samsung</a:t>
            </a:r>
            <a:r>
              <a:rPr lang="cs-CZ" dirty="0" smtClean="0"/>
              <a:t> nebo </a:t>
            </a:r>
            <a:r>
              <a:rPr lang="cs-CZ" dirty="0" smtClean="0">
                <a:hlinkClick r:id="rId9" tooltip="Sony"/>
              </a:rPr>
              <a:t>Sony</a:t>
            </a:r>
            <a:r>
              <a:rPr lang="cs-CZ" dirty="0" smtClean="0"/>
              <a:t>, automobiloví výrobci jako </a:t>
            </a:r>
            <a:r>
              <a:rPr lang="cs-CZ" dirty="0" smtClean="0">
                <a:hlinkClick r:id="rId10" tooltip="Volkswagen"/>
              </a:rPr>
              <a:t>Volkswagen</a:t>
            </a:r>
            <a:r>
              <a:rPr lang="cs-CZ" dirty="0" smtClean="0"/>
              <a:t>, jehož dceřinou společností je </a:t>
            </a:r>
            <a:r>
              <a:rPr lang="cs-CZ" dirty="0" smtClean="0">
                <a:hlinkClick r:id="rId11" tooltip="Škoda Auto"/>
              </a:rPr>
              <a:t>Škoda Auto</a:t>
            </a:r>
            <a:r>
              <a:rPr lang="cs-CZ" dirty="0" smtClean="0"/>
              <a:t> – největší automobilový výrobce a největší firma podle tržeb v Česku, </a:t>
            </a:r>
            <a:r>
              <a:rPr lang="cs-CZ" dirty="0" smtClean="0">
                <a:hlinkClick r:id="rId12" tooltip="Toyota"/>
              </a:rPr>
              <a:t>Toyota</a:t>
            </a:r>
            <a:r>
              <a:rPr lang="cs-CZ" dirty="0" smtClean="0"/>
              <a:t> dále</a:t>
            </a:r>
            <a:r>
              <a:rPr lang="cs-CZ" baseline="0" dirty="0" smtClean="0"/>
              <a:t> </a:t>
            </a:r>
            <a:r>
              <a:rPr lang="cs-CZ" dirty="0" err="1" smtClean="0"/>
              <a:t>fast</a:t>
            </a:r>
            <a:r>
              <a:rPr lang="cs-CZ" dirty="0" smtClean="0"/>
              <a:t> </a:t>
            </a:r>
            <a:r>
              <a:rPr lang="cs-CZ" dirty="0" err="1" smtClean="0"/>
              <a:t>foodové</a:t>
            </a:r>
            <a:r>
              <a:rPr lang="cs-CZ" dirty="0" smtClean="0"/>
              <a:t> firmy jako </a:t>
            </a:r>
            <a:r>
              <a:rPr lang="cs-CZ" dirty="0" err="1" smtClean="0">
                <a:hlinkClick r:id="rId13" tooltip="McDonald's"/>
              </a:rPr>
              <a:t>McDonald’s</a:t>
            </a:r>
            <a:r>
              <a:rPr lang="cs-CZ" dirty="0" smtClean="0"/>
              <a:t> či </a:t>
            </a:r>
            <a:r>
              <a:rPr lang="cs-CZ" dirty="0" smtClean="0">
                <a:hlinkClick r:id="rId14" tooltip="KFC"/>
              </a:rPr>
              <a:t>KFC</a:t>
            </a:r>
            <a:r>
              <a:rPr lang="cs-CZ" dirty="0" smtClean="0"/>
              <a:t>, energetické konglomeráty </a:t>
            </a:r>
            <a:r>
              <a:rPr lang="cs-CZ" dirty="0" err="1" smtClean="0">
                <a:hlinkClick r:id="rId15" tooltip="Royal Dutch Shell"/>
              </a:rPr>
              <a:t>Royal</a:t>
            </a:r>
            <a:r>
              <a:rPr lang="cs-CZ" dirty="0" smtClean="0">
                <a:hlinkClick r:id="rId15" tooltip="Royal Dutch Shell"/>
              </a:rPr>
              <a:t> </a:t>
            </a:r>
            <a:r>
              <a:rPr lang="cs-CZ" dirty="0" err="1" smtClean="0">
                <a:hlinkClick r:id="rId15" tooltip="Royal Dutch Shell"/>
              </a:rPr>
              <a:t>Dutch</a:t>
            </a:r>
            <a:r>
              <a:rPr lang="cs-CZ" dirty="0" smtClean="0">
                <a:hlinkClick r:id="rId15" tooltip="Royal Dutch Shell"/>
              </a:rPr>
              <a:t> </a:t>
            </a:r>
            <a:r>
              <a:rPr lang="cs-CZ" dirty="0" err="1" smtClean="0">
                <a:hlinkClick r:id="rId15" tooltip="Royal Dutch Shell"/>
              </a:rPr>
              <a:t>Shell</a:t>
            </a:r>
            <a:r>
              <a:rPr lang="cs-CZ" dirty="0" smtClean="0"/>
              <a:t>, </a:t>
            </a:r>
            <a:r>
              <a:rPr lang="cs-CZ" dirty="0" smtClean="0">
                <a:hlinkClick r:id="rId16" tooltip="BP (firma)"/>
              </a:rPr>
              <a:t>BP</a:t>
            </a:r>
            <a:r>
              <a:rPr lang="cs-CZ" dirty="0" smtClean="0"/>
              <a:t> či </a:t>
            </a:r>
            <a:r>
              <a:rPr lang="cs-CZ" dirty="0" err="1" smtClean="0">
                <a:hlinkClick r:id="rId17" tooltip="Total"/>
              </a:rPr>
              <a:t>Total</a:t>
            </a:r>
            <a:r>
              <a:rPr lang="cs-CZ" dirty="0" smtClean="0"/>
              <a:t>, nebo bankovní domy jako je </a:t>
            </a:r>
            <a:r>
              <a:rPr lang="cs-CZ" dirty="0" err="1" smtClean="0">
                <a:hlinkClick r:id="rId18" tooltip="Société Générale"/>
              </a:rPr>
              <a:t>Société</a:t>
            </a:r>
            <a:r>
              <a:rPr lang="cs-CZ" dirty="0" smtClean="0">
                <a:hlinkClick r:id="rId18" tooltip="Société Générale"/>
              </a:rPr>
              <a:t> </a:t>
            </a:r>
            <a:r>
              <a:rPr lang="cs-CZ" dirty="0" err="1" smtClean="0">
                <a:hlinkClick r:id="rId18" tooltip="Société Générale"/>
              </a:rPr>
              <a:t>Générale</a:t>
            </a:r>
            <a:r>
              <a:rPr lang="cs-CZ" dirty="0" smtClean="0"/>
              <a:t>, </a:t>
            </a:r>
            <a:r>
              <a:rPr lang="cs-CZ" dirty="0" err="1" smtClean="0">
                <a:hlinkClick r:id="rId19" tooltip="Erste Bank"/>
              </a:rPr>
              <a:t>Erste</a:t>
            </a:r>
            <a:r>
              <a:rPr lang="cs-CZ" dirty="0" smtClean="0"/>
              <a:t> nebo </a:t>
            </a:r>
            <a:r>
              <a:rPr lang="cs-CZ" dirty="0" smtClean="0">
                <a:hlinkClick r:id="rId20" tooltip="KBC"/>
              </a:rPr>
              <a:t>KBC</a:t>
            </a:r>
            <a:r>
              <a:rPr lang="cs-CZ" dirty="0" smtClean="0"/>
              <a:t>, které provozují významné operace i v Česku.</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13</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Apple </a:t>
            </a:r>
            <a:r>
              <a:rPr lang="cs-CZ" b="1" dirty="0" err="1" smtClean="0"/>
              <a:t>Inc</a:t>
            </a:r>
            <a:r>
              <a:rPr lang="cs-CZ" b="1" dirty="0" smtClean="0"/>
              <a:t>.</a:t>
            </a:r>
            <a:r>
              <a:rPr lang="cs-CZ" dirty="0" smtClean="0"/>
              <a:t>, dříve </a:t>
            </a:r>
            <a:r>
              <a:rPr lang="cs-CZ" b="1" dirty="0" smtClean="0"/>
              <a:t>Apple </a:t>
            </a:r>
            <a:r>
              <a:rPr lang="cs-CZ" b="1" dirty="0" err="1" smtClean="0"/>
              <a:t>Computer</a:t>
            </a:r>
            <a:r>
              <a:rPr lang="cs-CZ" b="1" dirty="0" smtClean="0"/>
              <a:t> </a:t>
            </a:r>
            <a:r>
              <a:rPr lang="cs-CZ" b="1" dirty="0" err="1" smtClean="0"/>
              <a:t>Inc</a:t>
            </a:r>
            <a:r>
              <a:rPr lang="cs-CZ" b="1" dirty="0" smtClean="0"/>
              <a:t>.</a:t>
            </a:r>
            <a:r>
              <a:rPr lang="cs-CZ" dirty="0" smtClean="0"/>
              <a:t>, je americká firma se sídlem ve městě </a:t>
            </a:r>
            <a:r>
              <a:rPr lang="cs-CZ" dirty="0" err="1" smtClean="0">
                <a:hlinkClick r:id="rId3" tooltip="Cupertino"/>
              </a:rPr>
              <a:t>Cupertino</a:t>
            </a:r>
            <a:r>
              <a:rPr lang="cs-CZ" dirty="0" smtClean="0"/>
              <a:t> v </a:t>
            </a:r>
            <a:r>
              <a:rPr lang="cs-CZ" dirty="0" smtClean="0">
                <a:hlinkClick r:id="rId4" tooltip="Kalifornie"/>
              </a:rPr>
              <a:t>Kalifornii</a:t>
            </a:r>
            <a:r>
              <a:rPr lang="cs-CZ" dirty="0" smtClean="0"/>
              <a:t>. Firma byla založena v roce </a:t>
            </a:r>
            <a:r>
              <a:rPr lang="cs-CZ" dirty="0" smtClean="0">
                <a:hlinkClick r:id="rId5" tooltip="1976"/>
              </a:rPr>
              <a:t>1976</a:t>
            </a:r>
            <a:r>
              <a:rPr lang="cs-CZ" dirty="0" smtClean="0"/>
              <a:t>, specializuje na </a:t>
            </a:r>
            <a:r>
              <a:rPr lang="cs-CZ" dirty="0" smtClean="0">
                <a:hlinkClick r:id="rId6" tooltip="Hardware"/>
              </a:rPr>
              <a:t>hardware</a:t>
            </a:r>
            <a:r>
              <a:rPr lang="cs-CZ" dirty="0" smtClean="0"/>
              <a:t> a </a:t>
            </a:r>
            <a:r>
              <a:rPr lang="cs-CZ" dirty="0" smtClean="0">
                <a:hlinkClick r:id="rId7" tooltip="Software"/>
              </a:rPr>
              <a:t>software</a:t>
            </a:r>
            <a:r>
              <a:rPr lang="cs-CZ" dirty="0" smtClean="0"/>
              <a:t>. Jejich nejznámějšími produkty jsou: řada počítačů </a:t>
            </a:r>
            <a:r>
              <a:rPr lang="cs-CZ" dirty="0" smtClean="0">
                <a:hlinkClick r:id="rId8" tooltip="Macintosh"/>
              </a:rPr>
              <a:t>Mac</a:t>
            </a:r>
            <a:r>
              <a:rPr lang="cs-CZ" dirty="0" smtClean="0"/>
              <a:t>, sada kapesních počítačů a MP3 přehrávačů </a:t>
            </a:r>
            <a:r>
              <a:rPr lang="cs-CZ" dirty="0" err="1" smtClean="0">
                <a:hlinkClick r:id="rId9" tooltip="IPod"/>
              </a:rPr>
              <a:t>iPod</a:t>
            </a:r>
            <a:r>
              <a:rPr lang="cs-CZ" dirty="0" smtClean="0"/>
              <a:t>, chytrý telefon </a:t>
            </a:r>
            <a:r>
              <a:rPr lang="cs-CZ" dirty="0" err="1" smtClean="0">
                <a:hlinkClick r:id="rId10" tooltip="IPhone"/>
              </a:rPr>
              <a:t>iPhone</a:t>
            </a:r>
            <a:r>
              <a:rPr lang="cs-CZ" dirty="0" smtClean="0"/>
              <a:t> a tablet </a:t>
            </a:r>
            <a:r>
              <a:rPr lang="cs-CZ" dirty="0" err="1" smtClean="0">
                <a:hlinkClick r:id="rId11" tooltip="IPad"/>
              </a:rPr>
              <a:t>iPad</a:t>
            </a:r>
            <a:r>
              <a:rPr lang="cs-CZ" dirty="0" smtClean="0"/>
              <a:t>, nebo také hodinky </a:t>
            </a:r>
            <a:r>
              <a:rPr lang="cs-CZ" dirty="0" smtClean="0">
                <a:hlinkClick r:id="rId12" tooltip="Apple Watch"/>
              </a:rPr>
              <a:t>Apple </a:t>
            </a:r>
            <a:r>
              <a:rPr lang="cs-CZ" dirty="0" err="1" smtClean="0">
                <a:hlinkClick r:id="rId12" tooltip="Apple Watch"/>
              </a:rPr>
              <a:t>Watch</a:t>
            </a:r>
            <a:r>
              <a:rPr lang="cs-CZ" dirty="0" smtClean="0"/>
              <a:t>.</a:t>
            </a:r>
          </a:p>
          <a:p>
            <a:r>
              <a:rPr lang="cs-CZ" dirty="0" smtClean="0"/>
              <a:t>Apple ale také vyvíjí a zavádí produkty v jiných oblastech. V poslední době je úspěšná řada multimediálních přehrávačů </a:t>
            </a:r>
            <a:r>
              <a:rPr lang="cs-CZ" dirty="0" err="1" smtClean="0">
                <a:hlinkClick r:id="rId9" tooltip="IPod"/>
              </a:rPr>
              <a:t>iPod</a:t>
            </a:r>
            <a:r>
              <a:rPr lang="cs-CZ" dirty="0" smtClean="0"/>
              <a:t>,</a:t>
            </a:r>
            <a:r>
              <a:rPr lang="cs-CZ" baseline="30000" dirty="0" smtClean="0"/>
              <a:t> </a:t>
            </a:r>
            <a:r>
              <a:rPr lang="cs-CZ" dirty="0" smtClean="0"/>
              <a:t>který se stal s více než 100 miliony prodanými kusy nejprodávanějším </a:t>
            </a:r>
            <a:r>
              <a:rPr lang="cs-CZ" dirty="0" smtClean="0">
                <a:hlinkClick r:id="rId13" tooltip="MP3 přehrávač"/>
              </a:rPr>
              <a:t>MP3 přehrávačem</a:t>
            </a:r>
            <a:r>
              <a:rPr lang="cs-CZ" dirty="0" smtClean="0"/>
              <a:t> na světě. V lednu 2007 Apple představil mobilní telefon </a:t>
            </a:r>
            <a:r>
              <a:rPr lang="cs-CZ" dirty="0" err="1" smtClean="0">
                <a:hlinkClick r:id="rId10" tooltip="IPhone"/>
              </a:rPr>
              <a:t>iPhone</a:t>
            </a:r>
            <a:r>
              <a:rPr lang="cs-CZ" dirty="0" smtClean="0"/>
              <a:t> a roku 2010 tablet </a:t>
            </a:r>
            <a:r>
              <a:rPr lang="cs-CZ" dirty="0" err="1" smtClean="0">
                <a:hlinkClick r:id="rId11" tooltip="IPad"/>
              </a:rPr>
              <a:t>iPad</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Skupina Samsung</a:t>
            </a:r>
            <a:r>
              <a:rPr lang="cs-CZ" dirty="0" smtClean="0"/>
              <a:t> je největší společnost v </a:t>
            </a:r>
            <a:r>
              <a:rPr lang="cs-CZ" dirty="0" smtClean="0">
                <a:hlinkClick r:id="rId3" tooltip="Jižní Korea"/>
              </a:rPr>
              <a:t>Jižní Koreji</a:t>
            </a:r>
            <a:r>
              <a:rPr lang="cs-CZ" dirty="0" smtClean="0"/>
              <a:t> a 3. největší světový konglomerát podle tržeb, který řídí několik firem na světě. Skládá se z velkého množství mezinárodních </a:t>
            </a:r>
            <a:r>
              <a:rPr lang="cs-CZ" dirty="0" smtClean="0">
                <a:hlinkClick r:id="rId4" tooltip="Obchodní společnost"/>
              </a:rPr>
              <a:t>společností</a:t>
            </a:r>
            <a:r>
              <a:rPr lang="cs-CZ" dirty="0" smtClean="0"/>
              <a:t>, všechny jsou spojeny pod značkou </a:t>
            </a:r>
            <a:r>
              <a:rPr lang="cs-CZ" i="1" dirty="0" smtClean="0"/>
              <a:t>Samsung</a:t>
            </a:r>
            <a:r>
              <a:rPr lang="cs-CZ" dirty="0" smtClean="0"/>
              <a:t>, včetně </a:t>
            </a:r>
            <a:r>
              <a:rPr lang="cs-CZ" dirty="0" smtClean="0">
                <a:hlinkClick r:id="rId5" tooltip="Samsung Electronics (stránka neexistuje)"/>
              </a:rPr>
              <a:t>Samsung </a:t>
            </a:r>
            <a:r>
              <a:rPr lang="cs-CZ" dirty="0" err="1" smtClean="0">
                <a:hlinkClick r:id="rId5" tooltip="Samsung Electronics (stránka neexistuje)"/>
              </a:rPr>
              <a:t>Electronics</a:t>
            </a:r>
            <a:r>
              <a:rPr lang="cs-CZ" dirty="0" smtClean="0"/>
              <a:t>, světově největší </a:t>
            </a:r>
            <a:r>
              <a:rPr lang="cs-CZ" dirty="0" smtClean="0">
                <a:hlinkClick r:id="rId6" tooltip="Elektronika"/>
              </a:rPr>
              <a:t>elektronické</a:t>
            </a:r>
            <a:r>
              <a:rPr lang="cs-CZ" dirty="0" smtClean="0"/>
              <a:t> společnosti, </a:t>
            </a:r>
            <a:r>
              <a:rPr lang="cs-CZ" i="1" dirty="0" smtClean="0"/>
              <a:t>Samsung </a:t>
            </a:r>
            <a:r>
              <a:rPr lang="cs-CZ" i="1" dirty="0" err="1" smtClean="0"/>
              <a:t>Heavy</a:t>
            </a:r>
            <a:r>
              <a:rPr lang="cs-CZ" i="1" dirty="0" smtClean="0"/>
              <a:t> </a:t>
            </a:r>
            <a:r>
              <a:rPr lang="cs-CZ" i="1" dirty="0" err="1" smtClean="0"/>
              <a:t>Industries</a:t>
            </a:r>
            <a:r>
              <a:rPr lang="cs-CZ" dirty="0" smtClean="0"/>
              <a:t>, jednoho z největších světových </a:t>
            </a:r>
            <a:r>
              <a:rPr lang="cs-CZ" dirty="0" smtClean="0">
                <a:hlinkClick r:id="rId7" tooltip="Lodní stavitelství (stránka neexistuje)"/>
              </a:rPr>
              <a:t>stavitelů lodí</a:t>
            </a:r>
            <a:r>
              <a:rPr lang="cs-CZ" dirty="0" smtClean="0"/>
              <a:t> a </a:t>
            </a:r>
            <a:r>
              <a:rPr lang="cs-CZ" dirty="0" smtClean="0">
                <a:hlinkClick r:id="rId8" tooltip="Samsung Engineering &amp; Construction (stránka neexistuje)"/>
              </a:rPr>
              <a:t>Samsung </a:t>
            </a:r>
            <a:r>
              <a:rPr lang="cs-CZ" dirty="0" err="1" smtClean="0">
                <a:hlinkClick r:id="rId8" tooltip="Samsung Engineering &amp; Construction (stránka neexistuje)"/>
              </a:rPr>
              <a:t>Engineering</a:t>
            </a:r>
            <a:r>
              <a:rPr lang="cs-CZ" dirty="0" smtClean="0">
                <a:hlinkClick r:id="rId8" tooltip="Samsung Engineering &amp; Construction (stránka neexistuje)"/>
              </a:rPr>
              <a:t> &amp; </a:t>
            </a:r>
            <a:r>
              <a:rPr lang="cs-CZ" dirty="0" err="1" smtClean="0">
                <a:hlinkClick r:id="rId8" tooltip="Samsung Engineering &amp; Construction (stránka neexistuje)"/>
              </a:rPr>
              <a:t>Construction</a:t>
            </a:r>
            <a:r>
              <a:rPr lang="cs-CZ" dirty="0" smtClean="0"/>
              <a:t>, vedoucí globální stavitelské společnosti. Tyto tři multinacionální korporace tvoří základ skupiny Samsung a odráží její jméno - význam </a:t>
            </a:r>
            <a:r>
              <a:rPr lang="cs-CZ" dirty="0" smtClean="0">
                <a:hlinkClick r:id="rId9" tooltip="Korejština"/>
              </a:rPr>
              <a:t>korejského</a:t>
            </a:r>
            <a:r>
              <a:rPr lang="cs-CZ" dirty="0" smtClean="0"/>
              <a:t> slova Samsung je "tři hvězdy".</a:t>
            </a:r>
          </a:p>
          <a:p>
            <a:r>
              <a:rPr lang="cs-CZ" dirty="0" smtClean="0"/>
              <a:t>Značka </a:t>
            </a:r>
            <a:r>
              <a:rPr lang="cs-CZ" i="1" dirty="0" smtClean="0"/>
              <a:t>Samsung</a:t>
            </a:r>
            <a:r>
              <a:rPr lang="cs-CZ" dirty="0" smtClean="0"/>
              <a:t> je nejznámější </a:t>
            </a:r>
            <a:r>
              <a:rPr lang="cs-CZ" dirty="0" smtClean="0">
                <a:hlinkClick r:id="rId3" tooltip="Jižní Korea"/>
              </a:rPr>
              <a:t>jihokorejskou</a:t>
            </a:r>
            <a:r>
              <a:rPr lang="cs-CZ" dirty="0" smtClean="0"/>
              <a:t> značkou ve světě a v roce 2005 předstihl Samsung </a:t>
            </a:r>
            <a:r>
              <a:rPr lang="cs-CZ" dirty="0" smtClean="0">
                <a:hlinkClick r:id="rId10" tooltip="Japonsko"/>
              </a:rPr>
              <a:t>japonského</a:t>
            </a:r>
            <a:r>
              <a:rPr lang="cs-CZ" dirty="0" smtClean="0"/>
              <a:t> rivala </a:t>
            </a:r>
            <a:r>
              <a:rPr lang="cs-CZ" dirty="0" smtClean="0">
                <a:hlinkClick r:id="rId11" tooltip="Sony"/>
              </a:rPr>
              <a:t>Sony</a:t>
            </a:r>
            <a:r>
              <a:rPr lang="cs-CZ" dirty="0" smtClean="0"/>
              <a:t>, který byl do té doby největší celosvětovou značkou </a:t>
            </a:r>
            <a:r>
              <a:rPr lang="cs-CZ" dirty="0" smtClean="0">
                <a:hlinkClick r:id="rId12" tooltip="Spotřební elektronika"/>
              </a:rPr>
              <a:t>spotřební elektroniky</a:t>
            </a:r>
            <a:r>
              <a:rPr lang="cs-CZ" dirty="0" smtClean="0"/>
              <a:t> a tím se Samsung stal součástí dvaceti největších globálních značek. Je také lídrem v mnoha domácích odvětvích, jako je </a:t>
            </a:r>
            <a:r>
              <a:rPr lang="cs-CZ" dirty="0" smtClean="0">
                <a:hlinkClick r:id="rId13" tooltip="Finančnictví"/>
              </a:rPr>
              <a:t>finančnictví</a:t>
            </a:r>
            <a:r>
              <a:rPr lang="cs-CZ" dirty="0" smtClean="0"/>
              <a:t>, </a:t>
            </a:r>
            <a:r>
              <a:rPr lang="cs-CZ" dirty="0" smtClean="0">
                <a:hlinkClick r:id="rId14" tooltip="Chemický průmysl"/>
              </a:rPr>
              <a:t>chemický</a:t>
            </a:r>
            <a:r>
              <a:rPr lang="cs-CZ" dirty="0" smtClean="0"/>
              <a:t>, </a:t>
            </a:r>
            <a:r>
              <a:rPr lang="cs-CZ" dirty="0" smtClean="0">
                <a:hlinkClick r:id="rId15" tooltip="Maloobchod"/>
              </a:rPr>
              <a:t>maloobchodní</a:t>
            </a:r>
            <a:r>
              <a:rPr lang="cs-CZ" dirty="0" smtClean="0"/>
              <a:t> a </a:t>
            </a:r>
            <a:r>
              <a:rPr lang="cs-CZ" dirty="0" smtClean="0">
                <a:hlinkClick r:id="rId16" tooltip="Zábavní průmysl"/>
              </a:rPr>
              <a:t>zábavní průmysl</a:t>
            </a:r>
            <a:r>
              <a:rPr lang="cs-CZ" dirty="0" smtClean="0"/>
              <a:t>.</a:t>
            </a:r>
          </a:p>
          <a:p>
            <a:r>
              <a:rPr lang="cs-CZ" dirty="0" smtClean="0"/>
              <a:t>V současné době má Samsung šestnáct výrobků, které dominují celosvětovým tržním podílům,</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15</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Sony </a:t>
            </a:r>
            <a:r>
              <a:rPr lang="cs-CZ" b="1" dirty="0" err="1" smtClean="0"/>
              <a:t>Corporation</a:t>
            </a:r>
            <a:r>
              <a:rPr lang="cs-CZ" dirty="0" smtClean="0"/>
              <a:t> (</a:t>
            </a:r>
            <a:r>
              <a:rPr lang="cs-CZ" dirty="0" smtClean="0">
                <a:hlinkClick r:id="rId3" tooltip="Japonština"/>
              </a:rPr>
              <a:t>japonsky</a:t>
            </a:r>
            <a:r>
              <a:rPr lang="cs-CZ" dirty="0" smtClean="0"/>
              <a:t>: </a:t>
            </a:r>
            <a:r>
              <a:rPr lang="ja-JP" altLang="en-US" b="1" dirty="0" smtClean="0"/>
              <a:t>ソニー株式会社</a:t>
            </a:r>
            <a:r>
              <a:rPr lang="en-US" altLang="ja-JP" dirty="0" smtClean="0"/>
              <a:t>) (</a:t>
            </a:r>
            <a:r>
              <a:rPr lang="cs-CZ" dirty="0" smtClean="0">
                <a:hlinkClick r:id="rId4" tooltip="New York Stock Exchange"/>
              </a:rPr>
              <a:t>NYSE</a:t>
            </a:r>
            <a:r>
              <a:rPr lang="cs-CZ" dirty="0" smtClean="0"/>
              <a:t>: </a:t>
            </a:r>
            <a:r>
              <a:rPr lang="cs-CZ" dirty="0" smtClean="0">
                <a:hlinkClick r:id="rId5"/>
              </a:rPr>
              <a:t>SNE</a:t>
            </a:r>
            <a:r>
              <a:rPr lang="cs-CZ" dirty="0" smtClean="0"/>
              <a:t>), běžně označována jen </a:t>
            </a:r>
            <a:r>
              <a:rPr lang="cs-CZ" b="1" dirty="0" smtClean="0"/>
              <a:t>Sony</a:t>
            </a:r>
            <a:r>
              <a:rPr lang="cs-CZ" dirty="0" smtClean="0"/>
              <a:t>, je japonská mezinárodní </a:t>
            </a:r>
            <a:r>
              <a:rPr lang="cs-CZ" dirty="0" smtClean="0">
                <a:hlinkClick r:id="rId6" tooltip="Korporace"/>
              </a:rPr>
              <a:t>korporace</a:t>
            </a:r>
            <a:r>
              <a:rPr lang="cs-CZ" dirty="0" smtClean="0"/>
              <a:t>. Hlavní sídlo společnosti je ve městě </a:t>
            </a:r>
            <a:r>
              <a:rPr lang="cs-CZ" dirty="0" err="1" smtClean="0">
                <a:hlinkClick r:id="rId7" tooltip="Minato (Tokio)"/>
              </a:rPr>
              <a:t>Minato</a:t>
            </a:r>
            <a:r>
              <a:rPr lang="cs-CZ" dirty="0" smtClean="0"/>
              <a:t>, </a:t>
            </a:r>
            <a:r>
              <a:rPr lang="cs-CZ" dirty="0" smtClean="0">
                <a:hlinkClick r:id="rId8" tooltip="Tokio"/>
              </a:rPr>
              <a:t>Tokio</a:t>
            </a:r>
            <a:r>
              <a:rPr lang="cs-CZ" dirty="0" smtClean="0"/>
              <a:t>, </a:t>
            </a:r>
            <a:r>
              <a:rPr lang="cs-CZ" dirty="0" smtClean="0">
                <a:hlinkClick r:id="rId9" tooltip="Japonsko"/>
              </a:rPr>
              <a:t>Japonsko</a:t>
            </a:r>
            <a:r>
              <a:rPr lang="cs-CZ" dirty="0" smtClean="0"/>
              <a:t>. Obchodní model společnosti je zaměřen především na </a:t>
            </a:r>
            <a:r>
              <a:rPr lang="cs-CZ" dirty="0" smtClean="0">
                <a:hlinkClick r:id="rId10" tooltip="Elektronika"/>
              </a:rPr>
              <a:t>elektroniku</a:t>
            </a:r>
            <a:r>
              <a:rPr lang="cs-CZ" dirty="0" smtClean="0"/>
              <a:t> (televize, herní konzole, mobilní telefony, multimédia), videohry a zábavný průmysl. Společnost je považována za jednu z nejlepších výrobců elektroniky na spotřebitelském trhu. V roce 2014 společnost v seznamu </a:t>
            </a:r>
            <a:r>
              <a:rPr lang="cs-CZ" dirty="0" err="1" smtClean="0">
                <a:hlinkClick r:id="rId11" tooltip="Fortune 500"/>
              </a:rPr>
              <a:t>Fortune</a:t>
            </a:r>
            <a:r>
              <a:rPr lang="cs-CZ" dirty="0" smtClean="0">
                <a:hlinkClick r:id="rId11" tooltip="Fortune 500"/>
              </a:rPr>
              <a:t> </a:t>
            </a:r>
            <a:r>
              <a:rPr lang="cs-CZ" dirty="0" err="1" smtClean="0">
                <a:hlinkClick r:id="rId11" tooltip="Fortune 500"/>
              </a:rPr>
              <a:t>Global</a:t>
            </a:r>
            <a:r>
              <a:rPr lang="cs-CZ" dirty="0" smtClean="0">
                <a:hlinkClick r:id="rId11" tooltip="Fortune 500"/>
              </a:rPr>
              <a:t> 500</a:t>
            </a:r>
            <a:r>
              <a:rPr lang="cs-CZ" dirty="0" smtClean="0"/>
              <a:t>, který hodnotí firmy podle hrubého obratu, obsadila 105. příčku.</a:t>
            </a:r>
          </a:p>
          <a:p>
            <a:r>
              <a:rPr lang="cs-CZ" dirty="0" smtClean="0"/>
              <a:t>Sony </a:t>
            </a:r>
            <a:r>
              <a:rPr lang="cs-CZ" dirty="0" err="1" smtClean="0"/>
              <a:t>Corporation</a:t>
            </a:r>
            <a:r>
              <a:rPr lang="cs-CZ" dirty="0" smtClean="0"/>
              <a:t> je dceřiná společnost </a:t>
            </a:r>
            <a:r>
              <a:rPr lang="cs-CZ" b="1" dirty="0" smtClean="0"/>
              <a:t>Sony </a:t>
            </a:r>
            <a:r>
              <a:rPr lang="cs-CZ" b="1" dirty="0" err="1" smtClean="0"/>
              <a:t>Group</a:t>
            </a:r>
            <a:r>
              <a:rPr lang="cs-CZ" dirty="0" smtClean="0"/>
              <a:t> (</a:t>
            </a:r>
            <a:r>
              <a:rPr lang="cs-CZ" dirty="0" smtClean="0">
                <a:hlinkClick r:id="rId3" tooltip="Japonština"/>
              </a:rPr>
              <a:t>japonsky</a:t>
            </a:r>
            <a:r>
              <a:rPr lang="cs-CZ" dirty="0" smtClean="0"/>
              <a:t>:</a:t>
            </a:r>
            <a:r>
              <a:rPr lang="ja-JP" altLang="en-US" b="1" dirty="0" smtClean="0"/>
              <a:t>ソニー・グループ</a:t>
            </a:r>
            <a:r>
              <a:rPr lang="en-US" altLang="ja-JP" dirty="0" smtClean="0"/>
              <a:t>), </a:t>
            </a:r>
            <a:r>
              <a:rPr lang="cs-CZ" dirty="0" smtClean="0"/>
              <a:t>která svůj obchodní model rozděluje na čtyři kategorie - elektroniku (zahrnuje videohry, internetové služby a lékařské služby), filmový průmysl, hudbu a finanční služby. </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Volkswagen AG</a:t>
            </a:r>
            <a:r>
              <a:rPr lang="cs-CZ" dirty="0" smtClean="0"/>
              <a:t> nebo jen </a:t>
            </a:r>
            <a:r>
              <a:rPr lang="cs-CZ" b="1" dirty="0" smtClean="0"/>
              <a:t>VW</a:t>
            </a:r>
            <a:r>
              <a:rPr lang="cs-CZ" dirty="0" smtClean="0"/>
              <a:t> je </a:t>
            </a:r>
            <a:r>
              <a:rPr lang="cs-CZ" dirty="0" smtClean="0">
                <a:hlinkClick r:id="rId3" tooltip="Německo"/>
              </a:rPr>
              <a:t>německá</a:t>
            </a:r>
            <a:r>
              <a:rPr lang="cs-CZ" dirty="0" smtClean="0"/>
              <a:t> </a:t>
            </a:r>
            <a:r>
              <a:rPr lang="cs-CZ" dirty="0" smtClean="0">
                <a:hlinkClick r:id="rId4" tooltip="Automobil"/>
              </a:rPr>
              <a:t>automobilka</a:t>
            </a:r>
            <a:r>
              <a:rPr lang="cs-CZ" dirty="0" smtClean="0"/>
              <a:t> sídlící ve </a:t>
            </a:r>
            <a:r>
              <a:rPr lang="cs-CZ" dirty="0" smtClean="0">
                <a:hlinkClick r:id="rId5" tooltip="Wolfsburg"/>
              </a:rPr>
              <a:t>Wolfsburgu</a:t>
            </a:r>
            <a:r>
              <a:rPr lang="cs-CZ" dirty="0" smtClean="0"/>
              <a:t>. Je členem skupiny </a:t>
            </a:r>
            <a:r>
              <a:rPr lang="cs-CZ" dirty="0" smtClean="0">
                <a:hlinkClick r:id="rId6" tooltip="Volkswagen Group"/>
              </a:rPr>
              <a:t>Volkswagen </a:t>
            </a:r>
            <a:r>
              <a:rPr lang="cs-CZ" dirty="0" err="1" smtClean="0">
                <a:hlinkClick r:id="rId6" tooltip="Volkswagen Group"/>
              </a:rPr>
              <a:t>Group</a:t>
            </a:r>
            <a:r>
              <a:rPr lang="cs-CZ" dirty="0" smtClean="0"/>
              <a:t>. Její název v překladu znamená </a:t>
            </a:r>
            <a:r>
              <a:rPr lang="cs-CZ" i="1" dirty="0" smtClean="0"/>
              <a:t>lidový vůz</a:t>
            </a:r>
            <a:r>
              <a:rPr lang="cs-CZ" dirty="0" smtClean="0"/>
              <a:t>. Byla založena v roce 1937 jako </a:t>
            </a:r>
            <a:r>
              <a:rPr lang="cs-CZ" i="1" dirty="0" err="1" smtClean="0"/>
              <a:t>Gesellschaft</a:t>
            </a:r>
            <a:r>
              <a:rPr lang="cs-CZ" i="1" dirty="0" smtClean="0"/>
              <a:t> </a:t>
            </a:r>
            <a:r>
              <a:rPr lang="cs-CZ" i="1" dirty="0" err="1" smtClean="0"/>
              <a:t>zur</a:t>
            </a:r>
            <a:r>
              <a:rPr lang="cs-CZ" i="1" dirty="0" smtClean="0"/>
              <a:t> </a:t>
            </a:r>
            <a:r>
              <a:rPr lang="cs-CZ" i="1" dirty="0" err="1" smtClean="0"/>
              <a:t>Vorbereitung</a:t>
            </a:r>
            <a:r>
              <a:rPr lang="cs-CZ" i="1" dirty="0" smtClean="0"/>
              <a:t> des </a:t>
            </a:r>
            <a:r>
              <a:rPr lang="cs-CZ" i="1" dirty="0" err="1" smtClean="0"/>
              <a:t>Deutschen</a:t>
            </a:r>
            <a:r>
              <a:rPr lang="cs-CZ" i="1" dirty="0" smtClean="0"/>
              <a:t> </a:t>
            </a:r>
            <a:r>
              <a:rPr lang="cs-CZ" i="1" dirty="0" err="1" smtClean="0"/>
              <a:t>Volkswagens</a:t>
            </a:r>
            <a:r>
              <a:rPr lang="cs-CZ" i="1" dirty="0" smtClean="0"/>
              <a:t> </a:t>
            </a:r>
            <a:r>
              <a:rPr lang="cs-CZ" i="1" dirty="0" err="1" smtClean="0"/>
              <a:t>mbH</a:t>
            </a:r>
            <a:r>
              <a:rPr lang="cs-CZ" dirty="0" smtClean="0"/>
              <a:t> a později přejmenována na </a:t>
            </a:r>
            <a:r>
              <a:rPr lang="cs-CZ" i="1" dirty="0" err="1" smtClean="0"/>
              <a:t>Volkswagenwerk</a:t>
            </a:r>
            <a:r>
              <a:rPr lang="cs-CZ" i="1" dirty="0" smtClean="0"/>
              <a:t> </a:t>
            </a:r>
            <a:r>
              <a:rPr lang="cs-CZ" i="1" dirty="0" err="1" smtClean="0"/>
              <a:t>GmbH</a:t>
            </a:r>
            <a:r>
              <a:rPr lang="cs-CZ" dirty="0" smtClean="0"/>
              <a:t>. Založení automobilky v nacistickém Německu prosazoval </a:t>
            </a:r>
            <a:r>
              <a:rPr lang="cs-CZ" dirty="0" smtClean="0">
                <a:hlinkClick r:id="rId7" tooltip="Adolf Hitler"/>
              </a:rPr>
              <a:t>Adolf Hitler</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17</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ŠKODA AUTO a.s.</a:t>
            </a:r>
            <a:r>
              <a:rPr lang="cs-CZ" dirty="0" smtClean="0"/>
              <a:t> je největší </a:t>
            </a:r>
            <a:r>
              <a:rPr lang="cs-CZ" dirty="0" smtClean="0">
                <a:hlinkClick r:id="rId3" tooltip="Česko"/>
              </a:rPr>
              <a:t>český</a:t>
            </a:r>
            <a:r>
              <a:rPr lang="cs-CZ" dirty="0" smtClean="0"/>
              <a:t> výrobce automobilů. Sídlo společnosti je v </a:t>
            </a:r>
            <a:r>
              <a:rPr lang="cs-CZ" dirty="0" smtClean="0">
                <a:hlinkClick r:id="rId4" tooltip="Mladá Boleslav"/>
              </a:rPr>
              <a:t>Mladé Boleslavi</a:t>
            </a:r>
            <a:r>
              <a:rPr lang="cs-CZ" dirty="0" smtClean="0"/>
              <a:t>, kde je i největší výrobní závod, v rámci ČR má dva další výrobní závody v </a:t>
            </a:r>
            <a:r>
              <a:rPr lang="cs-CZ" dirty="0" err="1" smtClean="0">
                <a:hlinkClick r:id="rId5" tooltip="Kvasiny"/>
              </a:rPr>
              <a:t>Kvasinách</a:t>
            </a:r>
            <a:r>
              <a:rPr lang="cs-CZ" dirty="0" smtClean="0"/>
              <a:t> a ve </a:t>
            </a:r>
            <a:r>
              <a:rPr lang="cs-CZ" dirty="0" smtClean="0">
                <a:hlinkClick r:id="rId6" tooltip="Vrchlabí"/>
              </a:rPr>
              <a:t>Vrchlabí</a:t>
            </a:r>
            <a:r>
              <a:rPr lang="cs-CZ" dirty="0" smtClean="0"/>
              <a:t>. Od roku 1991 je součástí koncernu </a:t>
            </a:r>
            <a:r>
              <a:rPr lang="cs-CZ" dirty="0" smtClean="0">
                <a:hlinkClick r:id="rId7" tooltip="Volkswagen"/>
              </a:rPr>
              <a:t>Volkswagen</a:t>
            </a:r>
            <a:r>
              <a:rPr lang="cs-CZ" dirty="0" smtClean="0"/>
              <a:t>. Dlouhodobě je </a:t>
            </a:r>
            <a:r>
              <a:rPr lang="cs-CZ" dirty="0" smtClean="0">
                <a:hlinkClick r:id="rId8" tooltip="Seznam největších českých firem podle tržeb"/>
              </a:rPr>
              <a:t>největší českou firmou podle tržeb</a:t>
            </a:r>
            <a:r>
              <a:rPr lang="cs-CZ" dirty="0" smtClean="0"/>
              <a:t>, největším českým exportérem a </a:t>
            </a:r>
            <a:r>
              <a:rPr lang="cs-CZ" dirty="0" smtClean="0">
                <a:hlinkClick r:id="rId9" tooltip="Seznam největších zaměstnavatelů v Česku"/>
              </a:rPr>
              <a:t>jedním z největších českých zaměstnavatelů</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18</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Toyota</a:t>
            </a:r>
            <a:r>
              <a:rPr lang="cs-CZ" dirty="0" smtClean="0"/>
              <a:t> je </a:t>
            </a:r>
            <a:r>
              <a:rPr lang="cs-CZ" dirty="0" smtClean="0">
                <a:hlinkClick r:id="rId3" tooltip="Japonsko"/>
              </a:rPr>
              <a:t>japonská</a:t>
            </a:r>
            <a:r>
              <a:rPr lang="cs-CZ" dirty="0" smtClean="0"/>
              <a:t> automobilka, kterou založil v roce </a:t>
            </a:r>
            <a:r>
              <a:rPr lang="cs-CZ" dirty="0" smtClean="0">
                <a:hlinkClick r:id="rId4" tooltip="1937"/>
              </a:rPr>
              <a:t>1937</a:t>
            </a:r>
            <a:r>
              <a:rPr lang="cs-CZ" dirty="0" smtClean="0"/>
              <a:t> </a:t>
            </a:r>
            <a:r>
              <a:rPr lang="cs-CZ" dirty="0" err="1" smtClean="0"/>
              <a:t>Kičiro</a:t>
            </a:r>
            <a:r>
              <a:rPr lang="cs-CZ" dirty="0" smtClean="0"/>
              <a:t> </a:t>
            </a:r>
            <a:r>
              <a:rPr lang="cs-CZ" dirty="0" err="1" smtClean="0"/>
              <a:t>Tojoda</a:t>
            </a:r>
            <a:r>
              <a:rPr lang="cs-CZ" dirty="0" smtClean="0"/>
              <a:t>. Je druhým největším výrobcem automobilů na světě a vyrábí jak osobní automobily, tak dodávky, nákladní auta, motory, autobusy, roboty a jiné. Je to zároveň osmá největší společnost světa. Firma sídlí ve městě </a:t>
            </a:r>
            <a:r>
              <a:rPr lang="cs-CZ" dirty="0" err="1" smtClean="0">
                <a:hlinkClick r:id="rId5" tooltip="Tojota (Aiči)"/>
              </a:rPr>
              <a:t>Tojota</a:t>
            </a:r>
            <a:r>
              <a:rPr lang="cs-CZ" dirty="0" smtClean="0"/>
              <a:t> v </a:t>
            </a:r>
            <a:r>
              <a:rPr lang="cs-CZ" dirty="0" smtClean="0">
                <a:hlinkClick r:id="rId6" tooltip="Prefektura Aiči"/>
              </a:rPr>
              <a:t>prefektuře </a:t>
            </a:r>
            <a:r>
              <a:rPr lang="cs-CZ" dirty="0" err="1" smtClean="0">
                <a:hlinkClick r:id="rId6" tooltip="Prefektura Aiči"/>
              </a:rPr>
              <a:t>Aiči</a:t>
            </a:r>
            <a:r>
              <a:rPr lang="cs-CZ" dirty="0" smtClean="0"/>
              <a:t>. Pod </a:t>
            </a:r>
            <a:r>
              <a:rPr lang="cs-CZ" i="1" dirty="0" smtClean="0"/>
              <a:t>křídla</a:t>
            </a:r>
            <a:r>
              <a:rPr lang="cs-CZ" dirty="0" smtClean="0"/>
              <a:t> společnosti spadají i poměrně mladé automobilky </a:t>
            </a:r>
            <a:r>
              <a:rPr lang="cs-CZ" dirty="0" err="1" smtClean="0">
                <a:hlinkClick r:id="rId7" tooltip="Lexus"/>
              </a:rPr>
              <a:t>Lexus</a:t>
            </a:r>
            <a:r>
              <a:rPr lang="cs-CZ" dirty="0" smtClean="0"/>
              <a:t> a </a:t>
            </a:r>
            <a:r>
              <a:rPr lang="cs-CZ" dirty="0" err="1" smtClean="0">
                <a:hlinkClick r:id="rId8" tooltip="Scion (stránka neexistuje)"/>
              </a:rPr>
              <a:t>Scion</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err="1" smtClean="0"/>
              <a:t>McDonald’s</a:t>
            </a:r>
            <a:r>
              <a:rPr lang="cs-CZ" b="1" dirty="0" smtClean="0"/>
              <a:t> </a:t>
            </a:r>
            <a:r>
              <a:rPr lang="cs-CZ" b="1" dirty="0" err="1" smtClean="0"/>
              <a:t>Corporation</a:t>
            </a:r>
            <a:r>
              <a:rPr lang="cs-CZ" dirty="0" smtClean="0"/>
              <a:t> je společnost provozující jeden z největších světových řetězců </a:t>
            </a:r>
            <a:r>
              <a:rPr lang="cs-CZ" dirty="0" smtClean="0">
                <a:hlinkClick r:id="rId3" tooltip="Rychlé občerstvení"/>
              </a:rPr>
              <a:t>rychlého občerstvení</a:t>
            </a:r>
            <a:r>
              <a:rPr lang="cs-CZ" dirty="0" smtClean="0"/>
              <a:t>.</a:t>
            </a:r>
            <a:r>
              <a:rPr lang="cs-CZ" baseline="30000" dirty="0" smtClean="0">
                <a:hlinkClick r:id="rId4"/>
              </a:rPr>
              <a:t>[3]</a:t>
            </a:r>
            <a:r>
              <a:rPr lang="cs-CZ" dirty="0" smtClean="0"/>
              <a:t> Byla založena v roce </a:t>
            </a:r>
            <a:r>
              <a:rPr lang="cs-CZ" dirty="0" smtClean="0">
                <a:hlinkClick r:id="rId5" tooltip="1940"/>
              </a:rPr>
              <a:t>1940</a:t>
            </a:r>
            <a:r>
              <a:rPr lang="cs-CZ" dirty="0" smtClean="0"/>
              <a:t> bratry </a:t>
            </a:r>
            <a:r>
              <a:rPr lang="cs-CZ" dirty="0" err="1" smtClean="0"/>
              <a:t>McDonaldovými</a:t>
            </a:r>
            <a:r>
              <a:rPr lang="cs-CZ" dirty="0" smtClean="0"/>
              <a:t>, kteří svůj první stánek otevřeli v </a:t>
            </a:r>
            <a:r>
              <a:rPr lang="cs-CZ" dirty="0" smtClean="0">
                <a:hlinkClick r:id="rId6" tooltip="Kalifornie"/>
              </a:rPr>
              <a:t>Kalifornii</a:t>
            </a:r>
            <a:r>
              <a:rPr lang="cs-CZ" dirty="0" smtClean="0"/>
              <a:t>. Její rozmach však začal až v roce </a:t>
            </a:r>
            <a:r>
              <a:rPr lang="cs-CZ" dirty="0" smtClean="0">
                <a:hlinkClick r:id="rId7" tooltip="1955"/>
              </a:rPr>
              <a:t>1955</a:t>
            </a:r>
            <a:r>
              <a:rPr lang="cs-CZ" dirty="0" smtClean="0"/>
              <a:t>, kdy ji převzal podnikatel </a:t>
            </a:r>
            <a:r>
              <a:rPr lang="cs-CZ" dirty="0" err="1" smtClean="0">
                <a:hlinkClick r:id="rId8" tooltip="Ray Kroc"/>
              </a:rPr>
              <a:t>Ray</a:t>
            </a:r>
            <a:r>
              <a:rPr lang="cs-CZ" dirty="0" smtClean="0">
                <a:hlinkClick r:id="rId8" tooltip="Ray Kroc"/>
              </a:rPr>
              <a:t> </a:t>
            </a:r>
            <a:r>
              <a:rPr lang="cs-CZ" dirty="0" err="1" smtClean="0">
                <a:hlinkClick r:id="rId8" tooltip="Ray Kroc"/>
              </a:rPr>
              <a:t>Kroc</a:t>
            </a:r>
            <a:r>
              <a:rPr lang="cs-CZ" dirty="0" smtClean="0"/>
              <a:t>, který byl synem českých emigrantů. V roce </a:t>
            </a:r>
            <a:r>
              <a:rPr lang="cs-CZ" dirty="0" smtClean="0">
                <a:hlinkClick r:id="rId9" tooltip="1960"/>
              </a:rPr>
              <a:t>1960</a:t>
            </a:r>
            <a:r>
              <a:rPr lang="cs-CZ" dirty="0" smtClean="0"/>
              <a:t> byla firma přejmenována na </a:t>
            </a:r>
            <a:r>
              <a:rPr lang="cs-CZ" dirty="0" err="1" smtClean="0"/>
              <a:t>McDonald’s</a:t>
            </a:r>
            <a:r>
              <a:rPr lang="cs-CZ" dirty="0" smtClean="0"/>
              <a:t> </a:t>
            </a:r>
            <a:r>
              <a:rPr lang="cs-CZ" dirty="0" err="1" smtClean="0"/>
              <a:t>Corporation</a:t>
            </a:r>
            <a:r>
              <a:rPr lang="cs-CZ" dirty="0" smtClean="0"/>
              <a:t>.</a:t>
            </a:r>
          </a:p>
          <a:p>
            <a:r>
              <a:rPr lang="cs-CZ" dirty="0" smtClean="0"/>
              <a:t>Hlavním artiklem </a:t>
            </a:r>
            <a:r>
              <a:rPr lang="cs-CZ" dirty="0" err="1" smtClean="0"/>
              <a:t>McDonald’s</a:t>
            </a:r>
            <a:r>
              <a:rPr lang="cs-CZ" dirty="0" smtClean="0"/>
              <a:t> je </a:t>
            </a:r>
            <a:r>
              <a:rPr lang="cs-CZ" dirty="0" smtClean="0">
                <a:hlinkClick r:id="rId10" tooltip="Hamburger"/>
              </a:rPr>
              <a:t>hamburger</a:t>
            </a:r>
            <a:r>
              <a:rPr lang="cs-CZ" dirty="0" smtClean="0"/>
              <a:t>. Hamburger není jediným symbolem </a:t>
            </a:r>
            <a:r>
              <a:rPr lang="cs-CZ" dirty="0" err="1" smtClean="0"/>
              <a:t>McDonald’s</a:t>
            </a:r>
            <a:r>
              <a:rPr lang="cs-CZ" dirty="0" smtClean="0"/>
              <a:t> – řetězec restaurací si vybudoval silnou, rozpoznatelnou značku (ať už vyvolává pozitivní či negativní konotace), je symbolem obchodního úspěchu (za každou cenu), stejně jako několika </a:t>
            </a:r>
            <a:r>
              <a:rPr lang="cs-CZ" dirty="0" err="1" smtClean="0"/>
              <a:t>memetických</a:t>
            </a:r>
            <a:r>
              <a:rPr lang="cs-CZ" dirty="0" smtClean="0"/>
              <a:t> spojení – </a:t>
            </a:r>
            <a:r>
              <a:rPr lang="cs-CZ" dirty="0" err="1" smtClean="0">
                <a:hlinkClick r:id="rId11" tooltip="Mcdonaldizace"/>
              </a:rPr>
              <a:t>Mcdonaldizace</a:t>
            </a:r>
            <a:r>
              <a:rPr lang="cs-CZ" dirty="0" smtClean="0"/>
              <a:t>, </a:t>
            </a:r>
            <a:r>
              <a:rPr lang="cs-CZ" dirty="0" err="1" smtClean="0">
                <a:hlinkClick r:id="rId12" tooltip="McJob"/>
              </a:rPr>
              <a:t>McJob</a:t>
            </a:r>
            <a:r>
              <a:rPr lang="cs-CZ" dirty="0" smtClean="0"/>
              <a:t>, </a:t>
            </a:r>
            <a:r>
              <a:rPr lang="cs-CZ" dirty="0" err="1" smtClean="0"/>
              <a:t>McLibel</a:t>
            </a:r>
            <a:r>
              <a:rPr lang="cs-CZ" dirty="0" smtClean="0"/>
              <a:t>, apod. Může být podvědomě spojován i s uspěchaným a nezdravým způsobem stravování, obezitou, vysokým cholesterolem apod.</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20</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Globalizace</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s</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sebou přináší také mnoho negativních dopadů a rizik,což dokázala nedávná finanční recese z roku 2008, která se následně rozšířila do ekonomik celého světa. Právě tato událost se stala stěžejním bodem kritiky mnoha odpůrců globalizačního procesu. Kritizována je také snížená suverenita jednotlivých států, neboť s procesem globalizace souběžně vzniklo mnoho nadnárodních a mezinárodních organizací </a:t>
            </a:r>
            <a:r>
              <a:rPr lang="cs-CZ" sz="1200" kern="1200" dirty="0" err="1" smtClean="0">
                <a:solidFill>
                  <a:schemeClr val="tx1"/>
                </a:solidFill>
                <a:latin typeface="+mn-lt"/>
                <a:ea typeface="+mn-ea"/>
                <a:cs typeface="+mn-cs"/>
              </a:rPr>
              <a:t>např.NATO</a:t>
            </a:r>
            <a:r>
              <a:rPr lang="cs-CZ" sz="1200" kern="1200" dirty="0" smtClean="0">
                <a:solidFill>
                  <a:schemeClr val="tx1"/>
                </a:solidFill>
                <a:latin typeface="+mn-lt"/>
                <a:ea typeface="+mn-ea"/>
                <a:cs typeface="+mn-cs"/>
              </a:rPr>
              <a:t>, EU, OSN, IMF, WTO a jiné a došlo k</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výraznému posílení jejich významu a pravomocí. </a:t>
            </a:r>
          </a:p>
          <a:p>
            <a:endParaRPr lang="cs-CZ" dirty="0" smtClean="0"/>
          </a:p>
          <a:p>
            <a:r>
              <a:rPr lang="cs-CZ" sz="1200" kern="1200" dirty="0" smtClean="0">
                <a:solidFill>
                  <a:schemeClr val="tx1"/>
                </a:solidFill>
                <a:latin typeface="+mn-lt"/>
                <a:ea typeface="+mn-ea"/>
                <a:cs typeface="+mn-cs"/>
              </a:rPr>
              <a:t>Z historického hlediska je možné považovat za přelomovou fázi období průmyslové revoluce, která vedla k útlumu manufaktur a dosud jediné možné ruční výroby, a tím ke vzniku strojní výroby, což měl i zásadní dopad na využití lidského kapitálu a celý výrobní sektor. Právě zmíněný technologický a technický pokrok je hlavním předpokladem pro existenci globalizace s ohledem na její podstatu. Rozšíření velkovýroby a strojní výroby zavdalo vzniku velkých továren a výrobních podniků</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t>KFC</a:t>
            </a:r>
            <a:r>
              <a:rPr lang="cs-CZ" dirty="0" smtClean="0"/>
              <a:t> (</a:t>
            </a:r>
            <a:r>
              <a:rPr lang="cs-CZ" i="1" dirty="0" smtClean="0"/>
              <a:t>Kentucky </a:t>
            </a:r>
            <a:r>
              <a:rPr lang="cs-CZ" i="1" dirty="0" err="1" smtClean="0"/>
              <a:t>Fried</a:t>
            </a:r>
            <a:r>
              <a:rPr lang="cs-CZ" i="1" dirty="0" smtClean="0"/>
              <a:t> </a:t>
            </a:r>
            <a:r>
              <a:rPr lang="cs-CZ" i="1" dirty="0" err="1" smtClean="0"/>
              <a:t>Chicken</a:t>
            </a:r>
            <a:r>
              <a:rPr lang="cs-CZ" dirty="0" smtClean="0"/>
              <a:t>) je </a:t>
            </a:r>
            <a:r>
              <a:rPr lang="cs-CZ" dirty="0" smtClean="0">
                <a:hlinkClick r:id="rId3" tooltip="Spojené státy americké"/>
              </a:rPr>
              <a:t>americkou</a:t>
            </a:r>
            <a:r>
              <a:rPr lang="cs-CZ" dirty="0" smtClean="0"/>
              <a:t> nadnárodní </a:t>
            </a:r>
            <a:r>
              <a:rPr lang="cs-CZ" dirty="0" smtClean="0">
                <a:hlinkClick r:id="rId4" tooltip="Obchodní společnost"/>
              </a:rPr>
              <a:t>korporací</a:t>
            </a:r>
            <a:r>
              <a:rPr lang="cs-CZ" dirty="0" smtClean="0"/>
              <a:t>, zabývající se prodejem rychlého občerstvení, zvláště pak smaženým kuřecím masem v různých podobách. Patří do skupiny </a:t>
            </a:r>
            <a:r>
              <a:rPr lang="cs-CZ" i="1" dirty="0" err="1" smtClean="0">
                <a:hlinkClick r:id="rId5" tooltip="American Restaurants (stránka neexistuje)"/>
              </a:rPr>
              <a:t>American</a:t>
            </a:r>
            <a:r>
              <a:rPr lang="cs-CZ" i="1" dirty="0" smtClean="0">
                <a:hlinkClick r:id="rId5" tooltip="American Restaurants (stránka neexistuje)"/>
              </a:rPr>
              <a:t> </a:t>
            </a:r>
            <a:r>
              <a:rPr lang="cs-CZ" i="1" dirty="0" err="1" smtClean="0">
                <a:hlinkClick r:id="rId5" tooltip="American Restaurants (stránka neexistuje)"/>
              </a:rPr>
              <a:t>Restaurants</a:t>
            </a:r>
            <a:r>
              <a:rPr lang="cs-CZ" smtClean="0"/>
              <a:t>.</a:t>
            </a:r>
            <a:endParaRPr lang="cs-CZ"/>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21</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cs-CZ" sz="1200" kern="1200" dirty="0" smtClean="0">
                <a:solidFill>
                  <a:schemeClr val="tx1"/>
                </a:solidFill>
                <a:latin typeface="+mn-lt"/>
                <a:ea typeface="+mn-ea"/>
                <a:cs typeface="+mn-cs"/>
              </a:rPr>
              <a:t>Jak již bylo zmíněno, globalizace ovlivňuje veškeré okolí a činnosti. Přímý dopad má také na způsob prodeje a vývoj obchodů a obchodních center. Kromě změny plateb a trendu přechodu k elektronickým transakcím, využití internetových nákupů, jež ovlivňují také oblast prodeje potravinářského a spotřebního zboží, je asi nejmarkantnější přechod na velké formáty prodejen, kdy jsou drobní obchodníci vytlačování a vzniká stále více obchodním center, hypermarketů, supermarketů a obchodních sítí převážně v nadnárodním formátu. Jejich konkurenční výhodou je skutečnost, že zákazník nalezne veškerý sortiment na jednom místě nebo se setká se širokou nabídkou. Obchodní centrum dále nabízí kromě prodávaných produktů také mnoho podpůrných služeb a v neposlední řadě nižší ceny s ohledem na lepší vyjednávací pozici vůči dodavatelům a odběry ve velkém množství. </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Obchodní jednotky mohou existovat v</a:t>
            </a:r>
          </a:p>
          <a:p>
            <a:r>
              <a:rPr lang="cs-CZ" sz="1200" kern="1200" dirty="0" smtClean="0">
                <a:solidFill>
                  <a:schemeClr val="tx1"/>
                </a:solidFill>
                <a:latin typeface="+mn-lt"/>
                <a:ea typeface="+mn-ea"/>
                <a:cs typeface="+mn-cs"/>
              </a:rPr>
              <a:t>mnoha podobách a formátech. Tři základní provozní typy českého trhu jsou: </a:t>
            </a:r>
          </a:p>
          <a:p>
            <a:r>
              <a:rPr lang="cs-CZ" sz="1200" kern="1200" dirty="0" smtClean="0">
                <a:solidFill>
                  <a:schemeClr val="tx1"/>
                </a:solidFill>
                <a:latin typeface="+mn-lt"/>
                <a:ea typeface="+mn-ea"/>
                <a:cs typeface="+mn-cs"/>
              </a:rPr>
              <a:t>supermarkety,</a:t>
            </a:r>
          </a:p>
          <a:p>
            <a:r>
              <a:rPr lang="cs-CZ" sz="1200" kern="1200" dirty="0" smtClean="0">
                <a:solidFill>
                  <a:schemeClr val="tx1"/>
                </a:solidFill>
                <a:latin typeface="+mn-lt"/>
                <a:ea typeface="+mn-ea"/>
                <a:cs typeface="+mn-cs"/>
              </a:rPr>
              <a:t>hypermarkety</a:t>
            </a:r>
          </a:p>
          <a:p>
            <a:r>
              <a:rPr lang="cs-CZ" sz="1200" kern="1200" dirty="0" smtClean="0">
                <a:solidFill>
                  <a:schemeClr val="tx1"/>
                </a:solidFill>
                <a:latin typeface="+mn-lt"/>
                <a:ea typeface="+mn-ea"/>
                <a:cs typeface="+mn-cs"/>
              </a:rPr>
              <a:t>a diskontní prodejny</a:t>
            </a:r>
          </a:p>
          <a:p>
            <a:endParaRPr lang="cs-CZ"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Supermarket,je„velkoplošná plno sortimentní samoobslužná prodejna potravin, která nabízí vedle potravinářského sortimentu i další rychlo obrátkové zboží“</a:t>
            </a:r>
          </a:p>
          <a:p>
            <a:r>
              <a:rPr lang="cs-CZ" sz="1200" kern="1200" dirty="0" smtClean="0">
                <a:solidFill>
                  <a:schemeClr val="tx1"/>
                </a:solidFill>
                <a:latin typeface="+mn-lt"/>
                <a:ea typeface="+mn-ea"/>
                <a:cs typeface="+mn-cs"/>
              </a:rPr>
              <a:t>, převážně pak drogistické, kosmetické nebo papírnické produkty. Tento formát prodejen se zaměřuje na samoobslužný prodej potravinářského zboží, hlavně čerstvých potravin a </a:t>
            </a:r>
            <a:r>
              <a:rPr lang="cs-CZ" sz="1200" kern="1200" dirty="0" err="1" smtClean="0">
                <a:solidFill>
                  <a:schemeClr val="tx1"/>
                </a:solidFill>
                <a:latin typeface="+mn-lt"/>
                <a:ea typeface="+mn-ea"/>
                <a:cs typeface="+mn-cs"/>
              </a:rPr>
              <a:t>nepotravinářského</a:t>
            </a:r>
            <a:r>
              <a:rPr lang="cs-CZ" sz="1200" kern="1200" dirty="0" smtClean="0">
                <a:solidFill>
                  <a:schemeClr val="tx1"/>
                </a:solidFill>
                <a:latin typeface="+mn-lt"/>
                <a:ea typeface="+mn-ea"/>
                <a:cs typeface="+mn-cs"/>
              </a:rPr>
              <a:t> sortimentu.</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Mezi nejznámější supermarkety působící na českém trhu patří například </a:t>
            </a:r>
            <a:r>
              <a:rPr lang="cs-CZ" sz="1200" kern="1200" dirty="0" err="1" smtClean="0">
                <a:solidFill>
                  <a:schemeClr val="tx1"/>
                </a:solidFill>
                <a:latin typeface="+mn-lt"/>
                <a:ea typeface="+mn-ea"/>
                <a:cs typeface="+mn-cs"/>
              </a:rPr>
              <a:t>Tesco</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Kaufland</a:t>
            </a:r>
            <a:r>
              <a:rPr lang="cs-CZ" sz="1200" kern="1200" dirty="0" smtClean="0">
                <a:solidFill>
                  <a:schemeClr val="tx1"/>
                </a:solidFill>
                <a:latin typeface="+mn-lt"/>
                <a:ea typeface="+mn-ea"/>
                <a:cs typeface="+mn-cs"/>
              </a:rPr>
              <a:t> nebo část prodejen </a:t>
            </a:r>
            <a:r>
              <a:rPr lang="cs-CZ" sz="1200" kern="1200" dirty="0" err="1" smtClean="0">
                <a:solidFill>
                  <a:schemeClr val="tx1"/>
                </a:solidFill>
                <a:latin typeface="+mn-lt"/>
                <a:ea typeface="+mn-ea"/>
                <a:cs typeface="+mn-cs"/>
              </a:rPr>
              <a:t>Ahold</a:t>
            </a:r>
            <a:endParaRPr lang="cs-CZ"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Rozměrově rozsáhlejší formou jsou pak hypermarkety, jejichž typickým znakem je samoobslužný prodej velice širokého sortimentu potravinářských výrobků i </a:t>
            </a:r>
          </a:p>
          <a:p>
            <a:r>
              <a:rPr lang="cs-CZ" sz="1200" kern="1200" dirty="0" err="1" smtClean="0">
                <a:solidFill>
                  <a:schemeClr val="tx1"/>
                </a:solidFill>
                <a:latin typeface="+mn-lt"/>
                <a:ea typeface="+mn-ea"/>
                <a:cs typeface="+mn-cs"/>
              </a:rPr>
              <a:t>nepotravinářského</a:t>
            </a:r>
            <a:r>
              <a:rPr lang="cs-CZ" sz="1200" kern="1200" dirty="0" smtClean="0">
                <a:solidFill>
                  <a:schemeClr val="tx1"/>
                </a:solidFill>
                <a:latin typeface="+mn-lt"/>
                <a:ea typeface="+mn-ea"/>
                <a:cs typeface="+mn-cs"/>
              </a:rPr>
              <a:t> zboží.</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Poslední uvedenou kategorií, jsou tzv. diskontní prodejny,neboli diskonty, které mají </a:t>
            </a:r>
          </a:p>
          <a:p>
            <a:r>
              <a:rPr lang="cs-CZ" sz="1200" kern="1200" dirty="0" smtClean="0">
                <a:solidFill>
                  <a:schemeClr val="tx1"/>
                </a:solidFill>
                <a:latin typeface="+mn-lt"/>
                <a:ea typeface="+mn-ea"/>
                <a:cs typeface="+mn-cs"/>
              </a:rPr>
              <a:t>oproti dvou výše uvedeným formám maloobchodu omezený sortiment, přibližně cca 1500výrobků. Typickým znakem je také skutečnost, že prodejny nenabízí pultový prodej a dokonce některé produkty mohou být v rámci prodejní plochy uloženy pouze na paletách. Jedná se o méně nákladnou a v</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současné době rychle se rozvíjející podobu prodejní formy.</a:t>
            </a: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Nedávné období a chování zákazníků je stále ovlivněno finanční světovou krizí. Trendem roku 2010, kdy se trhy nacházely ve fázi vzpamatovávání z dopadů recese, došlo také k zvýšené racionalitě v chování spotřebitelů a celkového nákupního rozhodování. Domácnosti pokračovaly v úsporách a většina nákladů byla vynaložená převážně na nezbytný sortiment a nákupy, mezi které samozřejmě patří potraviny a základní </a:t>
            </a:r>
            <a:r>
              <a:rPr lang="cs-CZ" sz="1200" kern="1200" dirty="0" err="1" smtClean="0">
                <a:solidFill>
                  <a:schemeClr val="tx1"/>
                </a:solidFill>
                <a:latin typeface="+mn-lt"/>
                <a:ea typeface="+mn-ea"/>
                <a:cs typeface="+mn-cs"/>
              </a:rPr>
              <a:t>nepotravinářské</a:t>
            </a:r>
            <a:r>
              <a:rPr lang="cs-CZ" sz="1200" kern="1200" dirty="0" smtClean="0">
                <a:solidFill>
                  <a:schemeClr val="tx1"/>
                </a:solidFill>
                <a:latin typeface="+mn-lt"/>
                <a:ea typeface="+mn-ea"/>
                <a:cs typeface="+mn-cs"/>
              </a:rPr>
              <a:t> zboží určené k denní potřebě. </a:t>
            </a:r>
          </a:p>
          <a:p>
            <a:endParaRPr lang="cs-CZ" dirty="0" smtClean="0"/>
          </a:p>
          <a:p>
            <a:r>
              <a:rPr lang="cs-CZ" sz="1200" kern="1200" dirty="0" smtClean="0">
                <a:solidFill>
                  <a:schemeClr val="tx1"/>
                </a:solidFill>
                <a:latin typeface="+mn-lt"/>
                <a:ea typeface="+mn-ea"/>
                <a:cs typeface="+mn-cs"/>
              </a:rPr>
              <a:t>Proti těmto negativním vlivům stojí silná propagace se strany prodávajících a obchodních řetězců, kdy se</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prokázala účinnost akčních a slevových nabídek.</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Pro účely této práce bude podrobně vyhodnoceno prvních pět obchodních skupin s nejvýznamnějším podílem na trhu s ohledem na jejich tržby v tomto pořadí</a:t>
            </a:r>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a:t>
            </a:r>
          </a:p>
          <a:p>
            <a:r>
              <a:rPr lang="cs-CZ" sz="1200" kern="1200" dirty="0" smtClean="0">
                <a:solidFill>
                  <a:schemeClr val="tx1"/>
                </a:solidFill>
                <a:latin typeface="+mn-lt"/>
                <a:ea typeface="+mn-ea"/>
                <a:cs typeface="+mn-cs"/>
              </a:rPr>
              <a:t>Skupina SCHWARZ ČR, celkové hrubé tržby 65,5 mld. Kč;</a:t>
            </a:r>
          </a:p>
          <a:p>
            <a:r>
              <a:rPr lang="cs-CZ" sz="1200" kern="1200" dirty="0" smtClean="0">
                <a:solidFill>
                  <a:schemeClr val="tx1"/>
                </a:solidFill>
                <a:latin typeface="+mn-lt"/>
                <a:ea typeface="+mn-ea"/>
                <a:cs typeface="+mn-cs"/>
              </a:rPr>
              <a:t></a:t>
            </a:r>
          </a:p>
          <a:p>
            <a:r>
              <a:rPr lang="cs-CZ" sz="1200" kern="1200" dirty="0" smtClean="0">
                <a:solidFill>
                  <a:schemeClr val="tx1"/>
                </a:solidFill>
                <a:latin typeface="+mn-lt"/>
                <a:ea typeface="+mn-ea"/>
                <a:cs typeface="+mn-cs"/>
              </a:rPr>
              <a:t>Skupina REWE, 53,6 mld. Kč;</a:t>
            </a:r>
          </a:p>
          <a:p>
            <a:r>
              <a:rPr lang="cs-CZ" sz="1200" kern="1200" dirty="0" smtClean="0">
                <a:solidFill>
                  <a:schemeClr val="tx1"/>
                </a:solidFill>
                <a:latin typeface="+mn-lt"/>
                <a:ea typeface="+mn-ea"/>
                <a:cs typeface="+mn-cs"/>
              </a:rPr>
              <a:t></a:t>
            </a:r>
          </a:p>
          <a:p>
            <a:r>
              <a:rPr lang="cs-CZ" sz="1200" kern="1200" dirty="0" err="1" smtClean="0">
                <a:solidFill>
                  <a:schemeClr val="tx1"/>
                </a:solidFill>
                <a:latin typeface="+mn-lt"/>
                <a:ea typeface="+mn-ea"/>
                <a:cs typeface="+mn-cs"/>
              </a:rPr>
              <a:t>Tesco</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Stores</a:t>
            </a:r>
            <a:r>
              <a:rPr lang="cs-CZ" sz="1200" kern="1200" dirty="0" smtClean="0">
                <a:solidFill>
                  <a:schemeClr val="tx1"/>
                </a:solidFill>
                <a:latin typeface="+mn-lt"/>
                <a:ea typeface="+mn-ea"/>
                <a:cs typeface="+mn-cs"/>
              </a:rPr>
              <a:t> ČR, 51,0 mld. Kč;</a:t>
            </a:r>
          </a:p>
          <a:p>
            <a:r>
              <a:rPr lang="cs-CZ" sz="1200" kern="1200" dirty="0" smtClean="0">
                <a:solidFill>
                  <a:schemeClr val="tx1"/>
                </a:solidFill>
                <a:latin typeface="+mn-lt"/>
                <a:ea typeface="+mn-ea"/>
                <a:cs typeface="+mn-cs"/>
              </a:rPr>
              <a:t></a:t>
            </a:r>
          </a:p>
          <a:p>
            <a:r>
              <a:rPr lang="cs-CZ" sz="1200" kern="1200" dirty="0" err="1" smtClean="0">
                <a:solidFill>
                  <a:schemeClr val="tx1"/>
                </a:solidFill>
                <a:latin typeface="+mn-lt"/>
                <a:ea typeface="+mn-ea"/>
                <a:cs typeface="+mn-cs"/>
              </a:rPr>
              <a:t>Ahold</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Czech</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Republic</a:t>
            </a:r>
            <a:r>
              <a:rPr lang="cs-CZ" sz="1200" kern="1200" dirty="0" smtClean="0">
                <a:solidFill>
                  <a:schemeClr val="tx1"/>
                </a:solidFill>
                <a:latin typeface="+mn-lt"/>
                <a:ea typeface="+mn-ea"/>
                <a:cs typeface="+mn-cs"/>
              </a:rPr>
              <a:t>, 44,0 mld. Kč;</a:t>
            </a:r>
          </a:p>
          <a:p>
            <a:r>
              <a:rPr lang="cs-CZ" sz="1200" kern="1200" dirty="0" smtClean="0">
                <a:solidFill>
                  <a:schemeClr val="tx1"/>
                </a:solidFill>
                <a:latin typeface="+mn-lt"/>
                <a:ea typeface="+mn-ea"/>
                <a:cs typeface="+mn-cs"/>
              </a:rPr>
              <a:t></a:t>
            </a:r>
          </a:p>
          <a:p>
            <a:r>
              <a:rPr lang="cs-CZ" sz="1200" kern="1200" dirty="0" smtClean="0">
                <a:solidFill>
                  <a:schemeClr val="tx1"/>
                </a:solidFill>
                <a:latin typeface="+mn-lt"/>
                <a:ea typeface="+mn-ea"/>
                <a:cs typeface="+mn-cs"/>
              </a:rPr>
              <a:t>Makro Cash &amp; </a:t>
            </a:r>
            <a:r>
              <a:rPr lang="cs-CZ" sz="1200" kern="1200" dirty="0" err="1" smtClean="0">
                <a:solidFill>
                  <a:schemeClr val="tx1"/>
                </a:solidFill>
                <a:latin typeface="+mn-lt"/>
                <a:ea typeface="+mn-ea"/>
                <a:cs typeface="+mn-cs"/>
              </a:rPr>
              <a:t>Carry</a:t>
            </a:r>
            <a:r>
              <a:rPr lang="cs-CZ" sz="1200" kern="1200" dirty="0" smtClean="0">
                <a:solidFill>
                  <a:schemeClr val="tx1"/>
                </a:solidFill>
                <a:latin typeface="+mn-lt"/>
                <a:ea typeface="+mn-ea"/>
                <a:cs typeface="+mn-cs"/>
              </a:rPr>
              <a:t>, 32,5 mld. Kč</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7</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Nejvyšší podíl na prodeji potravinářského a spotřebního zboží na území České republiky má, stejně jako v</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roce 2010, skupina Schwarz ČR, zastoupená maloobchodními řetězci hypermarketů </a:t>
            </a:r>
            <a:r>
              <a:rPr lang="cs-CZ" sz="1200" kern="1200" dirty="0" err="1" smtClean="0">
                <a:solidFill>
                  <a:schemeClr val="tx1"/>
                </a:solidFill>
                <a:latin typeface="+mn-lt"/>
                <a:ea typeface="+mn-ea"/>
                <a:cs typeface="+mn-cs"/>
              </a:rPr>
              <a:t>Kaufland</a:t>
            </a:r>
            <a:r>
              <a:rPr lang="cs-CZ" sz="1200" kern="1200" dirty="0" smtClean="0">
                <a:solidFill>
                  <a:schemeClr val="tx1"/>
                </a:solidFill>
                <a:latin typeface="+mn-lt"/>
                <a:ea typeface="+mn-ea"/>
                <a:cs typeface="+mn-cs"/>
              </a:rPr>
              <a:t> a diskontů </a:t>
            </a:r>
            <a:r>
              <a:rPr lang="cs-CZ" sz="1200" kern="1200" dirty="0" err="1" smtClean="0">
                <a:solidFill>
                  <a:schemeClr val="tx1"/>
                </a:solidFill>
                <a:latin typeface="+mn-lt"/>
                <a:ea typeface="+mn-ea"/>
                <a:cs typeface="+mn-cs"/>
              </a:rPr>
              <a:t>Lidl</a:t>
            </a:r>
            <a:r>
              <a:rPr lang="cs-CZ" sz="1200" kern="1200" dirty="0" smtClean="0">
                <a:solidFill>
                  <a:schemeClr val="tx1"/>
                </a:solidFill>
                <a:latin typeface="+mn-lt"/>
                <a:ea typeface="+mn-ea"/>
                <a:cs typeface="+mn-cs"/>
              </a:rPr>
              <a:t>.</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pl-PL" dirty="0" smtClean="0"/>
              <a:t>Skupina Rewe (Billa, Penny Market)</a:t>
            </a:r>
          </a:p>
          <a:p>
            <a:r>
              <a:rPr lang="cs-CZ" sz="1200" kern="1200" dirty="0" smtClean="0">
                <a:solidFill>
                  <a:schemeClr val="tx1"/>
                </a:solidFill>
                <a:latin typeface="+mn-lt"/>
                <a:ea typeface="+mn-ea"/>
                <a:cs typeface="+mn-cs"/>
              </a:rPr>
              <a:t>Druhým nejvýznamnějším hráčem na českém trhu obchodních potravinářských řetězců je společnost REWE ČR, zastoupená sítí supermarketů Billa a diskontů Penny Market. Skupina REWE ČR vykázala </a:t>
            </a:r>
            <a:r>
              <a:rPr lang="cs-CZ" sz="1200" kern="1200" dirty="0" err="1" smtClean="0">
                <a:solidFill>
                  <a:schemeClr val="tx1"/>
                </a:solidFill>
                <a:latin typeface="+mn-lt"/>
                <a:ea typeface="+mn-ea"/>
                <a:cs typeface="+mn-cs"/>
              </a:rPr>
              <a:t>vroce</a:t>
            </a:r>
            <a:r>
              <a:rPr lang="cs-CZ" sz="1200" kern="1200" dirty="0" smtClean="0">
                <a:solidFill>
                  <a:schemeClr val="tx1"/>
                </a:solidFill>
                <a:latin typeface="+mn-lt"/>
                <a:ea typeface="+mn-ea"/>
                <a:cs typeface="+mn-cs"/>
              </a:rPr>
              <a:t> 2011 hrubý zisk 53,6 mld. Kč</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Tesco</a:t>
            </a:r>
            <a:r>
              <a:rPr lang="cs-CZ" dirty="0" smtClean="0"/>
              <a:t> </a:t>
            </a:r>
            <a:r>
              <a:rPr lang="cs-CZ" dirty="0" err="1" smtClean="0"/>
              <a:t>Stores</a:t>
            </a:r>
            <a:r>
              <a:rPr lang="cs-CZ" dirty="0" smtClean="0"/>
              <a:t> ČR</a:t>
            </a:r>
          </a:p>
          <a:p>
            <a:r>
              <a:rPr lang="cs-CZ" sz="1200" kern="1200" dirty="0" smtClean="0">
                <a:solidFill>
                  <a:schemeClr val="tx1"/>
                </a:solidFill>
                <a:latin typeface="+mn-lt"/>
                <a:ea typeface="+mn-ea"/>
                <a:cs typeface="+mn-cs"/>
              </a:rPr>
              <a:t>Za největší obchodní řetězec, tzn. společnost jakožto právní subjekt s jednotným řízením  v České republice, jsou podle tržeb v roce 2011 vyhodnoceny prodejny sítě </a:t>
            </a:r>
            <a:r>
              <a:rPr lang="cs-CZ" sz="1200" kern="1200" dirty="0" err="1" smtClean="0">
                <a:solidFill>
                  <a:schemeClr val="tx1"/>
                </a:solidFill>
                <a:latin typeface="+mn-lt"/>
                <a:ea typeface="+mn-ea"/>
                <a:cs typeface="+mn-cs"/>
              </a:rPr>
              <a:t>Tesco</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Stores</a:t>
            </a:r>
            <a:r>
              <a:rPr lang="cs-CZ" sz="1200" kern="1200" dirty="0" smtClean="0">
                <a:solidFill>
                  <a:schemeClr val="tx1"/>
                </a:solidFill>
                <a:latin typeface="+mn-lt"/>
                <a:ea typeface="+mn-ea"/>
                <a:cs typeface="+mn-cs"/>
              </a:rPr>
              <a:t> ČR a.s (dále jen </a:t>
            </a:r>
            <a:r>
              <a:rPr lang="cs-CZ" sz="1200" kern="1200" dirty="0" err="1" smtClean="0">
                <a:solidFill>
                  <a:schemeClr val="tx1"/>
                </a:solidFill>
                <a:latin typeface="+mn-lt"/>
                <a:ea typeface="+mn-ea"/>
                <a:cs typeface="+mn-cs"/>
              </a:rPr>
              <a:t>Tesco</a:t>
            </a:r>
            <a:r>
              <a:rPr lang="cs-CZ" sz="1200" kern="1200" dirty="0" smtClean="0">
                <a:solidFill>
                  <a:schemeClr val="tx1"/>
                </a:solidFill>
                <a:latin typeface="+mn-lt"/>
                <a:ea typeface="+mn-ea"/>
                <a:cs typeface="+mn-cs"/>
              </a:rPr>
              <a:t> ČR). Společnost také disponuje nejrozmanitějším množstvím </a:t>
            </a:r>
            <a:r>
              <a:rPr lang="cs-CZ" sz="1200" kern="1200" dirty="0" err="1" smtClean="0">
                <a:solidFill>
                  <a:schemeClr val="tx1"/>
                </a:solidFill>
                <a:latin typeface="+mn-lt"/>
                <a:ea typeface="+mn-ea"/>
                <a:cs typeface="+mn-cs"/>
              </a:rPr>
              <a:t>obchodnch</a:t>
            </a:r>
            <a:r>
              <a:rPr lang="cs-CZ" sz="1200" kern="1200" baseline="0" dirty="0" smtClean="0">
                <a:solidFill>
                  <a:schemeClr val="tx1"/>
                </a:solidFill>
                <a:latin typeface="+mn-lt"/>
                <a:ea typeface="+mn-ea"/>
                <a:cs typeface="+mn-cs"/>
              </a:rPr>
              <a:t> </a:t>
            </a:r>
            <a:r>
              <a:rPr lang="cs-CZ" sz="1200" kern="1200" dirty="0" smtClean="0">
                <a:solidFill>
                  <a:schemeClr val="tx1"/>
                </a:solidFill>
                <a:latin typeface="+mn-lt"/>
                <a:ea typeface="+mn-ea"/>
                <a:cs typeface="+mn-cs"/>
              </a:rPr>
              <a:t>formátů, a to hypermarkety, supermarkety, obchodními domy, prodejnami </a:t>
            </a:r>
          </a:p>
          <a:p>
            <a:endParaRPr lang="cs-CZ" dirty="0"/>
          </a:p>
        </p:txBody>
      </p:sp>
      <p:sp>
        <p:nvSpPr>
          <p:cNvPr id="4" name="Zástupný symbol pro číslo snímku 3"/>
          <p:cNvSpPr>
            <a:spLocks noGrp="1"/>
          </p:cNvSpPr>
          <p:nvPr>
            <p:ph type="sldNum" sz="quarter" idx="10"/>
          </p:nvPr>
        </p:nvSpPr>
        <p:spPr/>
        <p:txBody>
          <a:bodyPr/>
          <a:lstStyle/>
          <a:p>
            <a:fld id="{D5C1EBDF-37A3-4E3E-A892-F69401D1B02E}"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ovnoramenný trojúhelní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540544" y="776288"/>
            <a:ext cx="8062912" cy="1470025"/>
          </a:xfrm>
        </p:spPr>
        <p:txBody>
          <a:bodyPr anchor="b">
            <a:normAutofit/>
          </a:bodyPr>
          <a:lstStyle>
            <a:lvl1pPr algn="r">
              <a:defRPr sz="4400"/>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1371600" y="6012656"/>
            <a:ext cx="5791200" cy="365125"/>
          </a:xfrm>
        </p:spPr>
        <p:txBody>
          <a:bodyPr tIns="0" bIns="0" anchor="t"/>
          <a:lstStyle>
            <a:lvl1pPr algn="r">
              <a:defRPr sz="1000"/>
            </a:lvl1pPr>
          </a:lstStyle>
          <a:p>
            <a:fld id="{B687363C-9D42-4405-878A-1458FC5E6EDC}" type="datetimeFigureOut">
              <a:rPr lang="cs-CZ" smtClean="0"/>
              <a:pPr/>
              <a:t>27. 12. 2017</a:t>
            </a:fld>
            <a:endParaRPr lang="cs-CZ"/>
          </a:p>
        </p:txBody>
      </p:sp>
      <p:sp>
        <p:nvSpPr>
          <p:cNvPr id="17" name="Zástupný symbol pro zápatí 16"/>
          <p:cNvSpPr>
            <a:spLocks noGrp="1"/>
          </p:cNvSpPr>
          <p:nvPr>
            <p:ph type="ftr" sz="quarter" idx="11"/>
          </p:nvPr>
        </p:nvSpPr>
        <p:spPr>
          <a:xfrm>
            <a:off x="1371600" y="5650704"/>
            <a:ext cx="5791200" cy="365125"/>
          </a:xfrm>
        </p:spPr>
        <p:txBody>
          <a:bodyPr tIns="0" bIns="0" anchor="b"/>
          <a:lstStyle>
            <a:lvl1pPr algn="r">
              <a:defRPr sz="1100"/>
            </a:lvl1pPr>
          </a:lstStyle>
          <a:p>
            <a:endParaRPr lang="cs-CZ"/>
          </a:p>
        </p:txBody>
      </p:sp>
      <p:sp>
        <p:nvSpPr>
          <p:cNvPr id="29" name="Zástupný symbol pro číslo snímk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62CB963-0C87-4887-9A24-730F7CD22F2C}"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687363C-9D42-4405-878A-1458FC5E6EDC}" type="datetimeFigureOut">
              <a:rPr lang="cs-CZ" smtClean="0"/>
              <a:pPr/>
              <a:t>27. 12. 2017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62CB963-0C87-4887-9A24-730F7CD22F2C}"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381000"/>
            <a:ext cx="1905000" cy="5486400"/>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381000"/>
            <a:ext cx="6248400" cy="548640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687363C-9D42-4405-878A-1458FC5E6EDC}" type="datetimeFigureOut">
              <a:rPr lang="cs-CZ" smtClean="0"/>
              <a:pPr/>
              <a:t>27. 12. 2017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62CB963-0C87-4887-9A24-730F7CD22F2C}"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399032"/>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a:xfrm>
            <a:off x="457200" y="1882808"/>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791456" y="6480048"/>
            <a:ext cx="2133600" cy="301752"/>
          </a:xfrm>
        </p:spPr>
        <p:txBody>
          <a:bodyPr/>
          <a:lstStyle/>
          <a:p>
            <a:fld id="{B687363C-9D42-4405-878A-1458FC5E6EDC}" type="datetimeFigureOut">
              <a:rPr lang="cs-CZ" smtClean="0"/>
              <a:pPr/>
              <a:t>27. 12. 2017</a:t>
            </a:fld>
            <a:endParaRPr lang="cs-CZ"/>
          </a:p>
        </p:txBody>
      </p:sp>
      <p:sp>
        <p:nvSpPr>
          <p:cNvPr id="5" name="Zástupný symbol pro zápatí 4"/>
          <p:cNvSpPr>
            <a:spLocks noGrp="1"/>
          </p:cNvSpPr>
          <p:nvPr>
            <p:ph type="ftr" sz="quarter" idx="11"/>
          </p:nvPr>
        </p:nvSpPr>
        <p:spPr>
          <a:xfrm>
            <a:off x="457200" y="6480969"/>
            <a:ext cx="4260056" cy="300831"/>
          </a:xfrm>
        </p:spPr>
        <p:txBody>
          <a:bodyPr/>
          <a:lstStyle/>
          <a:p>
            <a:endParaRPr lang="cs-CZ"/>
          </a:p>
        </p:txBody>
      </p:sp>
      <p:sp>
        <p:nvSpPr>
          <p:cNvPr id="6" name="Zástupný symbol pro číslo snímku 5"/>
          <p:cNvSpPr>
            <a:spLocks noGrp="1"/>
          </p:cNvSpPr>
          <p:nvPr>
            <p:ph type="sldNum" sz="quarter" idx="12"/>
          </p:nvPr>
        </p:nvSpPr>
        <p:spPr/>
        <p:txBody>
          <a:bodyPr/>
          <a:lstStyle/>
          <a:p>
            <a:fld id="{362CB963-0C87-4887-9A24-730F7CD22F2C}"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1"/>
      </p:bgRef>
    </p:bg>
    <p:spTree>
      <p:nvGrpSpPr>
        <p:cNvPr id="1" name=""/>
        <p:cNvGrpSpPr/>
        <p:nvPr/>
      </p:nvGrpSpPr>
      <p:grpSpPr>
        <a:xfrm>
          <a:off x="0" y="0"/>
          <a:ext cx="0" cy="0"/>
          <a:chOff x="0" y="0"/>
          <a:chExt cx="0" cy="0"/>
        </a:xfrm>
      </p:grpSpPr>
      <p:sp>
        <p:nvSpPr>
          <p:cNvPr id="9" name="Pravoúhlý trojúhelní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Rovnoramenný trojúhelní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Zástupný symbol pro datum 3"/>
          <p:cNvSpPr>
            <a:spLocks noGrp="1"/>
          </p:cNvSpPr>
          <p:nvPr>
            <p:ph type="dt" sz="half" idx="10"/>
          </p:nvPr>
        </p:nvSpPr>
        <p:spPr>
          <a:xfrm>
            <a:off x="6955632" y="6477000"/>
            <a:ext cx="2133600" cy="304800"/>
          </a:xfrm>
        </p:spPr>
        <p:txBody>
          <a:bodyPr/>
          <a:lstStyle/>
          <a:p>
            <a:fld id="{B687363C-9D42-4405-878A-1458FC5E6EDC}" type="datetimeFigureOut">
              <a:rPr lang="cs-CZ" smtClean="0"/>
              <a:pPr/>
              <a:t>27. 12. 2017</a:t>
            </a:fld>
            <a:endParaRPr lang="cs-CZ"/>
          </a:p>
        </p:txBody>
      </p:sp>
      <p:sp>
        <p:nvSpPr>
          <p:cNvPr id="5" name="Zástupný symbol pro zápatí 4"/>
          <p:cNvSpPr>
            <a:spLocks noGrp="1"/>
          </p:cNvSpPr>
          <p:nvPr>
            <p:ph type="ftr" sz="quarter" idx="11"/>
          </p:nvPr>
        </p:nvSpPr>
        <p:spPr>
          <a:xfrm>
            <a:off x="2619376" y="6480969"/>
            <a:ext cx="4260056" cy="300831"/>
          </a:xfrm>
        </p:spPr>
        <p:txBody>
          <a:bodyPr/>
          <a:lstStyle/>
          <a:p>
            <a:endParaRPr lang="cs-CZ"/>
          </a:p>
        </p:txBody>
      </p:sp>
      <p:sp>
        <p:nvSpPr>
          <p:cNvPr id="6" name="Zástupný symbol pro číslo snímku 5"/>
          <p:cNvSpPr>
            <a:spLocks noGrp="1"/>
          </p:cNvSpPr>
          <p:nvPr>
            <p:ph type="sldNum" sz="quarter" idx="12"/>
          </p:nvPr>
        </p:nvSpPr>
        <p:spPr>
          <a:xfrm>
            <a:off x="8451056" y="809624"/>
            <a:ext cx="502920" cy="300831"/>
          </a:xfrm>
        </p:spPr>
        <p:txBody>
          <a:bodyPr/>
          <a:lstStyle/>
          <a:p>
            <a:fld id="{362CB963-0C87-4887-9A24-730F7CD22F2C}" type="slidenum">
              <a:rPr lang="cs-CZ" smtClean="0"/>
              <a:pPr/>
              <a:t>‹#›</a:t>
            </a:fld>
            <a:endParaRPr lang="cs-CZ"/>
          </a:p>
        </p:txBody>
      </p:sp>
      <p:cxnSp>
        <p:nvCxnSpPr>
          <p:cNvPr id="11" name="Přímá spojovací čára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ovací čára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dpis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marL="0" algn="l">
              <a:defRPr/>
            </a:lvl1p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4791456" y="6480969"/>
            <a:ext cx="2133600" cy="301752"/>
          </a:xfrm>
        </p:spPr>
        <p:txBody>
          <a:bodyPr/>
          <a:lstStyle/>
          <a:p>
            <a:fld id="{B687363C-9D42-4405-878A-1458FC5E6EDC}" type="datetimeFigureOut">
              <a:rPr lang="cs-CZ" smtClean="0"/>
              <a:pPr/>
              <a:t>27. 12. 2017</a:t>
            </a:fld>
            <a:endParaRPr lang="cs-CZ"/>
          </a:p>
        </p:txBody>
      </p:sp>
      <p:sp>
        <p:nvSpPr>
          <p:cNvPr id="6" name="Zástupný symbol pro zápatí 5"/>
          <p:cNvSpPr>
            <a:spLocks noGrp="1"/>
          </p:cNvSpPr>
          <p:nvPr>
            <p:ph type="ftr" sz="quarter" idx="11"/>
          </p:nvPr>
        </p:nvSpPr>
        <p:spPr>
          <a:xfrm>
            <a:off x="457200" y="6480969"/>
            <a:ext cx="4260056" cy="301752"/>
          </a:xfrm>
        </p:spPr>
        <p:txBody>
          <a:bodyPr/>
          <a:lstStyle/>
          <a:p>
            <a:endParaRPr lang="cs-CZ"/>
          </a:p>
        </p:txBody>
      </p:sp>
      <p:sp>
        <p:nvSpPr>
          <p:cNvPr id="7" name="Zástupný symbol pro číslo snímku 6"/>
          <p:cNvSpPr>
            <a:spLocks noGrp="1"/>
          </p:cNvSpPr>
          <p:nvPr>
            <p:ph type="sldNum" sz="quarter" idx="12"/>
          </p:nvPr>
        </p:nvSpPr>
        <p:spPr>
          <a:xfrm>
            <a:off x="7589520" y="6480969"/>
            <a:ext cx="502920" cy="301752"/>
          </a:xfrm>
        </p:spPr>
        <p:txBody>
          <a:bodyPr/>
          <a:lstStyle/>
          <a:p>
            <a:fld id="{362CB963-0C87-4887-9A24-730F7CD22F2C}"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a:xfrm>
            <a:off x="4791456" y="6480969"/>
            <a:ext cx="2130552" cy="301752"/>
          </a:xfrm>
        </p:spPr>
        <p:txBody>
          <a:bodyPr/>
          <a:lstStyle/>
          <a:p>
            <a:fld id="{B687363C-9D42-4405-878A-1458FC5E6EDC}" type="datetimeFigureOut">
              <a:rPr lang="cs-CZ" smtClean="0"/>
              <a:pPr/>
              <a:t>27. 12. 2017</a:t>
            </a:fld>
            <a:endParaRPr lang="cs-CZ"/>
          </a:p>
        </p:txBody>
      </p:sp>
      <p:sp>
        <p:nvSpPr>
          <p:cNvPr id="8" name="Zástupný symbol pro zápatí 7"/>
          <p:cNvSpPr>
            <a:spLocks noGrp="1"/>
          </p:cNvSpPr>
          <p:nvPr>
            <p:ph type="ftr" sz="quarter" idx="11"/>
          </p:nvPr>
        </p:nvSpPr>
        <p:spPr>
          <a:xfrm>
            <a:off x="457200" y="6480969"/>
            <a:ext cx="4261104" cy="301752"/>
          </a:xfrm>
        </p:spPr>
        <p:txBody>
          <a:bodyPr/>
          <a:lstStyle/>
          <a:p>
            <a:endParaRPr lang="cs-CZ"/>
          </a:p>
        </p:txBody>
      </p:sp>
      <p:sp>
        <p:nvSpPr>
          <p:cNvPr id="9" name="Zástupný symbol pro číslo snímku 8"/>
          <p:cNvSpPr>
            <a:spLocks noGrp="1"/>
          </p:cNvSpPr>
          <p:nvPr>
            <p:ph type="sldNum" sz="quarter" idx="12"/>
          </p:nvPr>
        </p:nvSpPr>
        <p:spPr>
          <a:xfrm>
            <a:off x="7589520" y="6483096"/>
            <a:ext cx="502920" cy="301752"/>
          </a:xfrm>
        </p:spPr>
        <p:txBody>
          <a:bodyPr/>
          <a:lstStyle>
            <a:lvl1pPr algn="ctr">
              <a:defRPr/>
            </a:lvl1pPr>
          </a:lstStyle>
          <a:p>
            <a:fld id="{362CB963-0C87-4887-9A24-730F7CD22F2C}"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0"/>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B687363C-9D42-4405-878A-1458FC5E6EDC}" type="datetimeFigureOut">
              <a:rPr lang="cs-CZ" smtClean="0"/>
              <a:pPr/>
              <a:t>27. 12. 2017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62CB963-0C87-4887-9A24-730F7CD22F2C}"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791456" y="6480969"/>
            <a:ext cx="2133600" cy="301752"/>
          </a:xfrm>
        </p:spPr>
        <p:txBody>
          <a:bodyPr/>
          <a:lstStyle/>
          <a:p>
            <a:fld id="{B687363C-9D42-4405-878A-1458FC5E6EDC}" type="datetimeFigureOut">
              <a:rPr lang="cs-CZ" smtClean="0"/>
              <a:pPr/>
              <a:t>27. 12. 2017</a:t>
            </a:fld>
            <a:endParaRPr lang="cs-CZ"/>
          </a:p>
        </p:txBody>
      </p:sp>
      <p:sp>
        <p:nvSpPr>
          <p:cNvPr id="3" name="Zástupný symbol pro zápatí 2"/>
          <p:cNvSpPr>
            <a:spLocks noGrp="1"/>
          </p:cNvSpPr>
          <p:nvPr>
            <p:ph type="ftr" sz="quarter" idx="11"/>
          </p:nvPr>
        </p:nvSpPr>
        <p:spPr>
          <a:xfrm>
            <a:off x="457200" y="6481890"/>
            <a:ext cx="4260056" cy="300831"/>
          </a:xfrm>
        </p:spPr>
        <p:txBody>
          <a:bodyPr/>
          <a:lstStyle/>
          <a:p>
            <a:endParaRPr lang="cs-CZ"/>
          </a:p>
        </p:txBody>
      </p:sp>
      <p:sp>
        <p:nvSpPr>
          <p:cNvPr id="4" name="Zástupný symbol pro číslo snímku 3"/>
          <p:cNvSpPr>
            <a:spLocks noGrp="1"/>
          </p:cNvSpPr>
          <p:nvPr>
            <p:ph type="sldNum" sz="quarter" idx="12"/>
          </p:nvPr>
        </p:nvSpPr>
        <p:spPr>
          <a:xfrm>
            <a:off x="7589520" y="6480969"/>
            <a:ext cx="502920" cy="301752"/>
          </a:xfrm>
        </p:spPr>
        <p:txBody>
          <a:bodyPr/>
          <a:lstStyle/>
          <a:p>
            <a:fld id="{362CB963-0C87-4887-9A24-730F7CD22F2C}"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278976" y="6556248"/>
            <a:ext cx="2133600" cy="301752"/>
          </a:xfrm>
        </p:spPr>
        <p:txBody>
          <a:bodyPr/>
          <a:lstStyle>
            <a:lvl1pPr>
              <a:defRPr sz="900"/>
            </a:lvl1pPr>
          </a:lstStyle>
          <a:p>
            <a:fld id="{B687363C-9D42-4405-878A-1458FC5E6EDC}" type="datetimeFigureOut">
              <a:rPr lang="cs-CZ" smtClean="0"/>
              <a:pPr/>
              <a:t>27. 12. 2017</a:t>
            </a:fld>
            <a:endParaRPr lang="cs-CZ"/>
          </a:p>
        </p:txBody>
      </p:sp>
      <p:sp>
        <p:nvSpPr>
          <p:cNvPr id="6" name="Zástupný symbol pro zápatí 5"/>
          <p:cNvSpPr>
            <a:spLocks noGrp="1"/>
          </p:cNvSpPr>
          <p:nvPr>
            <p:ph type="ftr" sz="quarter" idx="11"/>
          </p:nvPr>
        </p:nvSpPr>
        <p:spPr>
          <a:xfrm>
            <a:off x="1135856" y="6556248"/>
            <a:ext cx="5143120"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410576" y="6556248"/>
            <a:ext cx="502920" cy="301752"/>
          </a:xfrm>
        </p:spPr>
        <p:txBody>
          <a:bodyPr/>
          <a:lstStyle>
            <a:lvl1pPr>
              <a:defRPr sz="900"/>
            </a:lvl1pPr>
          </a:lstStyle>
          <a:p>
            <a:fld id="{362CB963-0C87-4887-9A24-730F7CD22F2C}"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6108192" y="6556248"/>
            <a:ext cx="2103120" cy="301752"/>
          </a:xfrm>
        </p:spPr>
        <p:txBody>
          <a:bodyPr/>
          <a:lstStyle>
            <a:lvl1pPr>
              <a:defRPr sz="900"/>
            </a:lvl1pPr>
          </a:lstStyle>
          <a:p>
            <a:fld id="{B687363C-9D42-4405-878A-1458FC5E6EDC}" type="datetimeFigureOut">
              <a:rPr lang="cs-CZ" smtClean="0"/>
              <a:pPr/>
              <a:t>27. 12. 2017</a:t>
            </a:fld>
            <a:endParaRPr lang="cs-CZ"/>
          </a:p>
        </p:txBody>
      </p:sp>
      <p:sp>
        <p:nvSpPr>
          <p:cNvPr id="6" name="Zástupný symbol pro zápatí 5"/>
          <p:cNvSpPr>
            <a:spLocks noGrp="1"/>
          </p:cNvSpPr>
          <p:nvPr>
            <p:ph type="ftr" sz="quarter" idx="11"/>
          </p:nvPr>
        </p:nvSpPr>
        <p:spPr>
          <a:xfrm>
            <a:off x="1170432" y="6557169"/>
            <a:ext cx="4948072"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217192" y="6556248"/>
            <a:ext cx="365760" cy="301752"/>
          </a:xfrm>
        </p:spPr>
        <p:txBody>
          <a:bodyPr/>
          <a:lstStyle>
            <a:lvl1pPr algn="ctr">
              <a:defRPr sz="900"/>
            </a:lvl1pPr>
          </a:lstStyle>
          <a:p>
            <a:fld id="{362CB963-0C87-4887-9A24-730F7CD22F2C}"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úhlý trojúhelní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Přímá spojovací čára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ovací čára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Zástupný symbol pro nadpis 21"/>
          <p:cNvSpPr>
            <a:spLocks noGrp="1"/>
          </p:cNvSpPr>
          <p:nvPr>
            <p:ph type="title"/>
          </p:nvPr>
        </p:nvSpPr>
        <p:spPr>
          <a:xfrm>
            <a:off x="457200" y="267494"/>
            <a:ext cx="8229600" cy="1399032"/>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687363C-9D42-4405-878A-1458FC5E6EDC}" type="datetimeFigureOut">
              <a:rPr lang="cs-CZ" smtClean="0"/>
              <a:pPr/>
              <a:t>27. 12. 2017</a:t>
            </a:fld>
            <a:endParaRPr lang="cs-CZ"/>
          </a:p>
        </p:txBody>
      </p:sp>
      <p:sp>
        <p:nvSpPr>
          <p:cNvPr id="3" name="Zástupný symbol pro zápatí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cs-CZ"/>
          </a:p>
        </p:txBody>
      </p:sp>
      <p:sp>
        <p:nvSpPr>
          <p:cNvPr id="23" name="Zástupný symbol pro číslo snímk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62CB963-0C87-4887-9A24-730F7CD22F2C}"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heses.cz/id/hvhzvf/Bakalarska_prace_AN.pdf" TargetMode="External"/><Relationship Id="rId2" Type="http://schemas.openxmlformats.org/officeDocument/2006/relationships/hyperlink" Target="https://www.google.cz/obrazky" TargetMode="External"/><Relationship Id="rId1" Type="http://schemas.openxmlformats.org/officeDocument/2006/relationships/slideLayout" Target="../slideLayouts/slideLayout2.xml"/><Relationship Id="rId4" Type="http://schemas.openxmlformats.org/officeDocument/2006/relationships/hyperlink" Target="https://cs.wikipedia.org/wiki/Globaliza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888" y="2428868"/>
            <a:ext cx="8062912" cy="1470025"/>
          </a:xfrm>
        </p:spPr>
        <p:txBody>
          <a:bodyPr>
            <a:normAutofit/>
          </a:bodyPr>
          <a:lstStyle/>
          <a:p>
            <a:r>
              <a:rPr lang="cs-CZ" sz="8000" b="1" dirty="0" smtClean="0"/>
              <a:t>GLOBALIZACE</a:t>
            </a:r>
            <a:endParaRPr lang="cs-CZ" sz="8000" b="1" dirty="0"/>
          </a:p>
        </p:txBody>
      </p:sp>
      <p:sp>
        <p:nvSpPr>
          <p:cNvPr id="3" name="Podnadpis 2"/>
          <p:cNvSpPr>
            <a:spLocks noGrp="1"/>
          </p:cNvSpPr>
          <p:nvPr>
            <p:ph type="subTitle" idx="1"/>
          </p:nvPr>
        </p:nvSpPr>
        <p:spPr>
          <a:xfrm>
            <a:off x="-500098" y="4071942"/>
            <a:ext cx="8062912" cy="1752600"/>
          </a:xfrm>
        </p:spPr>
        <p:txBody>
          <a:bodyPr>
            <a:normAutofit/>
          </a:bodyPr>
          <a:lstStyle/>
          <a:p>
            <a:r>
              <a:rPr lang="cs-CZ" sz="4400" b="1" dirty="0" smtClean="0">
                <a:solidFill>
                  <a:schemeClr val="tx1"/>
                </a:solidFill>
              </a:rPr>
              <a:t>Zahraniční firmy v ČR</a:t>
            </a:r>
            <a:endParaRPr lang="cs-CZ" sz="4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Tesco</a:t>
            </a:r>
            <a:r>
              <a:rPr lang="cs-CZ" b="1" dirty="0" smtClean="0"/>
              <a:t> </a:t>
            </a:r>
            <a:r>
              <a:rPr lang="cs-CZ" b="1" dirty="0" err="1" smtClean="0"/>
              <a:t>Stores</a:t>
            </a:r>
            <a:r>
              <a:rPr lang="cs-CZ" b="1" dirty="0" smtClean="0"/>
              <a:t> ČR</a:t>
            </a:r>
            <a:endParaRPr lang="cs-CZ" b="1" dirty="0"/>
          </a:p>
        </p:txBody>
      </p:sp>
      <p:sp>
        <p:nvSpPr>
          <p:cNvPr id="3" name="Zástupný symbol pro obsah 2"/>
          <p:cNvSpPr>
            <a:spLocks noGrp="1"/>
          </p:cNvSpPr>
          <p:nvPr>
            <p:ph idx="1"/>
          </p:nvPr>
        </p:nvSpPr>
        <p:spPr/>
        <p:txBody>
          <a:bodyPr/>
          <a:lstStyle/>
          <a:p>
            <a:r>
              <a:rPr lang="cs-CZ" dirty="0" smtClean="0"/>
              <a:t>Největší obchodní řetězec</a:t>
            </a:r>
          </a:p>
          <a:p>
            <a:r>
              <a:rPr lang="cs-CZ" dirty="0" smtClean="0"/>
              <a:t>Rozmanité množství obchodních formátů</a:t>
            </a:r>
            <a:endParaRPr lang="cs-CZ" dirty="0"/>
          </a:p>
        </p:txBody>
      </p:sp>
      <p:pic>
        <p:nvPicPr>
          <p:cNvPr id="18434" name="Picture 2" descr="Výsledek obrázku pro tesco stores"/>
          <p:cNvPicPr>
            <a:picLocks noChangeAspect="1" noChangeArrowheads="1"/>
          </p:cNvPicPr>
          <p:nvPr/>
        </p:nvPicPr>
        <p:blipFill>
          <a:blip r:embed="rId3"/>
          <a:srcRect/>
          <a:stretch>
            <a:fillRect/>
          </a:stretch>
        </p:blipFill>
        <p:spPr bwMode="auto">
          <a:xfrm>
            <a:off x="1619269" y="3071810"/>
            <a:ext cx="5667375" cy="36957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t>Ahold</a:t>
            </a:r>
            <a:r>
              <a:rPr lang="cs-CZ" b="1" dirty="0" smtClean="0"/>
              <a:t> </a:t>
            </a:r>
            <a:r>
              <a:rPr lang="cs-CZ" b="1" dirty="0" err="1" smtClean="0"/>
              <a:t>Czech</a:t>
            </a:r>
            <a:r>
              <a:rPr lang="cs-CZ" b="1" dirty="0" smtClean="0"/>
              <a:t> </a:t>
            </a:r>
            <a:r>
              <a:rPr lang="cs-CZ" b="1" dirty="0" err="1" smtClean="0"/>
              <a:t>Republic</a:t>
            </a:r>
            <a:r>
              <a:rPr lang="cs-CZ" b="1" dirty="0" smtClean="0"/>
              <a:t>, a.s.</a:t>
            </a:r>
            <a:endParaRPr lang="cs-CZ" b="1" dirty="0"/>
          </a:p>
        </p:txBody>
      </p:sp>
      <p:sp>
        <p:nvSpPr>
          <p:cNvPr id="3" name="Zástupný symbol pro obsah 2"/>
          <p:cNvSpPr>
            <a:spLocks noGrp="1"/>
          </p:cNvSpPr>
          <p:nvPr>
            <p:ph idx="1"/>
          </p:nvPr>
        </p:nvSpPr>
        <p:spPr/>
        <p:txBody>
          <a:bodyPr/>
          <a:lstStyle/>
          <a:p>
            <a:r>
              <a:rPr lang="cs-CZ" dirty="0" smtClean="0"/>
              <a:t>Vlastní několik značek</a:t>
            </a:r>
          </a:p>
          <a:p>
            <a:r>
              <a:rPr lang="cs-CZ" dirty="0" smtClean="0"/>
              <a:t>Kosmetika, nápoje, internetový obchod</a:t>
            </a:r>
          </a:p>
          <a:p>
            <a:r>
              <a:rPr lang="cs-CZ" dirty="0" smtClean="0"/>
              <a:t>Re-</a:t>
            </a:r>
            <a:r>
              <a:rPr lang="cs-CZ" dirty="0" err="1" smtClean="0"/>
              <a:t>branding</a:t>
            </a:r>
            <a:endParaRPr lang="cs-CZ" dirty="0"/>
          </a:p>
        </p:txBody>
      </p:sp>
      <p:pic>
        <p:nvPicPr>
          <p:cNvPr id="16386" name="Picture 2" descr="Výsledek obrázku pro Ahold Czech Republic,"/>
          <p:cNvPicPr>
            <a:picLocks noChangeAspect="1" noChangeArrowheads="1"/>
          </p:cNvPicPr>
          <p:nvPr/>
        </p:nvPicPr>
        <p:blipFill>
          <a:blip r:embed="rId3"/>
          <a:srcRect/>
          <a:stretch>
            <a:fillRect/>
          </a:stretch>
        </p:blipFill>
        <p:spPr bwMode="auto">
          <a:xfrm>
            <a:off x="3428992" y="3214686"/>
            <a:ext cx="5429250" cy="3333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cs-CZ" b="1" dirty="0" smtClean="0"/>
              <a:t>Makro Cash &amp; </a:t>
            </a:r>
            <a:r>
              <a:rPr lang="cs-CZ" b="1" dirty="0" err="1" smtClean="0"/>
              <a:t>Carry</a:t>
            </a:r>
            <a:r>
              <a:rPr lang="cs-CZ" b="1" dirty="0" smtClean="0"/>
              <a:t> ČR</a:t>
            </a:r>
            <a:endParaRPr lang="cs-CZ" b="1" dirty="0"/>
          </a:p>
        </p:txBody>
      </p:sp>
      <p:sp>
        <p:nvSpPr>
          <p:cNvPr id="3" name="Zástupný symbol pro obsah 2"/>
          <p:cNvSpPr>
            <a:spLocks noGrp="1"/>
          </p:cNvSpPr>
          <p:nvPr>
            <p:ph idx="1"/>
          </p:nvPr>
        </p:nvSpPr>
        <p:spPr/>
        <p:txBody>
          <a:bodyPr/>
          <a:lstStyle/>
          <a:p>
            <a:r>
              <a:rPr lang="cs-CZ" dirty="0" smtClean="0"/>
              <a:t>Velkoobchodní prodej</a:t>
            </a:r>
          </a:p>
          <a:p>
            <a:r>
              <a:rPr lang="cs-CZ" dirty="0" smtClean="0"/>
              <a:t>Určeno obchodníkům, gastronomickým firmám atd.</a:t>
            </a:r>
          </a:p>
          <a:p>
            <a:r>
              <a:rPr lang="cs-CZ" dirty="0" smtClean="0"/>
              <a:t>Velká objemová balení</a:t>
            </a:r>
            <a:endParaRPr lang="cs-CZ" dirty="0"/>
          </a:p>
        </p:txBody>
      </p:sp>
      <p:pic>
        <p:nvPicPr>
          <p:cNvPr id="14338" name="Picture 2" descr="Výsledek obrázku pro makro cash and carry"/>
          <p:cNvPicPr>
            <a:picLocks noChangeAspect="1" noChangeArrowheads="1"/>
          </p:cNvPicPr>
          <p:nvPr/>
        </p:nvPicPr>
        <p:blipFill>
          <a:blip r:embed="rId3"/>
          <a:srcRect/>
          <a:stretch>
            <a:fillRect/>
          </a:stretch>
        </p:blipFill>
        <p:spPr bwMode="auto">
          <a:xfrm>
            <a:off x="5000628" y="3929066"/>
            <a:ext cx="3643338" cy="271694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Mezinárodní obchod</a:t>
            </a:r>
            <a:endParaRPr lang="cs-CZ" dirty="0"/>
          </a:p>
        </p:txBody>
      </p:sp>
      <p:sp>
        <p:nvSpPr>
          <p:cNvPr id="3" name="Zástupný symbol pro obsah 2"/>
          <p:cNvSpPr>
            <a:spLocks noGrp="1"/>
          </p:cNvSpPr>
          <p:nvPr>
            <p:ph idx="1"/>
          </p:nvPr>
        </p:nvSpPr>
        <p:spPr/>
        <p:txBody>
          <a:bodyPr/>
          <a:lstStyle/>
          <a:p>
            <a:r>
              <a:rPr lang="cs-CZ" dirty="0" smtClean="0"/>
              <a:t>2. </a:t>
            </a:r>
            <a:r>
              <a:rPr lang="cs-CZ" dirty="0" err="1" smtClean="0"/>
              <a:t>pol</a:t>
            </a:r>
            <a:r>
              <a:rPr lang="cs-CZ" dirty="0" smtClean="0"/>
              <a:t>. 20. st. – rozvoj dopravy a komunikace</a:t>
            </a:r>
          </a:p>
          <a:p>
            <a:r>
              <a:rPr lang="cs-CZ" dirty="0" smtClean="0"/>
              <a:t>Vznik nadnárodních korporací</a:t>
            </a:r>
          </a:p>
          <a:p>
            <a:r>
              <a:rPr lang="cs-CZ" dirty="0" smtClean="0"/>
              <a:t>Nejznámější společnosti:</a:t>
            </a:r>
          </a:p>
          <a:p>
            <a:r>
              <a:rPr lang="cs-CZ" dirty="0" smtClean="0"/>
              <a:t>Elektronika -  Apple, Samsung, Sony</a:t>
            </a:r>
          </a:p>
          <a:p>
            <a:r>
              <a:rPr lang="cs-CZ" dirty="0" smtClean="0"/>
              <a:t>Automobily – Volkswagen, Škoda Auto, Toyota</a:t>
            </a:r>
          </a:p>
          <a:p>
            <a:r>
              <a:rPr lang="cs-CZ" dirty="0" err="1" smtClean="0"/>
              <a:t>Fast</a:t>
            </a:r>
            <a:r>
              <a:rPr lang="cs-CZ" dirty="0" smtClean="0"/>
              <a:t> </a:t>
            </a:r>
            <a:r>
              <a:rPr lang="cs-CZ" dirty="0" err="1" smtClean="0"/>
              <a:t>food</a:t>
            </a:r>
            <a:r>
              <a:rPr lang="cs-CZ" dirty="0" smtClean="0"/>
              <a:t> – </a:t>
            </a:r>
            <a:r>
              <a:rPr lang="cs-CZ" dirty="0" err="1" smtClean="0"/>
              <a:t>McDonald</a:t>
            </a:r>
            <a:r>
              <a:rPr lang="cs-CZ" dirty="0" smtClean="0"/>
              <a:t>‘s, KFC</a:t>
            </a:r>
          </a:p>
          <a:p>
            <a:endParaRPr lang="cs-CZ" dirty="0" smtClean="0"/>
          </a:p>
          <a:p>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APPLE</a:t>
            </a:r>
            <a:endParaRPr lang="cs-CZ" b="1" dirty="0"/>
          </a:p>
        </p:txBody>
      </p:sp>
      <p:sp>
        <p:nvSpPr>
          <p:cNvPr id="3" name="Zástupný symbol pro obsah 2"/>
          <p:cNvSpPr>
            <a:spLocks noGrp="1"/>
          </p:cNvSpPr>
          <p:nvPr>
            <p:ph idx="1"/>
          </p:nvPr>
        </p:nvSpPr>
        <p:spPr/>
        <p:txBody>
          <a:bodyPr/>
          <a:lstStyle/>
          <a:p>
            <a:r>
              <a:rPr lang="cs-CZ" dirty="0" smtClean="0"/>
              <a:t>Americká firma sídlící v Kalifornii</a:t>
            </a:r>
          </a:p>
          <a:p>
            <a:r>
              <a:rPr lang="cs-CZ" dirty="0" smtClean="0"/>
              <a:t>Založena v roce 1976</a:t>
            </a:r>
          </a:p>
          <a:p>
            <a:r>
              <a:rPr lang="cs-CZ" dirty="0" smtClean="0"/>
              <a:t>Nejprodávanější MP3 přehrávač na světě</a:t>
            </a:r>
          </a:p>
          <a:p>
            <a:r>
              <a:rPr lang="cs-CZ" dirty="0" smtClean="0"/>
              <a:t>R. 2007 byl představen </a:t>
            </a:r>
            <a:r>
              <a:rPr lang="cs-CZ" dirty="0" err="1" smtClean="0"/>
              <a:t>iPhone</a:t>
            </a:r>
            <a:endParaRPr lang="cs-CZ" dirty="0" smtClean="0"/>
          </a:p>
          <a:p>
            <a:r>
              <a:rPr lang="cs-CZ" dirty="0" smtClean="0"/>
              <a:t>R. 2010 tablet </a:t>
            </a:r>
            <a:r>
              <a:rPr lang="cs-CZ" dirty="0" err="1" smtClean="0"/>
              <a:t>iPad</a:t>
            </a:r>
            <a:endParaRPr lang="cs-CZ" dirty="0"/>
          </a:p>
        </p:txBody>
      </p:sp>
      <p:pic>
        <p:nvPicPr>
          <p:cNvPr id="2050" name="Picture 2" descr="https://upload.wikimedia.org/wikipedia/commons/thumb/f/fa/Apple_logo_black.svg/170px-Apple_logo_black.svg.png"/>
          <p:cNvPicPr>
            <a:picLocks noChangeAspect="1" noChangeArrowheads="1"/>
          </p:cNvPicPr>
          <p:nvPr/>
        </p:nvPicPr>
        <p:blipFill>
          <a:blip r:embed="rId3"/>
          <a:srcRect/>
          <a:stretch>
            <a:fillRect/>
          </a:stretch>
        </p:blipFill>
        <p:spPr bwMode="auto">
          <a:xfrm>
            <a:off x="6286512" y="4071942"/>
            <a:ext cx="2357452" cy="235745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SAMSUNG</a:t>
            </a:r>
            <a:endParaRPr lang="cs-CZ" b="1" dirty="0"/>
          </a:p>
        </p:txBody>
      </p:sp>
      <p:sp>
        <p:nvSpPr>
          <p:cNvPr id="3" name="Zástupný symbol pro obsah 2"/>
          <p:cNvSpPr>
            <a:spLocks noGrp="1"/>
          </p:cNvSpPr>
          <p:nvPr>
            <p:ph idx="1"/>
          </p:nvPr>
        </p:nvSpPr>
        <p:spPr/>
        <p:txBody>
          <a:bodyPr/>
          <a:lstStyle/>
          <a:p>
            <a:r>
              <a:rPr lang="cs-CZ" dirty="0" smtClean="0"/>
              <a:t>Největší společnost</a:t>
            </a:r>
          </a:p>
          <a:p>
            <a:r>
              <a:rPr lang="cs-CZ" dirty="0" smtClean="0"/>
              <a:t>Složen z mnoha společnostmi</a:t>
            </a:r>
          </a:p>
          <a:p>
            <a:r>
              <a:rPr lang="cs-CZ" dirty="0" smtClean="0"/>
              <a:t>Samsung = „tři hvězdy“</a:t>
            </a:r>
          </a:p>
          <a:p>
            <a:r>
              <a:rPr lang="cs-CZ" dirty="0" smtClean="0"/>
              <a:t>V současné době má 16 výrobků</a:t>
            </a:r>
          </a:p>
          <a:p>
            <a:endParaRPr lang="cs-CZ" dirty="0"/>
          </a:p>
        </p:txBody>
      </p:sp>
      <p:pic>
        <p:nvPicPr>
          <p:cNvPr id="22530" name="Picture 2" descr="https://upload.wikimedia.org/wikipedia/commons/thumb/2/24/Samsung_Logo.svg/91px-Samsung_Logo.svg.png"/>
          <p:cNvPicPr>
            <a:picLocks noChangeAspect="1" noChangeArrowheads="1"/>
          </p:cNvPicPr>
          <p:nvPr/>
        </p:nvPicPr>
        <p:blipFill>
          <a:blip r:embed="rId3"/>
          <a:srcRect/>
          <a:stretch>
            <a:fillRect/>
          </a:stretch>
        </p:blipFill>
        <p:spPr bwMode="auto">
          <a:xfrm>
            <a:off x="4357686" y="4714884"/>
            <a:ext cx="3571900" cy="117754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SONY</a:t>
            </a:r>
            <a:endParaRPr lang="cs-CZ" b="1" dirty="0"/>
          </a:p>
        </p:txBody>
      </p:sp>
      <p:sp>
        <p:nvSpPr>
          <p:cNvPr id="3" name="Zástupný symbol pro obsah 2"/>
          <p:cNvSpPr>
            <a:spLocks noGrp="1"/>
          </p:cNvSpPr>
          <p:nvPr>
            <p:ph idx="1"/>
          </p:nvPr>
        </p:nvSpPr>
        <p:spPr/>
        <p:txBody>
          <a:bodyPr/>
          <a:lstStyle/>
          <a:p>
            <a:r>
              <a:rPr lang="cs-CZ" dirty="0" smtClean="0"/>
              <a:t>Japonská mezinárodní korporace</a:t>
            </a:r>
          </a:p>
          <a:p>
            <a:r>
              <a:rPr lang="cs-CZ" dirty="0" smtClean="0"/>
              <a:t>Hlavní sídlo je: </a:t>
            </a:r>
            <a:r>
              <a:rPr lang="cs-CZ" dirty="0" err="1" smtClean="0"/>
              <a:t>Minato</a:t>
            </a:r>
            <a:r>
              <a:rPr lang="cs-CZ" dirty="0" smtClean="0"/>
              <a:t>, Tokio, Japonsko</a:t>
            </a:r>
          </a:p>
          <a:p>
            <a:r>
              <a:rPr lang="cs-CZ" dirty="0" smtClean="0"/>
              <a:t>Zaměřuje se především na elektroniku</a:t>
            </a:r>
          </a:p>
          <a:p>
            <a:r>
              <a:rPr lang="cs-CZ" dirty="0" smtClean="0"/>
              <a:t>Nejlepší výrobce elektroniky</a:t>
            </a:r>
            <a:endParaRPr lang="cs-CZ" dirty="0"/>
          </a:p>
        </p:txBody>
      </p:sp>
      <p:pic>
        <p:nvPicPr>
          <p:cNvPr id="24578" name="Picture 2" descr="https://upload.wikimedia.org/wikipedia/commons/thumb/c/ca/Sony_logo.svg/500px-Sony_logo.svg.png"/>
          <p:cNvPicPr>
            <a:picLocks noChangeAspect="1" noChangeArrowheads="1"/>
          </p:cNvPicPr>
          <p:nvPr/>
        </p:nvPicPr>
        <p:blipFill>
          <a:blip r:embed="rId3"/>
          <a:srcRect/>
          <a:stretch>
            <a:fillRect/>
          </a:stretch>
        </p:blipFill>
        <p:spPr bwMode="auto">
          <a:xfrm>
            <a:off x="3214678" y="4857760"/>
            <a:ext cx="4762500" cy="8572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Volkswagen</a:t>
            </a:r>
            <a:endParaRPr lang="cs-CZ" b="1" dirty="0"/>
          </a:p>
        </p:txBody>
      </p:sp>
      <p:sp>
        <p:nvSpPr>
          <p:cNvPr id="3" name="Zástupný symbol pro obsah 2"/>
          <p:cNvSpPr>
            <a:spLocks noGrp="1"/>
          </p:cNvSpPr>
          <p:nvPr>
            <p:ph idx="1"/>
          </p:nvPr>
        </p:nvSpPr>
        <p:spPr/>
        <p:txBody>
          <a:bodyPr/>
          <a:lstStyle/>
          <a:p>
            <a:r>
              <a:rPr lang="cs-CZ" dirty="0" smtClean="0"/>
              <a:t>Německá automobilka</a:t>
            </a:r>
          </a:p>
          <a:p>
            <a:r>
              <a:rPr lang="cs-CZ" dirty="0" smtClean="0"/>
              <a:t>Sídlící ve Wolfsburgu</a:t>
            </a:r>
          </a:p>
          <a:p>
            <a:r>
              <a:rPr lang="cs-CZ" dirty="0" smtClean="0"/>
              <a:t>Volkswagen = „lidový vůz“</a:t>
            </a:r>
          </a:p>
          <a:p>
            <a:r>
              <a:rPr lang="cs-CZ" dirty="0" smtClean="0"/>
              <a:t>Založena v roce 1937</a:t>
            </a:r>
          </a:p>
          <a:p>
            <a:r>
              <a:rPr lang="cs-CZ" dirty="0" smtClean="0"/>
              <a:t>Založení automobilky prosazoval Adolf Hitler</a:t>
            </a:r>
          </a:p>
          <a:p>
            <a:endParaRPr lang="cs-CZ" dirty="0"/>
          </a:p>
        </p:txBody>
      </p:sp>
      <p:pic>
        <p:nvPicPr>
          <p:cNvPr id="26626" name="Picture 2" descr="Logo"/>
          <p:cNvPicPr>
            <a:picLocks noChangeAspect="1" noChangeArrowheads="1"/>
          </p:cNvPicPr>
          <p:nvPr/>
        </p:nvPicPr>
        <p:blipFill>
          <a:blip r:embed="rId3"/>
          <a:srcRect/>
          <a:stretch>
            <a:fillRect/>
          </a:stretch>
        </p:blipFill>
        <p:spPr bwMode="auto">
          <a:xfrm>
            <a:off x="5786446" y="4714884"/>
            <a:ext cx="1838325" cy="18383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ŠKODA AUTO</a:t>
            </a:r>
            <a:endParaRPr lang="cs-CZ" b="1" dirty="0"/>
          </a:p>
        </p:txBody>
      </p:sp>
      <p:sp>
        <p:nvSpPr>
          <p:cNvPr id="3" name="Zástupný symbol pro obsah 2"/>
          <p:cNvSpPr>
            <a:spLocks noGrp="1"/>
          </p:cNvSpPr>
          <p:nvPr>
            <p:ph idx="1"/>
          </p:nvPr>
        </p:nvSpPr>
        <p:spPr/>
        <p:txBody>
          <a:bodyPr/>
          <a:lstStyle/>
          <a:p>
            <a:r>
              <a:rPr lang="cs-CZ" dirty="0" smtClean="0"/>
              <a:t>Český výrobce automobilů</a:t>
            </a:r>
          </a:p>
          <a:p>
            <a:r>
              <a:rPr lang="cs-CZ" dirty="0" smtClean="0"/>
              <a:t>Sídlí v Mladé Boleslavi</a:t>
            </a:r>
          </a:p>
          <a:p>
            <a:r>
              <a:rPr lang="cs-CZ" dirty="0" smtClean="0"/>
              <a:t>3 závody v ČR</a:t>
            </a:r>
          </a:p>
          <a:p>
            <a:r>
              <a:rPr lang="cs-CZ" dirty="0" smtClean="0"/>
              <a:t>Součástí koncernu Volkswagen</a:t>
            </a:r>
          </a:p>
          <a:p>
            <a:r>
              <a:rPr lang="cs-CZ" dirty="0" smtClean="0"/>
              <a:t>Největší česká firma podle tržeb</a:t>
            </a:r>
            <a:endParaRPr lang="cs-CZ" dirty="0"/>
          </a:p>
        </p:txBody>
      </p:sp>
      <p:pic>
        <p:nvPicPr>
          <p:cNvPr id="28674" name="Picture 2" descr="https://upload.wikimedia.org/wikipedia/commons/thumb/8/8a/New_%C5%A0koda_logo-2.jpg/800px-New_%C5%A0koda_logo-2.jpg"/>
          <p:cNvPicPr>
            <a:picLocks noChangeAspect="1" noChangeArrowheads="1"/>
          </p:cNvPicPr>
          <p:nvPr/>
        </p:nvPicPr>
        <p:blipFill>
          <a:blip r:embed="rId3" cstate="print"/>
          <a:srcRect/>
          <a:stretch>
            <a:fillRect/>
          </a:stretch>
        </p:blipFill>
        <p:spPr bwMode="auto">
          <a:xfrm>
            <a:off x="6858016" y="4643446"/>
            <a:ext cx="1794187" cy="18573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TOYOTA</a:t>
            </a:r>
            <a:endParaRPr lang="cs-CZ" b="1" dirty="0"/>
          </a:p>
        </p:txBody>
      </p:sp>
      <p:sp>
        <p:nvSpPr>
          <p:cNvPr id="3" name="Zástupný symbol pro obsah 2"/>
          <p:cNvSpPr>
            <a:spLocks noGrp="1"/>
          </p:cNvSpPr>
          <p:nvPr>
            <p:ph idx="1"/>
          </p:nvPr>
        </p:nvSpPr>
        <p:spPr/>
        <p:txBody>
          <a:bodyPr/>
          <a:lstStyle/>
          <a:p>
            <a:r>
              <a:rPr lang="cs-CZ" dirty="0" smtClean="0"/>
              <a:t>Japonská automobilka</a:t>
            </a:r>
          </a:p>
          <a:p>
            <a:r>
              <a:rPr lang="cs-CZ" dirty="0" smtClean="0"/>
              <a:t>Založená v roce 1937</a:t>
            </a:r>
          </a:p>
          <a:p>
            <a:r>
              <a:rPr lang="cs-CZ" dirty="0" smtClean="0"/>
              <a:t>2. největší výrobce automobilů</a:t>
            </a:r>
          </a:p>
          <a:p>
            <a:r>
              <a:rPr lang="cs-CZ" dirty="0" smtClean="0"/>
              <a:t>Vyrábí osobní automobily, dodávky, nákladní auta, motory, autobusy, roboty</a:t>
            </a:r>
            <a:endParaRPr lang="cs-CZ" dirty="0"/>
          </a:p>
        </p:txBody>
      </p:sp>
      <p:pic>
        <p:nvPicPr>
          <p:cNvPr id="30722" name="Picture 2" descr="Logo"/>
          <p:cNvPicPr>
            <a:picLocks noChangeAspect="1" noChangeArrowheads="1"/>
          </p:cNvPicPr>
          <p:nvPr/>
        </p:nvPicPr>
        <p:blipFill>
          <a:blip r:embed="rId3"/>
          <a:srcRect/>
          <a:stretch>
            <a:fillRect/>
          </a:stretch>
        </p:blipFill>
        <p:spPr bwMode="auto">
          <a:xfrm>
            <a:off x="2857488" y="5072074"/>
            <a:ext cx="5306807" cy="9286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Globalizace</a:t>
            </a:r>
            <a:endParaRPr lang="cs-CZ" b="1" dirty="0"/>
          </a:p>
        </p:txBody>
      </p:sp>
      <p:sp>
        <p:nvSpPr>
          <p:cNvPr id="3" name="Zástupný symbol pro obsah 2"/>
          <p:cNvSpPr>
            <a:spLocks noGrp="1"/>
          </p:cNvSpPr>
          <p:nvPr>
            <p:ph idx="1"/>
          </p:nvPr>
        </p:nvSpPr>
        <p:spPr/>
        <p:txBody>
          <a:bodyPr>
            <a:normAutofit/>
          </a:bodyPr>
          <a:lstStyle/>
          <a:p>
            <a:r>
              <a:rPr lang="cs-CZ" dirty="0" smtClean="0"/>
              <a:t>Je dlouhodobý proces</a:t>
            </a:r>
          </a:p>
          <a:p>
            <a:r>
              <a:rPr lang="cs-CZ" dirty="0" smtClean="0"/>
              <a:t>Nejaktuálnější téma současnosti</a:t>
            </a:r>
          </a:p>
          <a:p>
            <a:r>
              <a:rPr lang="cs-CZ" dirty="0" smtClean="0"/>
              <a:t>Ovlivňuje všechny oblasti života občanů</a:t>
            </a:r>
          </a:p>
          <a:p>
            <a:r>
              <a:rPr lang="cs-CZ" dirty="0" smtClean="0"/>
              <a:t>Dopad na ekonomickou, </a:t>
            </a:r>
            <a:r>
              <a:rPr lang="cs-CZ" dirty="0" err="1" smtClean="0"/>
              <a:t>soc</a:t>
            </a:r>
            <a:r>
              <a:rPr lang="cs-CZ" dirty="0" smtClean="0"/>
              <a:t>. a polit. sféru</a:t>
            </a:r>
          </a:p>
          <a:p>
            <a:r>
              <a:rPr lang="cs-CZ" dirty="0" smtClean="0"/>
              <a:t>Zásadní </a:t>
            </a:r>
            <a:r>
              <a:rPr lang="cs-CZ" dirty="0" err="1" smtClean="0"/>
              <a:t>umocnitel</a:t>
            </a:r>
            <a:r>
              <a:rPr lang="cs-CZ" dirty="0" smtClean="0"/>
              <a:t> mezinárodního obchodu</a:t>
            </a:r>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McDonald</a:t>
            </a:r>
            <a:r>
              <a:rPr lang="cs-CZ" b="1" dirty="0" smtClean="0"/>
              <a:t>‘s</a:t>
            </a:r>
            <a:endParaRPr lang="cs-CZ" b="1" dirty="0"/>
          </a:p>
        </p:txBody>
      </p:sp>
      <p:sp>
        <p:nvSpPr>
          <p:cNvPr id="3" name="Zástupný symbol pro obsah 2"/>
          <p:cNvSpPr>
            <a:spLocks noGrp="1"/>
          </p:cNvSpPr>
          <p:nvPr>
            <p:ph idx="1"/>
          </p:nvPr>
        </p:nvSpPr>
        <p:spPr/>
        <p:txBody>
          <a:bodyPr/>
          <a:lstStyle/>
          <a:p>
            <a:r>
              <a:rPr lang="cs-CZ" smtClean="0"/>
              <a:t>Největší řetězec </a:t>
            </a:r>
            <a:r>
              <a:rPr lang="cs-CZ" dirty="0" smtClean="0"/>
              <a:t>rychlého občerstvení</a:t>
            </a:r>
          </a:p>
          <a:p>
            <a:r>
              <a:rPr lang="cs-CZ" dirty="0" smtClean="0"/>
              <a:t>Založena v roce 1940 bratry </a:t>
            </a:r>
            <a:r>
              <a:rPr lang="cs-CZ" dirty="0" err="1" smtClean="0"/>
              <a:t>McDonaldovými</a:t>
            </a:r>
            <a:endParaRPr lang="cs-CZ" dirty="0" smtClean="0"/>
          </a:p>
          <a:p>
            <a:r>
              <a:rPr lang="cs-CZ" dirty="0" smtClean="0"/>
              <a:t>Hlavním artiklem je </a:t>
            </a:r>
            <a:r>
              <a:rPr lang="cs-CZ" dirty="0" err="1" smtClean="0"/>
              <a:t>hamburgr</a:t>
            </a:r>
            <a:endParaRPr lang="cs-CZ" dirty="0" smtClean="0"/>
          </a:p>
          <a:p>
            <a:r>
              <a:rPr lang="cs-CZ" dirty="0" smtClean="0"/>
              <a:t>Značka je symbolem úspěchu </a:t>
            </a:r>
            <a:endParaRPr lang="cs-CZ" dirty="0"/>
          </a:p>
        </p:txBody>
      </p:sp>
      <p:pic>
        <p:nvPicPr>
          <p:cNvPr id="32770" name="Picture 2" descr="https://upload.wikimedia.org/wikipedia/commons/thumb/3/36/McDonald%27s_Golden_Arches.svg/273px-McDonald%27s_Golden_Arches.svg.png"/>
          <p:cNvPicPr>
            <a:picLocks noChangeAspect="1" noChangeArrowheads="1"/>
          </p:cNvPicPr>
          <p:nvPr/>
        </p:nvPicPr>
        <p:blipFill>
          <a:blip r:embed="rId3"/>
          <a:srcRect/>
          <a:stretch>
            <a:fillRect/>
          </a:stretch>
        </p:blipFill>
        <p:spPr bwMode="auto">
          <a:xfrm>
            <a:off x="6286512" y="4572008"/>
            <a:ext cx="2071702" cy="18136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KFC</a:t>
            </a:r>
            <a:endParaRPr lang="cs-CZ" b="1" dirty="0"/>
          </a:p>
        </p:txBody>
      </p:sp>
      <p:sp>
        <p:nvSpPr>
          <p:cNvPr id="3" name="Zástupný symbol pro obsah 2"/>
          <p:cNvSpPr>
            <a:spLocks noGrp="1"/>
          </p:cNvSpPr>
          <p:nvPr>
            <p:ph idx="1"/>
          </p:nvPr>
        </p:nvSpPr>
        <p:spPr/>
        <p:txBody>
          <a:bodyPr/>
          <a:lstStyle/>
          <a:p>
            <a:r>
              <a:rPr lang="cs-CZ" dirty="0" smtClean="0"/>
              <a:t>Americká korporace</a:t>
            </a:r>
          </a:p>
          <a:p>
            <a:r>
              <a:rPr lang="cs-CZ" smtClean="0"/>
              <a:t>Prodej rychlého </a:t>
            </a:r>
            <a:r>
              <a:rPr lang="cs-CZ" dirty="0" smtClean="0"/>
              <a:t>občerstvení</a:t>
            </a:r>
            <a:endParaRPr lang="cs-CZ" dirty="0"/>
          </a:p>
        </p:txBody>
      </p:sp>
      <p:pic>
        <p:nvPicPr>
          <p:cNvPr id="2050" name="Picture 2" descr="https://upload.wikimedia.org/wikipedia/en/thumb/b/bf/KFC_logo.svg/1200px-KFC_logo.svg.png"/>
          <p:cNvPicPr>
            <a:picLocks noChangeAspect="1" noChangeArrowheads="1"/>
          </p:cNvPicPr>
          <p:nvPr/>
        </p:nvPicPr>
        <p:blipFill>
          <a:blip r:embed="rId3" cstate="print"/>
          <a:srcRect/>
          <a:stretch>
            <a:fillRect/>
          </a:stretch>
        </p:blipFill>
        <p:spPr bwMode="auto">
          <a:xfrm>
            <a:off x="5286316" y="3000315"/>
            <a:ext cx="3500518" cy="350051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sp>
        <p:nvSpPr>
          <p:cNvPr id="3" name="Zástupný symbol pro obsah 2"/>
          <p:cNvSpPr>
            <a:spLocks noGrp="1"/>
          </p:cNvSpPr>
          <p:nvPr>
            <p:ph idx="1"/>
          </p:nvPr>
        </p:nvSpPr>
        <p:spPr/>
        <p:txBody>
          <a:bodyPr>
            <a:normAutofit/>
          </a:bodyPr>
          <a:lstStyle/>
          <a:p>
            <a:r>
              <a:rPr lang="cs-CZ" dirty="0" smtClean="0">
                <a:hlinkClick r:id="rId2"/>
              </a:rPr>
              <a:t>https://www.google.cz/obrazky</a:t>
            </a:r>
            <a:endParaRPr lang="cs-CZ" dirty="0" smtClean="0"/>
          </a:p>
          <a:p>
            <a:r>
              <a:rPr lang="cs-CZ" dirty="0" smtClean="0">
                <a:hlinkClick r:id="rId3"/>
              </a:rPr>
              <a:t>https://theses.cz/id/hvhzvf/Bakalarska_prace_AN.pdf</a:t>
            </a:r>
            <a:endParaRPr lang="cs-CZ" dirty="0" smtClean="0"/>
          </a:p>
          <a:p>
            <a:r>
              <a:rPr lang="cs-CZ" dirty="0" smtClean="0">
                <a:hlinkClick r:id="rId4"/>
              </a:rPr>
              <a:t>https://cs.wikipedia.org/wiki/Globalizace</a:t>
            </a:r>
            <a:endParaRPr lang="cs-CZ" dirty="0" smtClean="0"/>
          </a:p>
          <a:p>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786058"/>
            <a:ext cx="8229600" cy="1399032"/>
          </a:xfrm>
        </p:spPr>
        <p:txBody>
          <a:bodyPr>
            <a:normAutofit/>
          </a:bodyPr>
          <a:lstStyle/>
          <a:p>
            <a:r>
              <a:rPr lang="cs-CZ" sz="6000" b="1" dirty="0" smtClean="0"/>
              <a:t>Děkuji za pozornost</a:t>
            </a:r>
            <a:endParaRPr lang="cs-CZ" sz="6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Příčiny vzniku globalizace</a:t>
            </a:r>
            <a:endParaRPr lang="cs-CZ" b="1" dirty="0"/>
          </a:p>
        </p:txBody>
      </p:sp>
      <p:sp>
        <p:nvSpPr>
          <p:cNvPr id="3" name="Zástupný symbol pro obsah 2"/>
          <p:cNvSpPr>
            <a:spLocks noGrp="1"/>
          </p:cNvSpPr>
          <p:nvPr>
            <p:ph idx="1"/>
          </p:nvPr>
        </p:nvSpPr>
        <p:spPr/>
        <p:txBody>
          <a:bodyPr/>
          <a:lstStyle/>
          <a:p>
            <a:r>
              <a:rPr lang="cs-CZ" dirty="0" smtClean="0"/>
              <a:t>Mnoho negativních dopadů</a:t>
            </a:r>
          </a:p>
          <a:p>
            <a:r>
              <a:rPr lang="cs-CZ" dirty="0" smtClean="0"/>
              <a:t>Vznik nadnárodních organizací</a:t>
            </a:r>
          </a:p>
          <a:p>
            <a:r>
              <a:rPr lang="cs-CZ" dirty="0" smtClean="0"/>
              <a:t>Období průmyslové revoluce</a:t>
            </a:r>
          </a:p>
          <a:p>
            <a:r>
              <a:rPr lang="cs-CZ" dirty="0" smtClean="0"/>
              <a:t>Útlum manufaktur</a:t>
            </a:r>
          </a:p>
          <a:p>
            <a:r>
              <a:rPr lang="cs-CZ" dirty="0" smtClean="0"/>
              <a:t>Vznik velkých továren a podniků</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pl-PL" b="1" dirty="0" smtClean="0"/>
              <a:t>Dopad globalizace na obchod v České republice</a:t>
            </a:r>
            <a:endParaRPr lang="cs-CZ" b="1" dirty="0"/>
          </a:p>
        </p:txBody>
      </p:sp>
      <p:sp>
        <p:nvSpPr>
          <p:cNvPr id="3" name="Zástupný symbol pro obsah 2"/>
          <p:cNvSpPr>
            <a:spLocks noGrp="1"/>
          </p:cNvSpPr>
          <p:nvPr>
            <p:ph idx="1"/>
          </p:nvPr>
        </p:nvSpPr>
        <p:spPr/>
        <p:txBody>
          <a:bodyPr/>
          <a:lstStyle/>
          <a:p>
            <a:r>
              <a:rPr lang="cs-CZ" dirty="0" smtClean="0"/>
              <a:t>Dopad na způsob prodeje</a:t>
            </a:r>
          </a:p>
          <a:p>
            <a:r>
              <a:rPr lang="cs-CZ" dirty="0" smtClean="0"/>
              <a:t>Vývoj obchodů</a:t>
            </a:r>
          </a:p>
          <a:p>
            <a:r>
              <a:rPr lang="cs-CZ" dirty="0" smtClean="0"/>
              <a:t>Vzniká stále více obchodních center</a:t>
            </a:r>
          </a:p>
          <a:p>
            <a:r>
              <a:rPr lang="cs-CZ" dirty="0" smtClean="0"/>
              <a:t>Supermarkety, hypermarkety, diskontní prodejny</a:t>
            </a:r>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Supermarket</a:t>
            </a:r>
            <a:endParaRPr lang="cs-CZ" b="1" dirty="0"/>
          </a:p>
        </p:txBody>
      </p:sp>
      <p:sp>
        <p:nvSpPr>
          <p:cNvPr id="3" name="Zástupný symbol pro obsah 2"/>
          <p:cNvSpPr>
            <a:spLocks noGrp="1"/>
          </p:cNvSpPr>
          <p:nvPr>
            <p:ph idx="1"/>
          </p:nvPr>
        </p:nvSpPr>
        <p:spPr/>
        <p:txBody>
          <a:bodyPr/>
          <a:lstStyle/>
          <a:p>
            <a:r>
              <a:rPr lang="cs-CZ" dirty="0" smtClean="0"/>
              <a:t>Velkoplošná prodejna potravin</a:t>
            </a:r>
          </a:p>
          <a:p>
            <a:r>
              <a:rPr lang="cs-CZ" dirty="0" smtClean="0"/>
              <a:t>Nabízí potravinářské, drogistické, kosmetické a papírnické produkty</a:t>
            </a:r>
          </a:p>
          <a:p>
            <a:r>
              <a:rPr lang="cs-CZ" dirty="0" smtClean="0"/>
              <a:t>Samoobslužný prodej</a:t>
            </a:r>
          </a:p>
          <a:p>
            <a:r>
              <a:rPr lang="cs-CZ" dirty="0" err="1" smtClean="0"/>
              <a:t>Tesco</a:t>
            </a:r>
            <a:r>
              <a:rPr lang="cs-CZ" dirty="0" smtClean="0"/>
              <a:t>, </a:t>
            </a:r>
            <a:r>
              <a:rPr lang="cs-CZ" dirty="0" err="1" smtClean="0"/>
              <a:t>Kaufland</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Hypermarket</a:t>
            </a:r>
            <a:endParaRPr lang="cs-CZ" b="1" dirty="0"/>
          </a:p>
        </p:txBody>
      </p:sp>
      <p:sp>
        <p:nvSpPr>
          <p:cNvPr id="3" name="Zástupný symbol pro obsah 2"/>
          <p:cNvSpPr>
            <a:spLocks noGrp="1"/>
          </p:cNvSpPr>
          <p:nvPr>
            <p:ph idx="1"/>
          </p:nvPr>
        </p:nvSpPr>
        <p:spPr>
          <a:xfrm>
            <a:off x="557242" y="4000504"/>
            <a:ext cx="8229600" cy="2357454"/>
          </a:xfrm>
        </p:spPr>
        <p:txBody>
          <a:bodyPr/>
          <a:lstStyle/>
          <a:p>
            <a:r>
              <a:rPr lang="cs-CZ" dirty="0" smtClean="0"/>
              <a:t>Omezený sortiment</a:t>
            </a:r>
          </a:p>
          <a:p>
            <a:r>
              <a:rPr lang="cs-CZ" dirty="0" smtClean="0"/>
              <a:t>Nejméně nákladná</a:t>
            </a:r>
          </a:p>
        </p:txBody>
      </p:sp>
      <p:sp>
        <p:nvSpPr>
          <p:cNvPr id="4" name="Nadpis 1"/>
          <p:cNvSpPr txBox="1">
            <a:spLocks/>
          </p:cNvSpPr>
          <p:nvPr/>
        </p:nvSpPr>
        <p:spPr>
          <a:xfrm>
            <a:off x="-642974" y="285749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cs-CZ" sz="4200" b="1" dirty="0" smtClean="0">
                <a:solidFill>
                  <a:srgbClr val="92D050"/>
                </a:solidFill>
                <a:latin typeface="+mj-lt"/>
                <a:ea typeface="+mj-ea"/>
                <a:cs typeface="+mj-cs"/>
              </a:rPr>
              <a:t>Diskontní prodejny</a:t>
            </a:r>
            <a:endParaRPr kumimoji="0" lang="cs-CZ" sz="4200" b="1" i="0" u="none" strike="noStrike" kern="1200" cap="none" spc="0" normalizeH="0" baseline="0" noProof="0" dirty="0">
              <a:ln>
                <a:noFill/>
              </a:ln>
              <a:solidFill>
                <a:srgbClr val="92D050"/>
              </a:solidFill>
              <a:effectLst/>
              <a:uLnTx/>
              <a:uFillTx/>
              <a:latin typeface="+mj-lt"/>
              <a:ea typeface="+mj-ea"/>
              <a:cs typeface="+mj-cs"/>
            </a:endParaRPr>
          </a:p>
        </p:txBody>
      </p:sp>
      <p:sp>
        <p:nvSpPr>
          <p:cNvPr id="5" name="Zástupný symbol pro obsah 2"/>
          <p:cNvSpPr txBox="1">
            <a:spLocks/>
          </p:cNvSpPr>
          <p:nvPr/>
        </p:nvSpPr>
        <p:spPr>
          <a:xfrm>
            <a:off x="609600" y="1752601"/>
            <a:ext cx="8229600" cy="12572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smtClean="0">
                <a:ln>
                  <a:noFill/>
                </a:ln>
                <a:solidFill>
                  <a:schemeClr val="tx1"/>
                </a:solidFill>
                <a:effectLst/>
                <a:uLnTx/>
                <a:uFillTx/>
                <a:latin typeface="+mn-lt"/>
                <a:ea typeface="+mn-ea"/>
                <a:cs typeface="+mn-cs"/>
              </a:rPr>
              <a:t>Rozsáhlejší forma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smtClean="0">
                <a:ln>
                  <a:noFill/>
                </a:ln>
                <a:solidFill>
                  <a:schemeClr val="tx1"/>
                </a:solidFill>
                <a:effectLst/>
                <a:uLnTx/>
                <a:uFillTx/>
                <a:latin typeface="+mn-lt"/>
                <a:ea typeface="+mn-ea"/>
                <a:cs typeface="+mn-cs"/>
              </a:rPr>
              <a:t>Samoobslužný prodej</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Finanční obchodní krize</a:t>
            </a:r>
          </a:p>
          <a:p>
            <a:r>
              <a:rPr lang="cs-CZ" dirty="0" smtClean="0"/>
              <a:t>Akční a slevové nabídky</a:t>
            </a:r>
          </a:p>
          <a:p>
            <a:r>
              <a:rPr lang="cs-CZ" dirty="0" err="1" smtClean="0"/>
              <a:t>Nejvýznamější</a:t>
            </a:r>
            <a:r>
              <a:rPr lang="cs-CZ" dirty="0" smtClean="0"/>
              <a:t> obchodní skupiny:</a:t>
            </a:r>
          </a:p>
          <a:p>
            <a:r>
              <a:rPr lang="cs-CZ" dirty="0" smtClean="0"/>
              <a:t>Skupina SCHWARZ ČR</a:t>
            </a:r>
          </a:p>
          <a:p>
            <a:r>
              <a:rPr lang="cs-CZ" dirty="0" smtClean="0"/>
              <a:t>Skupina REWE</a:t>
            </a:r>
          </a:p>
          <a:p>
            <a:r>
              <a:rPr lang="cs-CZ" dirty="0" err="1" smtClean="0"/>
              <a:t>Tesco</a:t>
            </a:r>
            <a:r>
              <a:rPr lang="cs-CZ" dirty="0" smtClean="0"/>
              <a:t> </a:t>
            </a:r>
            <a:r>
              <a:rPr lang="cs-CZ" dirty="0" err="1" smtClean="0"/>
              <a:t>Stores</a:t>
            </a:r>
            <a:r>
              <a:rPr lang="cs-CZ" dirty="0" smtClean="0"/>
              <a:t> ČR</a:t>
            </a:r>
          </a:p>
          <a:p>
            <a:r>
              <a:rPr lang="cs-CZ" dirty="0" err="1" smtClean="0"/>
              <a:t>Ahold</a:t>
            </a:r>
            <a:r>
              <a:rPr lang="cs-CZ" dirty="0" smtClean="0"/>
              <a:t> </a:t>
            </a:r>
            <a:r>
              <a:rPr lang="cs-CZ" dirty="0" err="1" smtClean="0"/>
              <a:t>Czech</a:t>
            </a:r>
            <a:r>
              <a:rPr lang="cs-CZ" dirty="0" smtClean="0"/>
              <a:t> </a:t>
            </a:r>
            <a:r>
              <a:rPr lang="cs-CZ" dirty="0" err="1" smtClean="0"/>
              <a:t>Republic</a:t>
            </a:r>
            <a:endParaRPr lang="cs-CZ" dirty="0" smtClean="0"/>
          </a:p>
          <a:p>
            <a:r>
              <a:rPr lang="cs-CZ" dirty="0" smtClean="0"/>
              <a:t>Makro Cash &amp; </a:t>
            </a:r>
            <a:r>
              <a:rPr lang="cs-CZ" dirty="0" err="1" smtClean="0"/>
              <a:t>Carry</a:t>
            </a:r>
            <a:endParaRPr lang="cs-CZ" dirty="0" smtClean="0"/>
          </a:p>
          <a:p>
            <a:endParaRPr lang="cs-CZ" dirty="0" smtClean="0"/>
          </a:p>
          <a:p>
            <a:endParaRPr lang="cs-CZ" dirty="0" smtClean="0"/>
          </a:p>
          <a:p>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Skupina Schwarz ČR</a:t>
            </a:r>
            <a:endParaRPr lang="cs-CZ" b="1" dirty="0"/>
          </a:p>
        </p:txBody>
      </p:sp>
      <p:sp>
        <p:nvSpPr>
          <p:cNvPr id="3" name="Zástupný symbol pro obsah 2"/>
          <p:cNvSpPr>
            <a:spLocks noGrp="1"/>
          </p:cNvSpPr>
          <p:nvPr>
            <p:ph idx="1"/>
          </p:nvPr>
        </p:nvSpPr>
        <p:spPr/>
        <p:txBody>
          <a:bodyPr/>
          <a:lstStyle/>
          <a:p>
            <a:r>
              <a:rPr lang="cs-CZ" dirty="0" smtClean="0"/>
              <a:t>Nejvyšší podíl</a:t>
            </a:r>
          </a:p>
          <a:p>
            <a:r>
              <a:rPr lang="cs-CZ" dirty="0" err="1" smtClean="0"/>
              <a:t>Kaufland</a:t>
            </a:r>
            <a:r>
              <a:rPr lang="cs-CZ" dirty="0" smtClean="0"/>
              <a:t>, </a:t>
            </a:r>
            <a:r>
              <a:rPr lang="cs-CZ" dirty="0" err="1" smtClean="0"/>
              <a:t>Lidl</a:t>
            </a:r>
            <a:endParaRPr lang="cs-CZ" dirty="0"/>
          </a:p>
        </p:txBody>
      </p:sp>
      <p:pic>
        <p:nvPicPr>
          <p:cNvPr id="22530" name="Picture 2" descr="Výsledek obrázku pro skupina schwarz cř"/>
          <p:cNvPicPr>
            <a:picLocks noChangeAspect="1" noChangeArrowheads="1"/>
          </p:cNvPicPr>
          <p:nvPr/>
        </p:nvPicPr>
        <p:blipFill>
          <a:blip r:embed="rId3"/>
          <a:srcRect/>
          <a:stretch>
            <a:fillRect/>
          </a:stretch>
        </p:blipFill>
        <p:spPr bwMode="auto">
          <a:xfrm>
            <a:off x="242006" y="3714752"/>
            <a:ext cx="4187118" cy="2357454"/>
          </a:xfrm>
          <a:prstGeom prst="rect">
            <a:avLst/>
          </a:prstGeom>
          <a:noFill/>
        </p:spPr>
      </p:pic>
      <p:pic>
        <p:nvPicPr>
          <p:cNvPr id="22532" name="Picture 4" descr="Související obrázek"/>
          <p:cNvPicPr>
            <a:picLocks noChangeAspect="1" noChangeArrowheads="1"/>
          </p:cNvPicPr>
          <p:nvPr/>
        </p:nvPicPr>
        <p:blipFill>
          <a:blip r:embed="rId4"/>
          <a:srcRect/>
          <a:stretch>
            <a:fillRect/>
          </a:stretch>
        </p:blipFill>
        <p:spPr bwMode="auto">
          <a:xfrm>
            <a:off x="4643438" y="3714752"/>
            <a:ext cx="4191042" cy="23596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b="1" dirty="0" smtClean="0"/>
              <a:t>Skupina Rewe </a:t>
            </a:r>
            <a:endParaRPr lang="cs-CZ" b="1" dirty="0"/>
          </a:p>
        </p:txBody>
      </p:sp>
      <p:sp>
        <p:nvSpPr>
          <p:cNvPr id="3" name="Zástupný symbol pro obsah 2"/>
          <p:cNvSpPr>
            <a:spLocks noGrp="1"/>
          </p:cNvSpPr>
          <p:nvPr>
            <p:ph idx="1"/>
          </p:nvPr>
        </p:nvSpPr>
        <p:spPr/>
        <p:txBody>
          <a:bodyPr/>
          <a:lstStyle/>
          <a:p>
            <a:r>
              <a:rPr lang="cs-CZ" dirty="0" smtClean="0"/>
              <a:t>Druhý nejvýznamnější</a:t>
            </a:r>
          </a:p>
          <a:p>
            <a:r>
              <a:rPr lang="cs-CZ" dirty="0" err="1" smtClean="0"/>
              <a:t>Billa</a:t>
            </a:r>
            <a:r>
              <a:rPr lang="cs-CZ" dirty="0" smtClean="0"/>
              <a:t>, Penny market</a:t>
            </a:r>
            <a:endParaRPr lang="cs-CZ" dirty="0"/>
          </a:p>
        </p:txBody>
      </p:sp>
      <p:pic>
        <p:nvPicPr>
          <p:cNvPr id="20482" name="Picture 2" descr="Související obrázek"/>
          <p:cNvPicPr>
            <a:picLocks noChangeAspect="1" noChangeArrowheads="1"/>
          </p:cNvPicPr>
          <p:nvPr/>
        </p:nvPicPr>
        <p:blipFill>
          <a:blip r:embed="rId3"/>
          <a:srcRect/>
          <a:stretch>
            <a:fillRect/>
          </a:stretch>
        </p:blipFill>
        <p:spPr bwMode="auto">
          <a:xfrm>
            <a:off x="285720" y="3114675"/>
            <a:ext cx="3875645" cy="2957531"/>
          </a:xfrm>
          <a:prstGeom prst="rect">
            <a:avLst/>
          </a:prstGeom>
          <a:noFill/>
        </p:spPr>
      </p:pic>
      <p:pic>
        <p:nvPicPr>
          <p:cNvPr id="20484" name="Picture 4" descr="Související obrázek"/>
          <p:cNvPicPr>
            <a:picLocks noChangeAspect="1" noChangeArrowheads="1"/>
          </p:cNvPicPr>
          <p:nvPr/>
        </p:nvPicPr>
        <p:blipFill>
          <a:blip r:embed="rId4"/>
          <a:srcRect/>
          <a:stretch>
            <a:fillRect/>
          </a:stretch>
        </p:blipFill>
        <p:spPr bwMode="auto">
          <a:xfrm>
            <a:off x="4384005" y="3429000"/>
            <a:ext cx="4474275" cy="25717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len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alen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Talent">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1363</TotalTime>
  <Words>2371</Words>
  <Application>Microsoft Office PowerPoint</Application>
  <PresentationFormat>Předvádění na obrazovce (4:3)</PresentationFormat>
  <Paragraphs>205</Paragraphs>
  <Slides>23</Slides>
  <Notes>20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Talent</vt:lpstr>
      <vt:lpstr>GLOBALIZACE</vt:lpstr>
      <vt:lpstr>Globalizace</vt:lpstr>
      <vt:lpstr>Příčiny vzniku globalizace</vt:lpstr>
      <vt:lpstr>Dopad globalizace na obchod v České republice</vt:lpstr>
      <vt:lpstr>Supermarket</vt:lpstr>
      <vt:lpstr>Hypermarket</vt:lpstr>
      <vt:lpstr>Snímek 7</vt:lpstr>
      <vt:lpstr>Skupina Schwarz ČR</vt:lpstr>
      <vt:lpstr>Skupina Rewe </vt:lpstr>
      <vt:lpstr>Tesco Stores ČR</vt:lpstr>
      <vt:lpstr>Ahold Czech Republic, a.s.</vt:lpstr>
      <vt:lpstr>  Makro Cash &amp; Carry ČR</vt:lpstr>
      <vt:lpstr>Mezinárodní obchod</vt:lpstr>
      <vt:lpstr>APPLE</vt:lpstr>
      <vt:lpstr>SAMSUNG</vt:lpstr>
      <vt:lpstr>SONY</vt:lpstr>
      <vt:lpstr>Volkswagen</vt:lpstr>
      <vt:lpstr>ŠKODA AUTO</vt:lpstr>
      <vt:lpstr>TOYOTA</vt:lpstr>
      <vt:lpstr>McDonald‘s</vt:lpstr>
      <vt:lpstr>KFC</vt:lpstr>
      <vt:lpstr>Zdroje:</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Veronika</dc:creator>
  <cp:lastModifiedBy>Veronika</cp:lastModifiedBy>
  <cp:revision>64</cp:revision>
  <dcterms:created xsi:type="dcterms:W3CDTF">2017-12-13T12:05:24Z</dcterms:created>
  <dcterms:modified xsi:type="dcterms:W3CDTF">2017-12-27T14:59:19Z</dcterms:modified>
</cp:coreProperties>
</file>