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820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182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85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1362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967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6116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90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201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59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4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92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97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68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47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88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54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43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9B9705B-C048-4E05-823E-8DFE4B1F10F2}" type="datetimeFigureOut">
              <a:rPr lang="cs-CZ" smtClean="0"/>
              <a:t>20.6.2017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3A7BC5F-04B1-4839-A02E-7D7E562C34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816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Protikuřácký zákon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11344878" cy="2493871"/>
          </a:xfrm>
        </p:spPr>
        <p:txBody>
          <a:bodyPr>
            <a:normAutofit/>
          </a:bodyPr>
          <a:lstStyle/>
          <a:p>
            <a:pPr algn="r"/>
            <a:endParaRPr lang="cs-CZ" dirty="0" smtClean="0"/>
          </a:p>
          <a:p>
            <a:pPr algn="r"/>
            <a:endParaRPr lang="cs-CZ" dirty="0"/>
          </a:p>
          <a:p>
            <a:pPr algn="r"/>
            <a:endParaRPr lang="cs-CZ" dirty="0" smtClean="0"/>
          </a:p>
          <a:p>
            <a:pPr algn="r"/>
            <a:r>
              <a:rPr lang="cs-CZ" sz="4800" dirty="0" smtClean="0"/>
              <a:t>Jiří Šebek, 3. A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40014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112579"/>
            <a:ext cx="8534400" cy="388182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je jídelní zařízení ve kterém je zakázáno kouření. Počet takovýchto nekuřáckých restaurací ve světě neustále narůstá z důvodu všeobecné potřeby chránit jak zaměstnance tak zákazníky před vystavením pasivnímu kouření.</a:t>
            </a:r>
            <a:br>
              <a:rPr lang="cs-CZ" sz="2400" dirty="0">
                <a:solidFill>
                  <a:schemeClr val="bg1"/>
                </a:solidFill>
              </a:rPr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780393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</a:rPr>
              <a:t>VYSVĚTLENÍ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5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709448"/>
            <a:ext cx="8534401" cy="1198180"/>
          </a:xfrm>
        </p:spPr>
        <p:txBody>
          <a:bodyPr>
            <a:normAutofit/>
          </a:bodyPr>
          <a:lstStyle/>
          <a:p>
            <a:r>
              <a:rPr lang="cs-CZ" dirty="0"/>
              <a:t>Nekuřácké restaurace v </a:t>
            </a:r>
            <a:r>
              <a:rPr lang="cs-CZ" dirty="0" smtClean="0"/>
              <a:t>ČR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576553"/>
            <a:ext cx="8534400" cy="4417848"/>
          </a:xfrm>
        </p:spPr>
        <p:txBody>
          <a:bodyPr>
            <a:noAutofit/>
          </a:bodyPr>
          <a:lstStyle/>
          <a:p>
            <a:endParaRPr lang="cs-CZ" sz="2400" dirty="0" smtClean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V </a:t>
            </a:r>
            <a:r>
              <a:rPr lang="cs-CZ" sz="2400" dirty="0">
                <a:solidFill>
                  <a:schemeClr val="bg1"/>
                </a:solidFill>
              </a:rPr>
              <a:t>České republice senát schválil zákon o ochraně zdraví před škodlivými účinky návykových látek takzvaný „protikuřácký zákon</a:t>
            </a:r>
            <a:r>
              <a:rPr lang="cs-CZ" sz="2400" dirty="0" smtClean="0">
                <a:solidFill>
                  <a:schemeClr val="bg1"/>
                </a:solidFill>
              </a:rPr>
              <a:t>“,</a:t>
            </a:r>
            <a:r>
              <a:rPr lang="cs-CZ" sz="2400" dirty="0">
                <a:solidFill>
                  <a:schemeClr val="bg1"/>
                </a:solidFill>
              </a:rPr>
              <a:t> prezident Miloš Zeman tento zákon podepsal a zákon tedy </a:t>
            </a:r>
            <a:r>
              <a:rPr lang="cs-CZ" sz="2400" dirty="0" smtClean="0">
                <a:solidFill>
                  <a:schemeClr val="bg1"/>
                </a:solidFill>
              </a:rPr>
              <a:t>vstoupil </a:t>
            </a:r>
            <a:r>
              <a:rPr lang="cs-CZ" sz="2400" dirty="0">
                <a:solidFill>
                  <a:schemeClr val="bg1"/>
                </a:solidFill>
              </a:rPr>
              <a:t>v platnost. Účinnost zákona </a:t>
            </a:r>
            <a:r>
              <a:rPr lang="cs-CZ" sz="2400" dirty="0" smtClean="0">
                <a:solidFill>
                  <a:schemeClr val="bg1"/>
                </a:solidFill>
              </a:rPr>
              <a:t>byla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chemeClr val="bg1"/>
                </a:solidFill>
              </a:rPr>
              <a:t>navržena od 31. května 2017. Tímto zákonem se všechny bary, restaurace, kavárny a herny v celé České republice </a:t>
            </a:r>
            <a:r>
              <a:rPr lang="cs-CZ" sz="2400" dirty="0" smtClean="0">
                <a:solidFill>
                  <a:schemeClr val="bg1"/>
                </a:solidFill>
              </a:rPr>
              <a:t>staly automaticky </a:t>
            </a:r>
            <a:r>
              <a:rPr lang="cs-CZ" sz="2400" dirty="0">
                <a:solidFill>
                  <a:schemeClr val="bg1"/>
                </a:solidFill>
              </a:rPr>
              <a:t>nekuřácké. Tento zákon se nevztahuje na kouření elektronických cigaret v barech a restauracích</a:t>
            </a:r>
            <a:r>
              <a:rPr lang="cs-CZ" sz="2400" dirty="0" smtClean="0">
                <a:solidFill>
                  <a:schemeClr val="bg1"/>
                </a:solidFill>
              </a:rPr>
              <a:t>.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5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740980"/>
            <a:ext cx="8534401" cy="804042"/>
          </a:xfrm>
        </p:spPr>
        <p:txBody>
          <a:bodyPr>
            <a:normAutofit/>
          </a:bodyPr>
          <a:lstStyle/>
          <a:p>
            <a:r>
              <a:rPr lang="cs-CZ" dirty="0"/>
              <a:t>Argumenty pro podporu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765739"/>
            <a:ext cx="8534400" cy="4228662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>
                <a:solidFill>
                  <a:schemeClr val="bg1"/>
                </a:solidFill>
              </a:rPr>
              <a:t>Zastánci nekuřáckých restaurací vypočítávají následující výhody nekuřáckých stravovacích zařízení</a:t>
            </a:r>
            <a:r>
              <a:rPr lang="cs-CZ" sz="2200" dirty="0" smtClean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bg1"/>
                </a:solidFill>
              </a:rPr>
              <a:t>Redukce úmrtí z důvodu onemocnění srdce. Lékařské výzkumy ukazují, že pasivní kouření způsobuje v samotných Spojených státech 35.000 až 40.000 úmrtí ročně</a:t>
            </a:r>
            <a:r>
              <a:rPr lang="cs-CZ" sz="2200" dirty="0" smtClean="0">
                <a:solidFill>
                  <a:schemeClr val="bg1"/>
                </a:solidFill>
              </a:rPr>
              <a:t>.</a:t>
            </a:r>
            <a:endParaRPr lang="cs-CZ" sz="22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bg1"/>
                </a:solidFill>
              </a:rPr>
              <a:t>Vědci </a:t>
            </a:r>
            <a:r>
              <a:rPr lang="cs-CZ" sz="2200" dirty="0" err="1">
                <a:solidFill>
                  <a:schemeClr val="bg1"/>
                </a:solidFill>
              </a:rPr>
              <a:t>předpokládájí</a:t>
            </a:r>
            <a:r>
              <a:rPr lang="cs-CZ" sz="2200" dirty="0">
                <a:solidFill>
                  <a:schemeClr val="bg1"/>
                </a:solidFill>
              </a:rPr>
              <a:t>, že myšlenka nekuřáckých restaurací je atraktivní pro zákazníky. Newyorská studie ukazuje, že 96 procent těch, kteří byli v průzkumu dotazováni, jedí venku "často" nebo "více často" od té doby, co byly založeny nekuřácká stravovací zařízení</a:t>
            </a:r>
            <a:r>
              <a:rPr lang="cs-CZ" sz="2200" dirty="0" smtClean="0">
                <a:solidFill>
                  <a:schemeClr val="bg1"/>
                </a:solidFill>
              </a:rPr>
              <a:t>.</a:t>
            </a:r>
            <a:endParaRPr lang="cs-CZ" sz="22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bg1"/>
                </a:solidFill>
              </a:rPr>
              <a:t>Výsledkem je velké množství výhod pro vedení restaurace a bezpečnost, zároveň z úbytkem nemocnosti zaměstnanců, snížená zodpovědnost z poškození zdraví zaměstnanců a zákazníků a zároveň snižuje riziko nebezpečí </a:t>
            </a:r>
            <a:r>
              <a:rPr lang="cs-CZ" sz="2200" dirty="0" smtClean="0">
                <a:solidFill>
                  <a:schemeClr val="bg1"/>
                </a:solidFill>
              </a:rPr>
              <a:t>požáru</a:t>
            </a:r>
            <a:r>
              <a:rPr lang="cs-CZ" sz="2200" dirty="0">
                <a:solidFill>
                  <a:schemeClr val="bg1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57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709448"/>
            <a:ext cx="8534401" cy="3578752"/>
          </a:xfrm>
        </p:spPr>
        <p:txBody>
          <a:bodyPr>
            <a:normAutofit fontScale="90000"/>
          </a:bodyPr>
          <a:lstStyle/>
          <a:p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/>
            </a:r>
            <a:br>
              <a:rPr lang="cs-CZ" sz="2200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5502166"/>
            <a:ext cx="8534400" cy="49223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5310" y="409903"/>
            <a:ext cx="882869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1"/>
                </a:solidFill>
              </a:rPr>
              <a:t>Výsledkem </a:t>
            </a:r>
            <a:r>
              <a:rPr lang="cs-CZ" sz="2000" dirty="0">
                <a:solidFill>
                  <a:schemeClr val="bg1"/>
                </a:solidFill>
              </a:rPr>
              <a:t>je redukce oxidu uhlíku obsaženého v tabákovém dýmu. Jak bylo prokázáno, nárůst </a:t>
            </a:r>
            <a:r>
              <a:rPr lang="cs-CZ" sz="2000" dirty="0" smtClean="0">
                <a:solidFill>
                  <a:schemeClr val="bg1"/>
                </a:solidFill>
              </a:rPr>
              <a:t>oxidu uhelnatého</a:t>
            </a:r>
            <a:r>
              <a:rPr lang="cs-CZ" sz="2000" dirty="0">
                <a:solidFill>
                  <a:schemeClr val="bg1"/>
                </a:solidFill>
              </a:rPr>
              <a:t> způsobuje bolesti hlavy, bolest na prsou, změny krevního tlaku a </a:t>
            </a:r>
            <a:r>
              <a:rPr lang="cs-CZ" sz="2000" dirty="0" smtClean="0">
                <a:solidFill>
                  <a:schemeClr val="bg1"/>
                </a:solidFill>
              </a:rPr>
              <a:t>zvracení</a:t>
            </a:r>
            <a:r>
              <a:rPr lang="cs-CZ" sz="2000" baseline="300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1"/>
                </a:solidFill>
              </a:rPr>
              <a:t>Snížení </a:t>
            </a:r>
            <a:r>
              <a:rPr lang="cs-CZ" sz="2000" dirty="0">
                <a:solidFill>
                  <a:schemeClr val="bg1"/>
                </a:solidFill>
              </a:rPr>
              <a:t>prostředků při odškodňování pracovníků a slevy na požárním pojistném</a:t>
            </a:r>
            <a:r>
              <a:rPr lang="cs-CZ" sz="20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1"/>
                </a:solidFill>
              </a:rPr>
              <a:t>Redukuje </a:t>
            </a:r>
            <a:r>
              <a:rPr lang="cs-CZ" sz="2000" dirty="0">
                <a:solidFill>
                  <a:schemeClr val="bg1"/>
                </a:solidFill>
              </a:rPr>
              <a:t>součinné nepříznivé dopady v některých lokalitách tím, že snižuje vystavení dalším zdravotním rizikům jako jsou zvukové emise a světelnému znečištění. </a:t>
            </a:r>
            <a:br>
              <a:rPr lang="cs-CZ" sz="2000" dirty="0">
                <a:solidFill>
                  <a:schemeClr val="bg1"/>
                </a:solidFill>
              </a:rPr>
            </a:br>
            <a:r>
              <a:rPr lang="cs-CZ" sz="2000" dirty="0">
                <a:solidFill>
                  <a:schemeClr val="bg1"/>
                </a:solidFill>
              </a:rPr>
              <a:t>V restauracích se vystřídá více zákazníků, když se lidé při kouření neloudají.</a:t>
            </a:r>
            <a:r>
              <a:rPr lang="cs-CZ" sz="2000" dirty="0" smtClean="0">
                <a:solidFill>
                  <a:schemeClr val="bg1"/>
                </a:solidFill>
              </a:rPr>
              <a:t/>
            </a:r>
            <a:br>
              <a:rPr lang="cs-CZ" sz="2000" dirty="0" smtClean="0">
                <a:solidFill>
                  <a:schemeClr val="bg1"/>
                </a:solidFill>
              </a:rPr>
            </a:b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58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425669"/>
            <a:ext cx="8534401" cy="804041"/>
          </a:xfrm>
        </p:spPr>
        <p:txBody>
          <a:bodyPr/>
          <a:lstStyle/>
          <a:p>
            <a:r>
              <a:rPr lang="cs-CZ"/>
              <a:t>Celosvětová role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623848"/>
            <a:ext cx="8534400" cy="437055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zákazy kouření v restauracích a barech se zvýšeně objevují v mnoha Evropských zemích, jako </a:t>
            </a:r>
            <a:r>
              <a:rPr lang="cs-CZ" sz="2000" dirty="0" smtClean="0">
                <a:solidFill>
                  <a:schemeClr val="bg1"/>
                </a:solidFill>
              </a:rPr>
              <a:t>bylo Německo, Francie, Polsko, Rakousko</a:t>
            </a:r>
            <a:r>
              <a:rPr lang="cs-CZ" sz="2000" dirty="0" smtClean="0">
                <a:solidFill>
                  <a:schemeClr val="bg1"/>
                </a:solidFill>
              </a:rPr>
              <a:t>, Slovensko</a:t>
            </a:r>
            <a:r>
              <a:rPr lang="cs-CZ" sz="2000" dirty="0" smtClean="0">
                <a:solidFill>
                  <a:schemeClr val="bg1"/>
                </a:solidFill>
              </a:rPr>
              <a:t>,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dirty="0" smtClean="0">
                <a:solidFill>
                  <a:schemeClr val="bg1"/>
                </a:solidFill>
              </a:rPr>
              <a:t>Itálie,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dirty="0" smtClean="0">
                <a:solidFill>
                  <a:schemeClr val="bg1"/>
                </a:solidFill>
              </a:rPr>
              <a:t>Švédsko,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dirty="0" smtClean="0">
                <a:solidFill>
                  <a:schemeClr val="bg1"/>
                </a:solidFill>
              </a:rPr>
              <a:t>Norsko a další. </a:t>
            </a:r>
            <a:r>
              <a:rPr lang="cs-CZ" sz="2000" dirty="0">
                <a:solidFill>
                  <a:schemeClr val="bg1"/>
                </a:solidFill>
              </a:rPr>
              <a:t>V </a:t>
            </a:r>
            <a:r>
              <a:rPr lang="cs-CZ" sz="2000" dirty="0" smtClean="0">
                <a:solidFill>
                  <a:schemeClr val="bg1"/>
                </a:solidFill>
              </a:rPr>
              <a:t>jiných</a:t>
            </a:r>
            <a:r>
              <a:rPr lang="cs-CZ" sz="2000" dirty="0" smtClean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chemeClr val="bg1"/>
                </a:solidFill>
              </a:rPr>
              <a:t>zemích se očekává zákaz kouření v nejbližší budoucnosti. Země Spojeného Království 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 smtClean="0">
                <a:solidFill>
                  <a:schemeClr val="bg1"/>
                </a:solidFill>
              </a:rPr>
              <a:t>také zakázali kouření (</a:t>
            </a:r>
            <a:r>
              <a:rPr lang="cs-CZ" sz="2000" dirty="0">
                <a:solidFill>
                  <a:schemeClr val="bg1"/>
                </a:solidFill>
              </a:rPr>
              <a:t>v</a:t>
            </a:r>
            <a:r>
              <a:rPr lang="cs-CZ" sz="2000" dirty="0" smtClean="0">
                <a:solidFill>
                  <a:schemeClr val="bg1"/>
                </a:solidFill>
              </a:rPr>
              <a:t>e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dirty="0" smtClean="0">
                <a:solidFill>
                  <a:schemeClr val="bg1"/>
                </a:solidFill>
              </a:rPr>
              <a:t>Skotsku,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dirty="0" smtClean="0">
                <a:solidFill>
                  <a:schemeClr val="bg1"/>
                </a:solidFill>
              </a:rPr>
              <a:t>Walesu,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dirty="0" smtClean="0">
                <a:solidFill>
                  <a:schemeClr val="bg1"/>
                </a:solidFill>
              </a:rPr>
              <a:t>v Severním Irsku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dirty="0" smtClean="0">
                <a:solidFill>
                  <a:schemeClr val="bg1"/>
                </a:solidFill>
              </a:rPr>
              <a:t>a</a:t>
            </a:r>
            <a:r>
              <a:rPr lang="cs-CZ" sz="2000" dirty="0">
                <a:solidFill>
                  <a:schemeClr val="bg1"/>
                </a:solidFill>
              </a:rPr>
              <a:t> </a:t>
            </a:r>
            <a:r>
              <a:rPr lang="cs-CZ" sz="2000" dirty="0" smtClean="0">
                <a:solidFill>
                  <a:schemeClr val="bg1"/>
                </a:solidFill>
              </a:rPr>
              <a:t>Anglii).</a:t>
            </a:r>
            <a:endParaRPr lang="cs-CZ" sz="20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Znatelné pokuty až do výše 2500 Britských liber mohou být uloženy držitelům licencí porušujícím zákaz, stejně jako pokuta 50 liber pro kuřáka</a:t>
            </a:r>
            <a:r>
              <a:rPr lang="cs-CZ" sz="20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V zajímavé studii z Nového Zélandu se ukázalo, že majitelé restaurací nevykázaly snížení návštěvnosti, ale naopak se v nekuřáckých restauracích objevil nárůst zákazníků v době podávání jídel</a:t>
            </a:r>
            <a:r>
              <a:rPr lang="cs-CZ" sz="2000" dirty="0" smtClean="0">
                <a:solidFill>
                  <a:schemeClr val="bg1"/>
                </a:solidFill>
              </a:rPr>
              <a:t>.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25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563671"/>
            <a:ext cx="8534401" cy="1227551"/>
          </a:xfrm>
        </p:spPr>
        <p:txBody>
          <a:bodyPr/>
          <a:lstStyle/>
          <a:p>
            <a:r>
              <a:rPr lang="cs-CZ" dirty="0" smtClean="0"/>
              <a:t>KRITIKA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2" y="1791222"/>
            <a:ext cx="8534400" cy="405286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Někteří restauratéři a zákazníci, stejně jako tabákoví výrobci argumentují tím, že zákaz kouření v restauracích časem zbavuje kuřáky přístupu ke kouření. Někteří také argumentují tím, že zákazníci restaurací si mohou svobodně vybrat, zda vstoupí do takového zařízení , které má za následek onemocnění srdce a karcinom plic. Někteří zákazníci také předpokládají, že kouření je atraktivním doplňkem k jejich stravovacím zvyklostem. </a:t>
            </a:r>
            <a:endParaRPr lang="cs-CZ" sz="20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chemeClr val="bg1"/>
                </a:solidFill>
              </a:rPr>
              <a:t>„Jeden </a:t>
            </a:r>
            <a:r>
              <a:rPr lang="cs-CZ" sz="2000" dirty="0">
                <a:solidFill>
                  <a:schemeClr val="bg1"/>
                </a:solidFill>
              </a:rPr>
              <a:t>Britský politik prohlásil, že je neférové a rozporuplné povolit vězňům kouřit a veřejnosti nepovolit kouření v </a:t>
            </a:r>
            <a:r>
              <a:rPr lang="cs-CZ" sz="2000" dirty="0" smtClean="0">
                <a:solidFill>
                  <a:schemeClr val="bg1"/>
                </a:solidFill>
              </a:rPr>
              <a:t>restauraci“.</a:t>
            </a:r>
            <a:endParaRPr lang="cs-CZ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Další, jako zastánci lidských práv říkají, že zatímco nekuřácké restaurace mají ekonomické výhody pro restauraci, tak další restaurace by měly mít svobodné právo, rozhodnout se samy a ne být tlačeny vládním zákonem zákazu kouření.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04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463463"/>
            <a:ext cx="8534401" cy="1453019"/>
          </a:xfrm>
        </p:spPr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2642992"/>
            <a:ext cx="8534400" cy="335140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https://</a:t>
            </a:r>
            <a:r>
              <a:rPr lang="cs-CZ" sz="2400" dirty="0" smtClean="0">
                <a:solidFill>
                  <a:schemeClr val="bg1"/>
                </a:solidFill>
              </a:rPr>
              <a:t>cs.wikipedia.org/wiki/Neku%C5%99%C3%A1ck%C3%A1_restaurace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https://cs.wikipedia.org/wiki/Z%C3%A1kaz_kou%C5%99en%C3%AD_podle_zem%C3%AD</a:t>
            </a:r>
          </a:p>
        </p:txBody>
      </p:sp>
    </p:spTree>
    <p:extLst>
      <p:ext uri="{BB962C8B-B14F-4D97-AF65-F5344CB8AC3E}">
        <p14:creationId xmlns:p14="http://schemas.microsoft.com/office/powerpoint/2010/main" val="189493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</TotalTime>
  <Words>122</Words>
  <Application>Microsoft Office PowerPoint</Application>
  <PresentationFormat>Širokoúhlá obrazovka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Řez</vt:lpstr>
      <vt:lpstr>Protikuřácký zákon</vt:lpstr>
      <vt:lpstr>je jídelní zařízení ve kterém je zakázáno kouření. Počet takovýchto nekuřáckých restaurací ve světě neustále narůstá z důvodu všeobecné potřeby chránit jak zaměstnance tak zákazníky před vystavením pasivnímu kouření. </vt:lpstr>
      <vt:lpstr>Nekuřácké restaurace v ČR </vt:lpstr>
      <vt:lpstr>Argumenty pro podporu</vt:lpstr>
      <vt:lpstr>                     </vt:lpstr>
      <vt:lpstr>Celosvětová role</vt:lpstr>
      <vt:lpstr>KRITIKA</vt:lpstr>
      <vt:lpstr>ZDROJE:</vt:lpstr>
    </vt:vector>
  </TitlesOfParts>
  <Company>oapce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Protikuřácký zákon</dc:title>
  <dc:creator>Šebek Jiří</dc:creator>
  <cp:lastModifiedBy>Šebek Jiří</cp:lastModifiedBy>
  <cp:revision>9</cp:revision>
  <dcterms:created xsi:type="dcterms:W3CDTF">2017-06-20T05:35:00Z</dcterms:created>
  <dcterms:modified xsi:type="dcterms:W3CDTF">2017-06-20T06:46:20Z</dcterms:modified>
</cp:coreProperties>
</file>