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typosvete.cz/lombardie.html" TargetMode="External"/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halo.cz/italie/destinace-italie/narodni-park-stelvio.html" TargetMode="External"/><Relationship Id="rId5" Type="http://schemas.openxmlformats.org/officeDocument/2006/relationships/hyperlink" Target="http://www.cestyposvete.cz/milano.html" TargetMode="External"/><Relationship Id="rId4" Type="http://schemas.openxmlformats.org/officeDocument/2006/relationships/hyperlink" Target="http://www.italiepruvodce.cz/web/regiony/lombard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212976"/>
            <a:ext cx="2952328" cy="19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9504" y="134076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dirty="0" smtClean="0"/>
              <a:t>LOMBARDIE 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59632" y="4411904"/>
            <a:ext cx="6224736" cy="1296144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100" dirty="0" smtClean="0">
                <a:solidFill>
                  <a:schemeClr val="tx1"/>
                </a:solidFill>
              </a:rPr>
              <a:t>Vlajka Lombardie</a:t>
            </a:r>
            <a:endParaRPr lang="cs-CZ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Základní informace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713387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Lombardie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oblast v severozápadní 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Itálii</a:t>
            </a:r>
          </a:p>
          <a:p>
            <a:r>
              <a:rPr lang="cs-CZ" dirty="0" smtClean="0"/>
              <a:t>Region </a:t>
            </a:r>
            <a:r>
              <a:rPr lang="cs-CZ" dirty="0"/>
              <a:t>má rozlohu 23 </a:t>
            </a:r>
            <a:r>
              <a:rPr lang="cs-CZ" dirty="0" smtClean="0"/>
              <a:t>000 km²</a:t>
            </a:r>
            <a:r>
              <a:rPr lang="cs-CZ" dirty="0"/>
              <a:t>, obývá ho 10 </a:t>
            </a:r>
            <a:r>
              <a:rPr lang="cs-CZ" dirty="0" smtClean="0"/>
              <a:t>milionů lidí a hlavním </a:t>
            </a:r>
            <a:r>
              <a:rPr lang="cs-CZ" dirty="0"/>
              <a:t>městem je </a:t>
            </a:r>
            <a:r>
              <a:rPr lang="cs-CZ" dirty="0" smtClean="0"/>
              <a:t>Milán, </a:t>
            </a:r>
            <a:r>
              <a:rPr lang="cs-CZ" dirty="0"/>
              <a:t>čtvrtá největší </a:t>
            </a:r>
            <a:r>
              <a:rPr lang="cs-CZ" dirty="0" smtClean="0"/>
              <a:t>konurbace</a:t>
            </a:r>
            <a:r>
              <a:rPr lang="cs-CZ" dirty="0"/>
              <a:t> v Evropě</a:t>
            </a:r>
            <a:r>
              <a:rPr lang="cs-CZ" dirty="0" smtClean="0"/>
              <a:t>.</a:t>
            </a:r>
          </a:p>
          <a:p>
            <a:r>
              <a:rPr lang="cs-CZ" dirty="0"/>
              <a:t>Jde o nejbohatší region v Itálii a jeden z nejbohatších v Evropě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Kraj </a:t>
            </a:r>
            <a:r>
              <a:rPr lang="cs-CZ" dirty="0"/>
              <a:t>byl pojmenován po Langobardech - kmenu, který napadl Itálii v 6. století.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Geografie Lombardie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328592"/>
          </a:xfrm>
        </p:spPr>
        <p:txBody>
          <a:bodyPr>
            <a:noAutofit/>
          </a:bodyPr>
          <a:lstStyle/>
          <a:p>
            <a:r>
              <a:rPr lang="cs-CZ" sz="3000" dirty="0"/>
              <a:t>Severní část Lombardie tvoří vysoké horské masivy </a:t>
            </a:r>
            <a:r>
              <a:rPr lang="cs-CZ" sz="3000" dirty="0" smtClean="0"/>
              <a:t>Alp, </a:t>
            </a:r>
            <a:r>
              <a:rPr lang="cs-CZ" sz="3000" dirty="0"/>
              <a:t>v jižní části, se rozkládá </a:t>
            </a:r>
            <a:r>
              <a:rPr lang="cs-CZ" sz="3000" dirty="0" smtClean="0"/>
              <a:t>Pádská nížina. </a:t>
            </a:r>
          </a:p>
          <a:p>
            <a:r>
              <a:rPr lang="cs-CZ" sz="3000" dirty="0"/>
              <a:t>V horách se nachází řada jezer, všechny jsou </a:t>
            </a:r>
            <a:r>
              <a:rPr lang="cs-CZ" sz="3000" dirty="0" smtClean="0"/>
              <a:t>ledovcového </a:t>
            </a:r>
            <a:r>
              <a:rPr lang="cs-CZ" sz="3000" dirty="0"/>
              <a:t>původu</a:t>
            </a:r>
            <a:r>
              <a:rPr lang="cs-CZ" sz="3000" dirty="0" smtClean="0"/>
              <a:t>. (např. </a:t>
            </a:r>
            <a:r>
              <a:rPr lang="cs-CZ" sz="3000" dirty="0" err="1" smtClean="0"/>
              <a:t>Lago</a:t>
            </a:r>
            <a:r>
              <a:rPr lang="cs-CZ" sz="3000" dirty="0" smtClean="0"/>
              <a:t> di Garda)</a:t>
            </a:r>
          </a:p>
          <a:p>
            <a:r>
              <a:rPr lang="cs-CZ" sz="3000" dirty="0"/>
              <a:t>Na severovýchodě se rozkládá </a:t>
            </a:r>
            <a:r>
              <a:rPr lang="cs-CZ" sz="3000" dirty="0" smtClean="0"/>
              <a:t>pohoří </a:t>
            </a:r>
            <a:r>
              <a:rPr lang="cs-CZ" sz="3000" dirty="0" err="1" smtClean="0"/>
              <a:t>Ortles</a:t>
            </a:r>
            <a:r>
              <a:rPr lang="cs-CZ" sz="3000" dirty="0" smtClean="0"/>
              <a:t>, </a:t>
            </a:r>
            <a:r>
              <a:rPr lang="cs-CZ" sz="3000" dirty="0"/>
              <a:t>severozápadně od něj </a:t>
            </a:r>
            <a:r>
              <a:rPr lang="cs-CZ" sz="3000" dirty="0" smtClean="0"/>
              <a:t>pohoří </a:t>
            </a:r>
            <a:r>
              <a:rPr lang="cs-CZ" sz="3000" dirty="0" err="1" smtClean="0"/>
              <a:t>Livigno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Pádská </a:t>
            </a:r>
            <a:r>
              <a:rPr lang="cs-CZ" sz="3000" dirty="0"/>
              <a:t>nížina je bohatá na vodní toky, jak na řeky, tak na uměle vystavěné vodní </a:t>
            </a:r>
            <a:r>
              <a:rPr lang="cs-CZ" sz="3000" dirty="0" smtClean="0"/>
              <a:t>kanály. </a:t>
            </a:r>
            <a:r>
              <a:rPr lang="cs-CZ" sz="3000" dirty="0"/>
              <a:t>Pro Itálii je velmi důležitá z hlediska pěstování obilí, kukuřice a rýže</a:t>
            </a:r>
            <a:r>
              <a:rPr lang="cs-CZ" sz="3000" dirty="0" smtClean="0"/>
              <a:t>.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703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Milán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 smtClean="0"/>
              <a:t>Milán je druhé největší italské město a největší město Lombardie. </a:t>
            </a:r>
          </a:p>
          <a:p>
            <a:r>
              <a:rPr lang="cs-CZ" sz="2500" dirty="0" smtClean="0"/>
              <a:t>V </a:t>
            </a:r>
            <a:r>
              <a:rPr lang="cs-CZ" sz="2500" dirty="0"/>
              <a:t>Miláně je řada velkých bank, jsou zde sídla velkých firem </a:t>
            </a:r>
            <a:r>
              <a:rPr lang="cs-CZ" sz="2500" dirty="0" smtClean="0"/>
              <a:t>jako </a:t>
            </a:r>
            <a:r>
              <a:rPr lang="cs-CZ" sz="2500" dirty="0" err="1" smtClean="0"/>
              <a:t>Pirelli</a:t>
            </a:r>
            <a:r>
              <a:rPr lang="cs-CZ" sz="2500" dirty="0" smtClean="0"/>
              <a:t> nebo</a:t>
            </a:r>
            <a:r>
              <a:rPr lang="cs-CZ" sz="2500" dirty="0"/>
              <a:t> </a:t>
            </a:r>
            <a:r>
              <a:rPr lang="cs-CZ" sz="2500" dirty="0" smtClean="0"/>
              <a:t>Alfa Romeo.</a:t>
            </a:r>
          </a:p>
          <a:p>
            <a:r>
              <a:rPr lang="cs-CZ" sz="2500" dirty="0" smtClean="0"/>
              <a:t>Mezi významné památky patří </a:t>
            </a:r>
            <a:r>
              <a:rPr lang="cs-CZ" sz="2500" dirty="0"/>
              <a:t>Milánská </a:t>
            </a:r>
            <a:r>
              <a:rPr lang="cs-CZ" sz="2500" dirty="0" smtClean="0"/>
              <a:t>katedrála Narození Panny Marie, </a:t>
            </a:r>
            <a:r>
              <a:rPr lang="cs-CZ" sz="2500" dirty="0"/>
              <a:t>d</a:t>
            </a:r>
            <a:r>
              <a:rPr lang="cs-CZ" sz="2500" dirty="0" smtClean="0"/>
              <a:t>ivadlo</a:t>
            </a:r>
            <a:r>
              <a:rPr lang="cs-CZ" sz="2500" dirty="0"/>
              <a:t> </a:t>
            </a:r>
            <a:r>
              <a:rPr lang="cs-CZ" sz="2500" dirty="0" smtClean="0"/>
              <a:t>La </a:t>
            </a:r>
            <a:r>
              <a:rPr lang="cs-CZ" sz="2500" dirty="0" err="1" smtClean="0"/>
              <a:t>Scala</a:t>
            </a:r>
            <a:r>
              <a:rPr lang="cs-CZ" sz="2500" dirty="0" smtClean="0"/>
              <a:t> a galerie Viktora Emanuela II. </a:t>
            </a:r>
            <a:endParaRPr lang="cs-CZ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2310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2" y="3933056"/>
            <a:ext cx="3054860" cy="26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err="1" smtClean="0"/>
              <a:t>Brescia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 smtClean="0"/>
              <a:t>Se 190.000 obyvateli je </a:t>
            </a:r>
            <a:r>
              <a:rPr lang="cs-CZ" sz="2500" dirty="0" err="1" smtClean="0"/>
              <a:t>Brescia</a:t>
            </a:r>
            <a:r>
              <a:rPr lang="cs-CZ" sz="2500" dirty="0" smtClean="0"/>
              <a:t> po Milánu druhým největším městem v Lombardii.  </a:t>
            </a:r>
          </a:p>
          <a:p>
            <a:r>
              <a:rPr lang="cs-CZ" sz="2500" dirty="0" err="1" smtClean="0"/>
              <a:t>Brescia</a:t>
            </a:r>
            <a:r>
              <a:rPr lang="cs-CZ" sz="2500" dirty="0" smtClean="0"/>
              <a:t> </a:t>
            </a:r>
            <a:r>
              <a:rPr lang="cs-CZ" sz="2500" dirty="0"/>
              <a:t>se nachází v </a:t>
            </a:r>
            <a:r>
              <a:rPr lang="cs-CZ" sz="2500" dirty="0" smtClean="0"/>
              <a:t>pádské</a:t>
            </a:r>
            <a:r>
              <a:rPr lang="cs-CZ" sz="2500" dirty="0"/>
              <a:t> rovině, v oblasti s mnoha jezery</a:t>
            </a:r>
            <a:r>
              <a:rPr lang="cs-CZ" sz="2500" dirty="0" smtClean="0"/>
              <a:t>.</a:t>
            </a:r>
          </a:p>
          <a:p>
            <a:r>
              <a:rPr lang="cs-CZ" sz="2500" dirty="0" smtClean="0"/>
              <a:t>Mezi známé pamětihodnosti města patří </a:t>
            </a:r>
            <a:r>
              <a:rPr lang="cs-CZ" sz="2500" dirty="0"/>
              <a:t>r</a:t>
            </a:r>
            <a:r>
              <a:rPr lang="cs-CZ" sz="2500" dirty="0" smtClean="0"/>
              <a:t>ománský </a:t>
            </a:r>
            <a:r>
              <a:rPr lang="cs-CZ" sz="2500" dirty="0"/>
              <a:t>kostel </a:t>
            </a:r>
            <a:r>
              <a:rPr lang="cs-CZ" sz="2500" dirty="0" smtClean="0"/>
              <a:t>San Salvatore a nebo </a:t>
            </a:r>
            <a:r>
              <a:rPr lang="cs-CZ" sz="2500" dirty="0"/>
              <a:t>n</a:t>
            </a:r>
            <a:r>
              <a:rPr lang="cs-CZ" sz="2500" dirty="0" smtClean="0"/>
              <a:t>áměstí</a:t>
            </a:r>
            <a:r>
              <a:rPr lang="cs-CZ" sz="2500" dirty="0"/>
              <a:t> </a:t>
            </a:r>
            <a:r>
              <a:rPr lang="cs-CZ" sz="2500" dirty="0" err="1"/>
              <a:t>Piazza</a:t>
            </a:r>
            <a:r>
              <a:rPr lang="cs-CZ" sz="2500" dirty="0"/>
              <a:t> </a:t>
            </a:r>
            <a:r>
              <a:rPr lang="cs-CZ" sz="2500" dirty="0" err="1"/>
              <a:t>del</a:t>
            </a:r>
            <a:r>
              <a:rPr lang="cs-CZ" sz="2500" dirty="0"/>
              <a:t> </a:t>
            </a:r>
            <a:r>
              <a:rPr lang="cs-CZ" sz="2500" dirty="0" err="1" smtClean="0"/>
              <a:t>Foro</a:t>
            </a:r>
            <a:r>
              <a:rPr lang="cs-CZ" sz="2500" dirty="0" smtClean="0"/>
              <a:t>, které pochází z dob starověkého Říma.</a:t>
            </a:r>
            <a:endParaRPr lang="cs-CZ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919880"/>
            <a:ext cx="40868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12055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Bergamo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500" dirty="0" smtClean="0"/>
              <a:t>Bergamo má 110.000 obyvatel a </a:t>
            </a:r>
            <a:r>
              <a:rPr lang="cs-CZ" sz="2500" dirty="0" err="1" smtClean="0"/>
              <a:t>skladá</a:t>
            </a:r>
            <a:r>
              <a:rPr lang="cs-CZ" sz="2500" dirty="0" smtClean="0"/>
              <a:t> se ze dvou částí, Horního a Dolního města, které spojuje místní lanovka.</a:t>
            </a:r>
          </a:p>
          <a:p>
            <a:r>
              <a:rPr lang="cs-CZ" sz="2500" dirty="0" smtClean="0"/>
              <a:t>Město leží v předhůří Bergamských Alp.</a:t>
            </a:r>
          </a:p>
          <a:p>
            <a:r>
              <a:rPr lang="cs-CZ" sz="2500" dirty="0" smtClean="0"/>
              <a:t>Turisty navštěvovaná je například </a:t>
            </a:r>
            <a:r>
              <a:rPr lang="cs-CZ" sz="2500" dirty="0"/>
              <a:t>pevnost </a:t>
            </a:r>
            <a:r>
              <a:rPr lang="cs-CZ" sz="2500" dirty="0" err="1" smtClean="0"/>
              <a:t>Rocca</a:t>
            </a:r>
            <a:r>
              <a:rPr lang="cs-CZ" sz="2500" dirty="0" smtClean="0"/>
              <a:t> a nebo palác </a:t>
            </a:r>
            <a:r>
              <a:rPr lang="cs-CZ" sz="2500" dirty="0" err="1" smtClean="0"/>
              <a:t>Palazzo</a:t>
            </a:r>
            <a:r>
              <a:rPr lang="cs-CZ" sz="2500" dirty="0" smtClean="0"/>
              <a:t> </a:t>
            </a:r>
            <a:r>
              <a:rPr lang="cs-CZ" sz="2500" dirty="0" err="1"/>
              <a:t>della</a:t>
            </a:r>
            <a:r>
              <a:rPr lang="cs-CZ" sz="2500" dirty="0"/>
              <a:t> </a:t>
            </a:r>
            <a:r>
              <a:rPr lang="cs-CZ" sz="2500" dirty="0" err="1" smtClean="0"/>
              <a:t>Ragione</a:t>
            </a:r>
            <a:r>
              <a:rPr lang="cs-CZ" sz="2500" dirty="0" smtClean="0"/>
              <a:t>.</a:t>
            </a:r>
            <a:endParaRPr lang="cs-CZ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528392" cy="27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1"/>
            <a:ext cx="3719513" cy="27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i="1" dirty="0" smtClean="0"/>
              <a:t>Národní </a:t>
            </a:r>
            <a:r>
              <a:rPr lang="cs-CZ" b="1" i="1" dirty="0"/>
              <a:t>park </a:t>
            </a:r>
            <a:r>
              <a:rPr lang="cs-CZ" b="1" i="1" dirty="0" err="1"/>
              <a:t>Stelvio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Národní park </a:t>
            </a:r>
            <a:r>
              <a:rPr lang="cs-CZ" sz="2400" dirty="0" err="1" smtClean="0"/>
              <a:t>Stelvio</a:t>
            </a:r>
            <a:r>
              <a:rPr lang="cs-CZ" sz="2400" dirty="0" smtClean="0"/>
              <a:t> </a:t>
            </a:r>
            <a:r>
              <a:rPr lang="cs-CZ" sz="2400" dirty="0"/>
              <a:t>se nachází </a:t>
            </a:r>
            <a:r>
              <a:rPr lang="cs-CZ" sz="2400" dirty="0" smtClean="0"/>
              <a:t>v pohoří</a:t>
            </a:r>
            <a:r>
              <a:rPr lang="cs-CZ" sz="2400" dirty="0"/>
              <a:t> </a:t>
            </a:r>
            <a:r>
              <a:rPr lang="cs-CZ" sz="2400" dirty="0" err="1" smtClean="0"/>
              <a:t>Ortles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Svou </a:t>
            </a:r>
            <a:r>
              <a:rPr lang="cs-CZ" sz="2400" dirty="0"/>
              <a:t>rozlohou přes 134 000 ha patří k největším národním parkům v </a:t>
            </a:r>
            <a:r>
              <a:rPr lang="cs-CZ" sz="2400" dirty="0" smtClean="0"/>
              <a:t>Alpách.</a:t>
            </a:r>
          </a:p>
          <a:p>
            <a:r>
              <a:rPr lang="cs-CZ" sz="2400" dirty="0"/>
              <a:t>Zahrnuje území sedimentárních a magmatických </a:t>
            </a:r>
            <a:r>
              <a:rPr lang="cs-CZ" sz="2400" dirty="0" smtClean="0"/>
              <a:t>hornin, </a:t>
            </a:r>
            <a:r>
              <a:rPr lang="cs-CZ" sz="2400" dirty="0"/>
              <a:t>hluboká alpinská údolí a přibližně </a:t>
            </a:r>
            <a:r>
              <a:rPr lang="cs-CZ" sz="2400" dirty="0" smtClean="0"/>
              <a:t>110 ledovcových </a:t>
            </a:r>
            <a:r>
              <a:rPr lang="cs-CZ" sz="2400" dirty="0"/>
              <a:t>jezer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Nejvyšším vrcholem národního parku je hora </a:t>
            </a:r>
            <a:r>
              <a:rPr lang="cs-CZ" sz="2400" dirty="0" err="1" smtClean="0"/>
              <a:t>Ortler</a:t>
            </a:r>
            <a:r>
              <a:rPr lang="cs-CZ" sz="2400" dirty="0" smtClean="0"/>
              <a:t> (3</a:t>
            </a:r>
            <a:r>
              <a:rPr lang="cs-CZ" sz="2400" dirty="0"/>
              <a:t> 905 m</a:t>
            </a:r>
            <a:r>
              <a:rPr lang="cs-CZ" sz="2400" dirty="0" smtClean="0"/>
              <a:t>).</a:t>
            </a:r>
            <a:r>
              <a:rPr lang="cs-CZ" sz="2400" dirty="0"/>
              <a:t> </a:t>
            </a:r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3263"/>
            <a:ext cx="3443536" cy="25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43263"/>
            <a:ext cx="1936383" cy="258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Zdroje 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www.cestyposvete.cz/lombardie.html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www.italiepruvodce.cz/web/regiony/lombardia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www.cestyposvete.cz/milano.html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www.mahalo.cz/italie/destinace-italie/narodni-park-stelvio.html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6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</Words>
  <Application>Microsoft Office PowerPoint</Application>
  <PresentationFormat>Předvádění na obrazovce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LOMBARDIE </vt:lpstr>
      <vt:lpstr>Základní informace</vt:lpstr>
      <vt:lpstr>Geografie Lombardie</vt:lpstr>
      <vt:lpstr>Milán</vt:lpstr>
      <vt:lpstr>Brescia</vt:lpstr>
      <vt:lpstr>Bergamo</vt:lpstr>
      <vt:lpstr> Národní park Stelvio </vt:lpstr>
      <vt:lpstr>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LOMBARDIE </dc:title>
  <cp:lastModifiedBy>PC</cp:lastModifiedBy>
  <cp:revision>10</cp:revision>
  <dcterms:modified xsi:type="dcterms:W3CDTF">2016-12-22T20:11:26Z</dcterms:modified>
</cp:coreProperties>
</file>