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69" r:id="rId8"/>
    <p:sldId id="265" r:id="rId9"/>
    <p:sldId id="272" r:id="rId10"/>
    <p:sldId id="270" r:id="rId11"/>
    <p:sldId id="266" r:id="rId12"/>
    <p:sldId id="267" r:id="rId13"/>
    <p:sldId id="268" r:id="rId14"/>
    <p:sldId id="283" r:id="rId15"/>
    <p:sldId id="284" r:id="rId16"/>
    <p:sldId id="285" r:id="rId17"/>
    <p:sldId id="260" r:id="rId18"/>
    <p:sldId id="274" r:id="rId19"/>
    <p:sldId id="286" r:id="rId20"/>
    <p:sldId id="275" r:id="rId21"/>
    <p:sldId id="276" r:id="rId22"/>
    <p:sldId id="277" r:id="rId23"/>
    <p:sldId id="287" r:id="rId24"/>
    <p:sldId id="278" r:id="rId25"/>
    <p:sldId id="279" r:id="rId26"/>
    <p:sldId id="288" r:id="rId27"/>
    <p:sldId id="263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DA9C-1C90-431B-A632-5778AA215761}" type="datetimeFigureOut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236F-D57B-4DF1-8D00-3B40690553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D83B-E33D-496A-84C8-8855765B6807}" type="datetimeFigureOut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AE9FE-FC21-40E2-B204-6EB7DB0922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D60B-84A3-4146-91EB-C57D079280FC}" type="datetimeFigureOut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3754-C092-48F8-8B45-6D720C0030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1139-5DBA-445C-88D7-65B4FFED1398}" type="datetimeFigureOut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CA17-E89F-4B1F-BE84-5A67FBA9B6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9374-9745-41C9-AD2C-1FE7E5DAA49C}" type="datetimeFigureOut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A74D-3EF4-4F48-A0BB-1E2B7ADA2F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8828-93AC-4289-8190-8CC45BAEE3F1}" type="datetimeFigureOut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4BE8-2A81-400E-8E59-0719BDD883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85D8-FDC5-4D68-90E5-3B6BB7DF66BA}" type="datetimeFigureOut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C5F5-DF01-4436-BF40-10F7CEE8E7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6ED1-0F80-4D38-A45C-BEE5C24D16A1}" type="datetimeFigureOut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136C2-E2E0-4FE9-A62A-9D85C0592A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F5DE-6E23-4B6E-A1C4-1D405C8C5988}" type="datetimeFigureOut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0F73-AF77-469F-8299-D85EF19DFF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0403-9105-4C33-946B-C6F5EBE186D7}" type="datetimeFigureOut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2398-304D-4930-9EA2-F7F3F6ECA3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D532-A884-41F8-989B-B6A99279A2D0}" type="datetimeFigureOut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AEBB-5395-437D-82CF-42F7AFC5D6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F2FBC1-3B82-46A0-94A1-170D3AEF30C7}" type="datetimeFigureOut">
              <a:rPr lang="fr-FR"/>
              <a:pPr>
                <a:defRPr/>
              </a:pPr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A9E6F4-3AE3-46DD-A80C-5D0F89C0D1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813" y="2924944"/>
            <a:ext cx="7772400" cy="23042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TROPICAL RAINFORESTS</a:t>
            </a:r>
            <a:br>
              <a:rPr lang="cs-CZ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cs-CZ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Lungs</a:t>
            </a:r>
            <a:r>
              <a:rPr lang="cs-CZ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cs-CZ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Planet</a:t>
            </a:r>
            <a:endParaRPr lang="fr-FR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1613" y="4653136"/>
            <a:ext cx="64008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Adriena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Redlová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2O14</a:t>
            </a: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Vertical</a:t>
            </a:r>
            <a:r>
              <a:rPr lang="cs-CZ" dirty="0" smtClean="0"/>
              <a:t> </a:t>
            </a:r>
            <a:r>
              <a:rPr lang="cs-CZ" dirty="0" err="1" smtClean="0"/>
              <a:t>Layers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720079"/>
          </a:xfrm>
        </p:spPr>
        <p:txBody>
          <a:bodyPr/>
          <a:lstStyle/>
          <a:p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Forest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Floor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/>
          <a:p>
            <a:r>
              <a:rPr lang="cs-CZ" dirty="0" err="1" smtClean="0"/>
              <a:t>Dark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Humid</a:t>
            </a:r>
            <a:endParaRPr lang="cs-CZ" dirty="0" smtClean="0"/>
          </a:p>
          <a:p>
            <a:r>
              <a:rPr lang="cs-CZ" dirty="0" err="1" smtClean="0"/>
              <a:t>Decomposition</a:t>
            </a:r>
            <a:endParaRPr lang="en-US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041775" cy="720080"/>
          </a:xfrm>
        </p:spPr>
        <p:txBody>
          <a:bodyPr/>
          <a:lstStyle/>
          <a:p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Canopy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/>
          <a:p>
            <a:r>
              <a:rPr lang="cs-CZ" dirty="0" smtClean="0"/>
              <a:t>“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leafy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30 m </a:t>
            </a:r>
            <a:r>
              <a:rPr lang="cs-CZ" dirty="0" err="1" smtClean="0"/>
              <a:t>above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ground</a:t>
            </a:r>
            <a:endParaRPr lang="cs-CZ" dirty="0" smtClean="0"/>
          </a:p>
          <a:p>
            <a:r>
              <a:rPr lang="cs-CZ" dirty="0" smtClean="0"/>
              <a:t>60 – 90%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in TRF</a:t>
            </a:r>
          </a:p>
          <a:p>
            <a:endParaRPr lang="en-US" dirty="0"/>
          </a:p>
        </p:txBody>
      </p:sp>
      <p:pic>
        <p:nvPicPr>
          <p:cNvPr id="27650" name="Picture 2" descr="http://www.animalcorner.co.uk/rainforests/graphics/str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4027695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Canopy</a:t>
            </a:r>
            <a:r>
              <a:rPr lang="cs-CZ" dirty="0" smtClean="0"/>
              <a:t> </a:t>
            </a:r>
            <a:r>
              <a:rPr lang="cs-CZ" dirty="0" err="1" smtClean="0"/>
              <a:t>walkways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anging bridges canopy walk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5323"/>
            <a:ext cx="3240360" cy="4848419"/>
          </a:xfrm>
          <a:prstGeom prst="rect">
            <a:avLst/>
          </a:prstGeom>
          <a:noFill/>
        </p:spPr>
      </p:pic>
      <p:pic>
        <p:nvPicPr>
          <p:cNvPr id="1028" name="Picture 4" descr="Rainforest canopy walkway in Colomb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240360" cy="486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Biodiversity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Biodiversity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numbers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L</a:t>
            </a:r>
            <a:r>
              <a:rPr lang="en-US" dirty="0" err="1" smtClean="0"/>
              <a:t>ess</a:t>
            </a:r>
            <a:r>
              <a:rPr lang="en-US" dirty="0" smtClean="0"/>
              <a:t> than 2% of Earth’s surface</a:t>
            </a:r>
            <a:r>
              <a:rPr lang="cs-CZ" dirty="0" smtClean="0"/>
              <a:t> -&gt; m</a:t>
            </a:r>
            <a:r>
              <a:rPr lang="en-US" dirty="0" smtClean="0"/>
              <a:t>ore than 50% of the plants and animals on Earth</a:t>
            </a:r>
            <a:endParaRPr lang="cs-CZ" dirty="0" smtClean="0"/>
          </a:p>
          <a:p>
            <a:pPr lvl="0"/>
            <a:r>
              <a:rPr lang="en-US" dirty="0" smtClean="0"/>
              <a:t>US</a:t>
            </a:r>
            <a:r>
              <a:rPr lang="cs-CZ" dirty="0" smtClean="0"/>
              <a:t>:</a:t>
            </a:r>
            <a:r>
              <a:rPr lang="en-US" dirty="0" smtClean="0"/>
              <a:t> 81 species of frogs</a:t>
            </a:r>
            <a:r>
              <a:rPr lang="cs-CZ" dirty="0" smtClean="0"/>
              <a:t> -&gt; </a:t>
            </a:r>
            <a:r>
              <a:rPr lang="en-US" dirty="0" smtClean="0"/>
              <a:t>Madagascar</a:t>
            </a:r>
            <a:r>
              <a:rPr lang="cs-CZ" dirty="0" smtClean="0"/>
              <a:t>: </a:t>
            </a:r>
            <a:r>
              <a:rPr lang="en-US" dirty="0" smtClean="0"/>
              <a:t>500 species</a:t>
            </a:r>
            <a:endParaRPr lang="cs-CZ" dirty="0" smtClean="0"/>
          </a:p>
          <a:p>
            <a:r>
              <a:rPr lang="cs-CZ" dirty="0" smtClean="0"/>
              <a:t>Area </a:t>
            </a:r>
            <a:r>
              <a:rPr lang="cs-CZ" dirty="0" err="1" smtClean="0"/>
              <a:t>of</a:t>
            </a:r>
            <a:r>
              <a:rPr lang="cs-CZ" dirty="0" smtClean="0"/>
              <a:t> 2</a:t>
            </a:r>
            <a:r>
              <a:rPr lang="en-US" dirty="0" smtClean="0"/>
              <a:t> football fields</a:t>
            </a:r>
            <a:r>
              <a:rPr lang="cs-CZ" dirty="0" smtClean="0"/>
              <a:t> in a TRF: </a:t>
            </a:r>
            <a:r>
              <a:rPr lang="en-US" dirty="0" smtClean="0"/>
              <a:t>more than 400 species of trees</a:t>
            </a:r>
            <a:r>
              <a:rPr lang="cs-CZ" dirty="0" smtClean="0"/>
              <a:t> -&gt; </a:t>
            </a:r>
            <a:r>
              <a:rPr lang="en-US" dirty="0" smtClean="0"/>
              <a:t>an equal area of forest in the US fewer than 20</a:t>
            </a:r>
            <a:endParaRPr lang="cs-CZ" dirty="0" smtClean="0"/>
          </a:p>
          <a:p>
            <a:pPr lvl="0"/>
            <a:endParaRPr lang="cs-CZ" dirty="0" smtClean="0"/>
          </a:p>
          <a:p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Reasons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err="1" smtClean="0"/>
              <a:t>Climate</a:t>
            </a:r>
            <a:r>
              <a:rPr lang="cs-CZ" dirty="0" smtClean="0"/>
              <a:t> (a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sunlight</a:t>
            </a:r>
            <a:r>
              <a:rPr lang="cs-CZ" dirty="0" smtClean="0"/>
              <a:t> -&gt;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 by </a:t>
            </a:r>
            <a:r>
              <a:rPr lang="cs-CZ" dirty="0" err="1" smtClean="0"/>
              <a:t>photosynthesis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Canopy</a:t>
            </a:r>
            <a:r>
              <a:rPr lang="cs-CZ" dirty="0" smtClean="0"/>
              <a:t> (</a:t>
            </a:r>
            <a:r>
              <a:rPr lang="en-US" dirty="0" smtClean="0"/>
              <a:t>sources of food, shelter and hiding place</a:t>
            </a:r>
            <a:r>
              <a:rPr lang="cs-CZ" dirty="0" smtClean="0"/>
              <a:t>)</a:t>
            </a:r>
            <a:endParaRPr lang="en-US" dirty="0"/>
          </a:p>
        </p:txBody>
      </p:sp>
      <p:pic>
        <p:nvPicPr>
          <p:cNvPr id="25602" name="Picture 2" descr="Monkey frog (Phyllomedusa bicolo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93096"/>
            <a:ext cx="3168352" cy="2487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Rainforest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few</a:t>
            </a:r>
            <a:r>
              <a:rPr lang="cs-CZ" dirty="0" smtClean="0"/>
              <a:t> </a:t>
            </a:r>
            <a:r>
              <a:rPr lang="cs-CZ" dirty="0" err="1" smtClean="0"/>
              <a:t>ground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endParaRPr lang="cs-CZ" dirty="0" smtClean="0"/>
          </a:p>
          <a:p>
            <a:r>
              <a:rPr lang="cs-CZ" dirty="0" smtClean="0"/>
              <a:t>C</a:t>
            </a:r>
            <a:r>
              <a:rPr lang="en-US" dirty="0" err="1" smtClean="0"/>
              <a:t>onstant</a:t>
            </a:r>
            <a:r>
              <a:rPr lang="en-US" dirty="0" smtClean="0"/>
              <a:t> battle for access to sunlight</a:t>
            </a:r>
            <a:r>
              <a:rPr lang="cs-CZ" dirty="0" smtClean="0"/>
              <a:t> -&gt; s</a:t>
            </a:r>
            <a:r>
              <a:rPr lang="en-US" dirty="0" err="1" smtClean="0"/>
              <a:t>traight</a:t>
            </a:r>
            <a:r>
              <a:rPr lang="en-US" dirty="0" smtClean="0"/>
              <a:t> and tall</a:t>
            </a:r>
            <a:r>
              <a:rPr lang="cs-CZ" dirty="0" smtClean="0"/>
              <a:t> </a:t>
            </a:r>
            <a:r>
              <a:rPr lang="cs-CZ" dirty="0" err="1" smtClean="0"/>
              <a:t>trees</a:t>
            </a:r>
            <a:endParaRPr lang="cs-CZ" dirty="0" smtClean="0"/>
          </a:p>
          <a:p>
            <a:r>
              <a:rPr lang="cs-CZ" dirty="0" err="1" smtClean="0"/>
              <a:t>Epiphytes</a:t>
            </a:r>
            <a:r>
              <a:rPr lang="cs-CZ" dirty="0" smtClean="0"/>
              <a:t> (</a:t>
            </a:r>
            <a:r>
              <a:rPr lang="cs-CZ" dirty="0" err="1" smtClean="0"/>
              <a:t>air</a:t>
            </a:r>
            <a:r>
              <a:rPr lang="cs-CZ" dirty="0" smtClean="0"/>
              <a:t>-</a:t>
            </a:r>
            <a:r>
              <a:rPr lang="cs-CZ" dirty="0" err="1" smtClean="0"/>
              <a:t>plants</a:t>
            </a:r>
            <a:r>
              <a:rPr lang="cs-CZ" dirty="0" smtClean="0"/>
              <a:t>): </a:t>
            </a:r>
            <a:r>
              <a:rPr lang="cs-CZ" dirty="0" err="1" smtClean="0"/>
              <a:t>orchids</a:t>
            </a:r>
            <a:r>
              <a:rPr lang="cs-CZ" dirty="0" smtClean="0"/>
              <a:t>, </a:t>
            </a:r>
            <a:r>
              <a:rPr lang="cs-CZ" dirty="0" err="1" smtClean="0"/>
              <a:t>bromeliads</a:t>
            </a:r>
            <a:endParaRPr lang="en-US" dirty="0"/>
          </a:p>
        </p:txBody>
      </p:sp>
      <p:pic>
        <p:nvPicPr>
          <p:cNvPr id="24578" name="Picture 2" descr="File:Clinging root of epiphy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810160"/>
            <a:ext cx="1656184" cy="2943781"/>
          </a:xfrm>
          <a:prstGeom prst="rect">
            <a:avLst/>
          </a:prstGeom>
          <a:noFill/>
        </p:spPr>
      </p:pic>
      <p:pic>
        <p:nvPicPr>
          <p:cNvPr id="24580" name="Picture 4" descr="File:DirkvdM red flat epiphy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2232248" cy="2976331"/>
          </a:xfrm>
          <a:prstGeom prst="rect">
            <a:avLst/>
          </a:prstGeom>
          <a:noFill/>
        </p:spPr>
      </p:pic>
      <p:pic>
        <p:nvPicPr>
          <p:cNvPr id="24582" name="Picture 6" descr="http://upload.wikimedia.org/wikipedia/commons/thumb/a/a0/Bromeliad_epiphyte_on_Cycad.jpg/640px-Bromeliad_epiphyte_on_Cyc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728" y="4077072"/>
            <a:ext cx="3324200" cy="249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eart.cz/images/velke_fotky/komody/nizka_komoda_shipley_s_ratanovym_kosem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2938" y="2304256"/>
            <a:ext cx="3307574" cy="45811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Trees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err="1" smtClean="0"/>
              <a:t>Timber</a:t>
            </a:r>
            <a:r>
              <a:rPr lang="cs-CZ" dirty="0" smtClean="0"/>
              <a:t>: </a:t>
            </a:r>
            <a:r>
              <a:rPr lang="cs-CZ" dirty="0" err="1" smtClean="0"/>
              <a:t>Ebony</a:t>
            </a:r>
            <a:r>
              <a:rPr lang="cs-CZ" dirty="0" smtClean="0"/>
              <a:t>, </a:t>
            </a:r>
            <a:r>
              <a:rPr lang="cs-CZ" dirty="0" err="1" smtClean="0"/>
              <a:t>Mahogany</a:t>
            </a:r>
            <a:r>
              <a:rPr lang="cs-CZ" dirty="0" smtClean="0"/>
              <a:t>, </a:t>
            </a:r>
            <a:r>
              <a:rPr lang="cs-CZ" dirty="0" err="1" smtClean="0"/>
              <a:t>Rosewood</a:t>
            </a:r>
            <a:r>
              <a:rPr lang="cs-CZ" dirty="0" smtClean="0"/>
              <a:t> (palisandr), </a:t>
            </a:r>
            <a:r>
              <a:rPr lang="cs-CZ" dirty="0" err="1" smtClean="0"/>
              <a:t>Balsa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, Teak, </a:t>
            </a:r>
            <a:r>
              <a:rPr lang="cs-CZ" dirty="0" err="1" smtClean="0"/>
              <a:t>Cedar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-&gt; </a:t>
            </a:r>
            <a:r>
              <a:rPr lang="cs-CZ" dirty="0" err="1" smtClean="0"/>
              <a:t>high</a:t>
            </a:r>
            <a:r>
              <a:rPr lang="cs-CZ" dirty="0" smtClean="0"/>
              <a:t>-</a:t>
            </a:r>
            <a:r>
              <a:rPr lang="cs-CZ" dirty="0" err="1" smtClean="0"/>
              <a:t>quality</a:t>
            </a:r>
            <a:r>
              <a:rPr lang="cs-CZ" dirty="0" smtClean="0"/>
              <a:t>, </a:t>
            </a:r>
            <a:r>
              <a:rPr lang="cs-CZ" dirty="0" err="1" smtClean="0"/>
              <a:t>durable</a:t>
            </a:r>
            <a:r>
              <a:rPr lang="cs-CZ" dirty="0" smtClean="0"/>
              <a:t> </a:t>
            </a:r>
            <a:r>
              <a:rPr lang="cs-CZ" dirty="0" err="1" smtClean="0"/>
              <a:t>furniture</a:t>
            </a:r>
            <a:endParaRPr lang="cs-CZ" dirty="0" smtClean="0"/>
          </a:p>
          <a:p>
            <a:r>
              <a:rPr lang="cs-CZ" dirty="0" err="1" smtClean="0"/>
              <a:t>Diversity</a:t>
            </a:r>
            <a:r>
              <a:rPr lang="cs-CZ" dirty="0" smtClean="0"/>
              <a:t> -&gt; </a:t>
            </a:r>
            <a:r>
              <a:rPr lang="cs-CZ" dirty="0" err="1" smtClean="0"/>
              <a:t>deforestation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timber</a:t>
            </a:r>
            <a:endParaRPr lang="cs-CZ" dirty="0" smtClean="0"/>
          </a:p>
          <a:p>
            <a:r>
              <a:rPr lang="cs-CZ" dirty="0" err="1" smtClean="0"/>
              <a:t>Minimal</a:t>
            </a:r>
            <a:r>
              <a:rPr lang="cs-CZ" dirty="0" smtClean="0"/>
              <a:t> </a:t>
            </a:r>
            <a:r>
              <a:rPr lang="cs-CZ" dirty="0" err="1" smtClean="0"/>
              <a:t>seasonal</a:t>
            </a:r>
            <a:r>
              <a:rPr lang="cs-CZ" dirty="0" smtClean="0"/>
              <a:t> </a:t>
            </a:r>
            <a:r>
              <a:rPr lang="cs-CZ" dirty="0" err="1" smtClean="0"/>
              <a:t>differencies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-&gt; 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indistinct</a:t>
            </a:r>
            <a:r>
              <a:rPr lang="cs-CZ" dirty="0" smtClean="0"/>
              <a:t> </a:t>
            </a:r>
            <a:r>
              <a:rPr lang="cs-CZ" dirty="0" err="1" smtClean="0"/>
              <a:t>annual</a:t>
            </a:r>
            <a:r>
              <a:rPr lang="cs-CZ" dirty="0" smtClean="0"/>
              <a:t> </a:t>
            </a:r>
            <a:r>
              <a:rPr lang="cs-CZ" dirty="0" err="1" smtClean="0"/>
              <a:t>rings</a:t>
            </a: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Buttress</a:t>
            </a:r>
            <a:r>
              <a:rPr lang="cs-CZ" dirty="0" smtClean="0"/>
              <a:t> </a:t>
            </a:r>
            <a:r>
              <a:rPr lang="cs-CZ" dirty="0" err="1" smtClean="0"/>
              <a:t>Roots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roots</a:t>
            </a:r>
            <a:r>
              <a:rPr lang="cs-CZ" dirty="0" smtClean="0"/>
              <a:t> on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sides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err="1" smtClean="0"/>
              <a:t>shallowly</a:t>
            </a:r>
            <a:r>
              <a:rPr lang="cs-CZ" dirty="0" smtClean="0"/>
              <a:t> </a:t>
            </a:r>
            <a:r>
              <a:rPr lang="cs-CZ" dirty="0" err="1" smtClean="0"/>
              <a:t>rooted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endParaRPr lang="cs-CZ" dirty="0" smtClean="0"/>
          </a:p>
        </p:txBody>
      </p:sp>
      <p:pic>
        <p:nvPicPr>
          <p:cNvPr id="35842" name="Picture 2" descr="Butt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51967"/>
            <a:ext cx="2476500" cy="3705225"/>
          </a:xfrm>
          <a:prstGeom prst="rect">
            <a:avLst/>
          </a:prstGeom>
          <a:noFill/>
        </p:spPr>
      </p:pic>
      <p:pic>
        <p:nvPicPr>
          <p:cNvPr id="35844" name="Picture 4" descr="http://mongabay-images.s3.amazonaws.com/images/malaysia/06/malaysia0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4824536" cy="3216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Mangroves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Trees</a:t>
            </a:r>
            <a:r>
              <a:rPr lang="cs-CZ" dirty="0" smtClean="0"/>
              <a:t> </a:t>
            </a:r>
            <a:r>
              <a:rPr lang="cs-CZ" dirty="0" err="1" smtClean="0"/>
              <a:t>growing</a:t>
            </a:r>
            <a:r>
              <a:rPr lang="cs-CZ" dirty="0" smtClean="0"/>
              <a:t> in</a:t>
            </a:r>
          </a:p>
          <a:p>
            <a:pPr>
              <a:buFontTx/>
              <a:buChar char="-"/>
            </a:pPr>
            <a:r>
              <a:rPr lang="cs-CZ" dirty="0" smtClean="0"/>
              <a:t>“</a:t>
            </a:r>
            <a:r>
              <a:rPr lang="cs-CZ" dirty="0" err="1" smtClean="0"/>
              <a:t>brackish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“ = </a:t>
            </a:r>
            <a:r>
              <a:rPr lang="cs-CZ" dirty="0" err="1" smtClean="0"/>
              <a:t>seawater</a:t>
            </a:r>
            <a:r>
              <a:rPr lang="cs-CZ" dirty="0" smtClean="0"/>
              <a:t> + </a:t>
            </a:r>
            <a:r>
              <a:rPr lang="cs-CZ" dirty="0" err="1" smtClean="0"/>
              <a:t>freshwater</a:t>
            </a:r>
            <a:r>
              <a:rPr lang="cs-CZ" dirty="0" smtClean="0"/>
              <a:t> </a:t>
            </a:r>
            <a:r>
              <a:rPr lang="cs-CZ" dirty="0" err="1" smtClean="0"/>
              <a:t>mixed</a:t>
            </a:r>
            <a:r>
              <a:rPr lang="cs-CZ" dirty="0" smtClean="0"/>
              <a:t> in a </a:t>
            </a:r>
            <a:r>
              <a:rPr lang="cs-CZ" dirty="0" err="1" smtClean="0"/>
              <a:t>river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seawater</a:t>
            </a:r>
            <a:endParaRPr lang="en-US" dirty="0"/>
          </a:p>
        </p:txBody>
      </p:sp>
      <p:pic>
        <p:nvPicPr>
          <p:cNvPr id="38914" name="Picture 2" descr="File:Mangrov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4638718" cy="3096344"/>
          </a:xfrm>
          <a:prstGeom prst="rect">
            <a:avLst/>
          </a:prstGeom>
          <a:noFill/>
        </p:spPr>
      </p:pic>
      <p:pic>
        <p:nvPicPr>
          <p:cNvPr id="38916" name="Picture 4" descr="File:Hunting For Wo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8706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dirty="0" err="1" smtClean="0"/>
              <a:t>Rainforest</a:t>
            </a:r>
            <a:r>
              <a:rPr lang="cs-CZ" dirty="0" smtClean="0"/>
              <a:t> </a:t>
            </a:r>
            <a:r>
              <a:rPr lang="cs-CZ" dirty="0" err="1" smtClean="0"/>
              <a:t>Animals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229548" y="971436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MAMMALS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96336" y="90872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REPTILES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497395" y="5373216"/>
            <a:ext cx="1646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AMPHIBIANS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9552" y="6488668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INSECTS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644008" y="465313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BIRDS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987824" y="385175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FISH</a:t>
            </a:r>
            <a:endParaRPr lang="en-US" dirty="0"/>
          </a:p>
        </p:txBody>
      </p:sp>
      <p:pic>
        <p:nvPicPr>
          <p:cNvPr id="6152" name="Picture 8" descr="http://www.mongabay.com/images/caim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526" y="1223755"/>
            <a:ext cx="3102890" cy="2133237"/>
          </a:xfrm>
          <a:prstGeom prst="rect">
            <a:avLst/>
          </a:prstGeom>
          <a:noFill/>
        </p:spPr>
      </p:pic>
      <p:pic>
        <p:nvPicPr>
          <p:cNvPr id="6154" name="Picture 10" descr="Red-Eyed Tree Frog [costa_rica_5830a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140968"/>
            <a:ext cx="3350196" cy="2233464"/>
          </a:xfrm>
          <a:prstGeom prst="rect">
            <a:avLst/>
          </a:prstGeom>
          <a:noFill/>
        </p:spPr>
      </p:pic>
      <p:pic>
        <p:nvPicPr>
          <p:cNvPr id="6146" name="Picture 2" descr="http://upload.wikimedia.org/wikipedia/commons/thumb/4/46/Purple-throated_carib_hummingbird_feeding.jpg/640px-Purple-throated_carib_hummingbird_fee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064" y="4941168"/>
            <a:ext cx="2873003" cy="1916832"/>
          </a:xfrm>
          <a:prstGeom prst="rect">
            <a:avLst/>
          </a:prstGeom>
          <a:noFill/>
        </p:spPr>
      </p:pic>
      <p:pic>
        <p:nvPicPr>
          <p:cNvPr id="6148" name="Picture 4" descr="Transparent-winged butterfly in Costa 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937786"/>
            <a:ext cx="2880320" cy="1920214"/>
          </a:xfrm>
          <a:prstGeom prst="rect">
            <a:avLst/>
          </a:prstGeom>
          <a:noFill/>
        </p:spPr>
      </p:pic>
      <p:pic>
        <p:nvPicPr>
          <p:cNvPr id="6150" name="Picture 6" descr="http://travel.mongabay.com/animals/081226/600/cas_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91" y="3284984"/>
            <a:ext cx="2978641" cy="1990725"/>
          </a:xfrm>
          <a:prstGeom prst="rect">
            <a:avLst/>
          </a:prstGeom>
          <a:noFill/>
        </p:spPr>
      </p:pic>
      <p:pic>
        <p:nvPicPr>
          <p:cNvPr id="6156" name="Picture 12" descr="Large Orangutan Looking into Came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268760"/>
            <a:ext cx="3242184" cy="2161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Rainforest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en-US" dirty="0"/>
          </a:p>
        </p:txBody>
      </p:sp>
      <p:pic>
        <p:nvPicPr>
          <p:cNvPr id="5" name="Zástupný symbol pro obsah 4" descr="Kaiap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096" y="1556792"/>
            <a:ext cx="2555776" cy="36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Dani warri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38437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britishdemocraticparty.org/wp-content/uploads/2011/12/pygmi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933056"/>
            <a:ext cx="3888432" cy="2551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Medicinal</a:t>
            </a:r>
            <a:r>
              <a:rPr lang="cs-CZ" dirty="0" smtClean="0"/>
              <a:t> </a:t>
            </a:r>
            <a:r>
              <a:rPr lang="cs-CZ" dirty="0" err="1" smtClean="0"/>
              <a:t>Plant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Shaman</a:t>
            </a:r>
            <a:r>
              <a:rPr lang="cs-CZ" dirty="0" smtClean="0"/>
              <a:t> = </a:t>
            </a:r>
            <a:r>
              <a:rPr lang="cs-CZ" dirty="0" err="1" smtClean="0"/>
              <a:t>Medicine</a:t>
            </a:r>
            <a:r>
              <a:rPr lang="cs-CZ" dirty="0" smtClean="0"/>
              <a:t> man</a:t>
            </a:r>
          </a:p>
          <a:p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medicinal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r>
              <a:rPr lang="cs-CZ" dirty="0" smtClean="0"/>
              <a:t>: </a:t>
            </a:r>
            <a:r>
              <a:rPr lang="cs-CZ" dirty="0" err="1" smtClean="0"/>
              <a:t>incredible</a:t>
            </a:r>
            <a:r>
              <a:rPr lang="cs-CZ" dirty="0" smtClean="0"/>
              <a:t> </a:t>
            </a:r>
            <a:r>
              <a:rPr lang="cs-CZ" dirty="0" err="1" smtClean="0"/>
              <a:t>healing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endParaRPr lang="cs-CZ" dirty="0" smtClean="0"/>
          </a:p>
          <a:p>
            <a:r>
              <a:rPr lang="cs-CZ" dirty="0" err="1" smtClean="0"/>
              <a:t>Going</a:t>
            </a:r>
            <a:r>
              <a:rPr lang="cs-CZ" dirty="0" smtClean="0"/>
              <a:t> “</a:t>
            </a:r>
            <a:r>
              <a:rPr lang="cs-CZ" dirty="0" err="1" smtClean="0"/>
              <a:t>extinct</a:t>
            </a:r>
            <a:r>
              <a:rPr lang="cs-CZ" dirty="0" smtClean="0"/>
              <a:t>“</a:t>
            </a:r>
            <a:endParaRPr lang="en-US" dirty="0"/>
          </a:p>
        </p:txBody>
      </p:sp>
      <p:pic>
        <p:nvPicPr>
          <p:cNvPr id="4" name="Obrázek 3" descr="Kaiap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068960"/>
            <a:ext cx="31683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Tropical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Rainforest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Tropical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Rainforests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Rainforest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&amp;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Destruction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TRF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Great </a:t>
            </a:r>
            <a:r>
              <a:rPr lang="cs-CZ" dirty="0" err="1" smtClean="0"/>
              <a:t>Civilizations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smtClean="0"/>
              <a:t>Mayas, Incas, Aztecs </a:t>
            </a:r>
            <a:endParaRPr lang="en-US" dirty="0"/>
          </a:p>
        </p:txBody>
      </p:sp>
      <p:pic>
        <p:nvPicPr>
          <p:cNvPr id="4" name="Obrázek 3" descr="Machu Picch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Tik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014" y="1268760"/>
            <a:ext cx="3854450" cy="25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www.mongabay.com/images/thai/jungle_tho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05064"/>
            <a:ext cx="378269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Rainforests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Tropical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Rainforests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cs-CZ" dirty="0" smtClean="0"/>
              <a:t>S</a:t>
            </a:r>
            <a:r>
              <a:rPr lang="en-US" dirty="0" err="1" smtClean="0"/>
              <a:t>tabiliz</a:t>
            </a:r>
            <a:r>
              <a:rPr lang="cs-CZ" dirty="0" smtClean="0"/>
              <a:t>e</a:t>
            </a:r>
            <a:r>
              <a:rPr lang="en-US" dirty="0" smtClean="0"/>
              <a:t> the world’s climate</a:t>
            </a:r>
            <a:endParaRPr lang="cs-CZ" dirty="0" smtClean="0"/>
          </a:p>
          <a:p>
            <a:r>
              <a:rPr lang="cs-CZ" dirty="0" err="1" smtClean="0"/>
              <a:t>Provide</a:t>
            </a:r>
            <a:r>
              <a:rPr lang="en-US" dirty="0" smtClean="0"/>
              <a:t> a home to many plants and animals</a:t>
            </a:r>
            <a:endParaRPr lang="cs-CZ" dirty="0" smtClean="0"/>
          </a:p>
          <a:p>
            <a:r>
              <a:rPr lang="cs-CZ" dirty="0" err="1" smtClean="0"/>
              <a:t>Maintain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endParaRPr lang="cs-CZ" dirty="0" smtClean="0"/>
          </a:p>
          <a:p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erosion</a:t>
            </a:r>
            <a:r>
              <a:rPr lang="cs-CZ" dirty="0" smtClean="0"/>
              <a:t>, </a:t>
            </a:r>
            <a:r>
              <a:rPr lang="cs-CZ" dirty="0" err="1" smtClean="0"/>
              <a:t>drought</a:t>
            </a:r>
            <a:r>
              <a:rPr lang="cs-CZ" dirty="0" smtClean="0"/>
              <a:t>, </a:t>
            </a:r>
            <a:r>
              <a:rPr lang="cs-CZ" dirty="0" err="1" smtClean="0"/>
              <a:t>flood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source</a:t>
            </a:r>
            <a:r>
              <a:rPr lang="cs-CZ" dirty="0" smtClean="0"/>
              <a:t> </a:t>
            </a:r>
            <a:r>
              <a:rPr lang="cs-CZ" dirty="0" smtClean="0"/>
              <a:t>f</a:t>
            </a:r>
            <a:r>
              <a:rPr lang="en-GB" dirty="0" smtClean="0"/>
              <a:t>or medicines, foods, wood</a:t>
            </a:r>
            <a:r>
              <a:rPr lang="cs-CZ" dirty="0" smtClean="0"/>
              <a:t>, </a:t>
            </a:r>
            <a:r>
              <a:rPr lang="cs-CZ" dirty="0" err="1" smtClean="0"/>
              <a:t>minerals</a:t>
            </a:r>
            <a:r>
              <a:rPr lang="cs-CZ" dirty="0" smtClean="0"/>
              <a:t>, </a:t>
            </a:r>
            <a:r>
              <a:rPr lang="cs-CZ" dirty="0" err="1" smtClean="0"/>
              <a:t>natural</a:t>
            </a:r>
            <a:r>
              <a:rPr lang="cs-CZ" dirty="0" smtClean="0"/>
              <a:t> </a:t>
            </a:r>
            <a:r>
              <a:rPr lang="cs-CZ" dirty="0" err="1" smtClean="0"/>
              <a:t>resources</a:t>
            </a:r>
            <a:r>
              <a:rPr lang="en-GB" dirty="0" smtClean="0"/>
              <a:t> and recreation</a:t>
            </a:r>
            <a:endParaRPr lang="cs-CZ" dirty="0" smtClean="0"/>
          </a:p>
          <a:p>
            <a:r>
              <a:rPr lang="cs-CZ" b="1" dirty="0" smtClean="0"/>
              <a:t>Are </a:t>
            </a:r>
            <a:r>
              <a:rPr lang="cs-CZ" b="1" dirty="0" err="1" smtClean="0"/>
              <a:t>an</a:t>
            </a:r>
            <a:r>
              <a:rPr lang="cs-CZ" b="1" dirty="0" smtClean="0"/>
              <a:t> </a:t>
            </a:r>
            <a:r>
              <a:rPr lang="cs-CZ" b="1" dirty="0" err="1" smtClean="0"/>
              <a:t>interesting</a:t>
            </a:r>
            <a:r>
              <a:rPr lang="cs-CZ" b="1" dirty="0" smtClean="0"/>
              <a:t> </a:t>
            </a:r>
            <a:r>
              <a:rPr lang="cs-CZ" b="1" dirty="0" err="1" smtClean="0"/>
              <a:t>place</a:t>
            </a:r>
            <a:r>
              <a:rPr lang="cs-CZ" b="1" dirty="0" smtClean="0"/>
              <a:t> to visit!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Destruction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Rainforests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>
              <a:buNone/>
            </a:pP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Rainforests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are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cut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down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for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lvl="0"/>
            <a:r>
              <a:rPr lang="en-GB" dirty="0" smtClean="0"/>
              <a:t>wood for both timber and</a:t>
            </a:r>
            <a:r>
              <a:rPr lang="cs-CZ" dirty="0" smtClean="0"/>
              <a:t> </a:t>
            </a:r>
            <a:r>
              <a:rPr lang="cs-CZ" dirty="0" err="1" smtClean="0"/>
              <a:t>wood</a:t>
            </a:r>
            <a:r>
              <a:rPr lang="cs-CZ" dirty="0" smtClean="0"/>
              <a:t> </a:t>
            </a:r>
            <a:r>
              <a:rPr lang="cs-CZ" dirty="0" err="1" smtClean="0"/>
              <a:t>fuel</a:t>
            </a:r>
            <a:endParaRPr lang="cs-CZ" dirty="0" smtClean="0"/>
          </a:p>
          <a:p>
            <a:pPr lvl="0"/>
            <a:r>
              <a:rPr lang="en-GB" dirty="0" smtClean="0"/>
              <a:t>agriculture for farms</a:t>
            </a:r>
            <a:endParaRPr lang="cs-CZ" dirty="0" smtClean="0"/>
          </a:p>
          <a:p>
            <a:pPr lvl="0"/>
            <a:r>
              <a:rPr lang="en-GB" dirty="0" smtClean="0"/>
              <a:t>land for poor farmers</a:t>
            </a:r>
            <a:endParaRPr lang="cs-CZ" dirty="0" smtClean="0"/>
          </a:p>
          <a:p>
            <a:pPr lvl="0"/>
            <a:r>
              <a:rPr lang="en-GB" dirty="0" smtClean="0"/>
              <a:t>land </a:t>
            </a:r>
            <a:r>
              <a:rPr lang="en-GB" dirty="0" smtClean="0"/>
              <a:t>for cattle</a:t>
            </a:r>
            <a:endParaRPr lang="cs-CZ" dirty="0" smtClean="0"/>
          </a:p>
          <a:p>
            <a:pPr lvl="0"/>
            <a:r>
              <a:rPr lang="en-GB" dirty="0" smtClean="0"/>
              <a:t>pulp for making paper</a:t>
            </a:r>
            <a:endParaRPr lang="cs-CZ" dirty="0" smtClean="0"/>
          </a:p>
          <a:p>
            <a:pPr lvl="0"/>
            <a:r>
              <a:rPr lang="en-GB" dirty="0" smtClean="0"/>
              <a:t>road construction</a:t>
            </a:r>
            <a:endParaRPr lang="cs-CZ" dirty="0" smtClean="0"/>
          </a:p>
          <a:p>
            <a:r>
              <a:rPr lang="en-GB" dirty="0" smtClean="0"/>
              <a:t>minerals </a:t>
            </a:r>
            <a:r>
              <a:rPr lang="en-GB" dirty="0" smtClean="0"/>
              <a:t>and energy</a:t>
            </a:r>
            <a:endParaRPr lang="en-US" dirty="0"/>
          </a:p>
        </p:txBody>
      </p:sp>
      <p:sp>
        <p:nvSpPr>
          <p:cNvPr id="7170" name="AutoShape 2" descr="data:image/jpeg;base64,/9j/4AAQSkZJRgABAQAAAQABAAD/2wCEAAkGBxQSEhUUExQWFhUXGR0ZGRcYGRgZGhkYGh4cGh0YHRggICggGBwlHBscIjEhJikrLi4uFx8zODMsNygtLisBCgoKDg0OGhAQGywkHyQsLCwsLCwsLCwsLCwsLCwsLCwsLCwsLCwsLCwsLCwsLCwsLCwsLCwsLCwsLCwsLCwsLP/AABEIAK4BIgMBIgACEQEDEQH/xAAbAAACAwEBAQAAAAAAAAAAAAADBAIFBgEAB//EAD0QAAECBAQEBAQFBAECBwAAAAECEQADEiEEMUFRBSJhcROBkaEGMrHwFELB0eEVUnLxI2KCBzNTkqKy0v/EABgBAQEBAQEAAAAAAAAAAAAAAAEAAgME/8QAJBEAAgICAgEEAwEAAAAAAAAAAAECEQMhEjFBBBNRYSIycYH/2gAMAwEAAhEDEQA/APqi/izDBNVZIqpsL5O7bNEz8U4WoDxQX1YsO5j5cEFrXBew3Gscn4VaV0HO2rhyBZ8tWj0e0jj7jPtMuYFBwQRuLxJ4+U8N4rPwhBBNAJCkEukqGbbdxH0/CYgTEJWMlJCh5h45ShxOkZWHePPEY4pYGZA7xg0SePPA5c5Kg6VBQ3BB+kI8M4uieVBIUKc6h/MNEWMejjx54gOxyFcbjkSgCtwNwCW7tePYbHy5jBKgSztqAdxpFRE8VPpDxVz+NJRKBKnURsWv1FoFxvHS1Ey/mUkXS5Sk9HyUel4x2LxCUEy1F03DhiUpOg8vTrG4xsGzZYP4hlqPMoJGlVgroD95xdS5gIBBBB2uPWM9gsPLWlAZJJFhtTb3dzvleB4qUrDP4K2BtSWuokZJytuIGiNO8ceEuEz1rlgzAyuop9oJiZzKQl7qJHoCT7QUQy8eeEOJ4wy0sgBUxVkJNgSNz/p4yGK+IcShVLzAsXWlSUFI6BkuA/XWNKLYN0b1448VnA+KjES3YpWlgsENch7biLF4KEk8cJjjxCYHBF7jSx9YSMjx/wCIZiVchBllwkpILm2ZBcHUDtF/wvFPJTdJXSWBJuQ42c3zYRn8ZwOYJcx1EXCg93KRm4NlFsy+cBVwAlKQVOXFFNQZLh3UVOyS4bq8aozsqMf8Rz5c1bqSpZso02p0Te7XuGGXnFXieLTDMrYILgslIAGWQ6hu8P8AxBhFiaSsJJUQkkPanUFgAWGt4rFSFlSQUsbM9ip8szawN8hHSNGHZtPhn4vE1SZUxJ8RVjMAsVaOkC1rPlGjCyCEA3u99AQ31EfKMDhpgxCEJdK6wHFwCDa+R1j6ZxCcJU10hVS0EWZrENmzm5GesZmkujUG/JapmA2ESeMtN4+UEAIA2JLv3AHKdWcxccI4mmehxZQsodenSMm7LCPPEXjjwESeORF488JEnj0V8wzXLLlgPYEXb1j0RHz2XQmVzJJIW4V+VgCCDreLnB8NC5BmzfmdKJYFhzkaNdqoqJ0pctK0ElUtQUQxscwFNsWB6w6eMq8PwyakAgip3DEWGwtk8bf0ckahPD1pklakmuW5ALcxDXzcpdznl3jO8I+J5smaK1qXL/MlRdhukaNsNoPhuOTk0kr5XzJqbSzjbc+UZuZOBKiEsXcA3bo2sEVd2LfwfSsd8VYdKCUzKlEWCWqD63sDGIn8aEzlNRBLkrUVKPmMt7W6RQTZl45LVdzppGliSBzbPpfCOISpeGmTZCSSSHluHSpmbIVDI66w18JYyatCxOSQoKcKKWqf9QQ0fMJGIIIIcbEFj0v3g87FKOa1EEXcm9+8DxCpmq+LPiRZWqXJJCE8qiPzHXTLSKLh/HZyFWmLbu7AsDm4hpeMRiUFUxRSUgMkAElICUsMtXOepzikXOBskMAL9ep84opVVA35L/ifxQucACwD2SNCMiSc3z6PFtwjHvKMx0C4BU6ioqcACntcZxkcNjkS1hRlhdiGUeW+rDo9usXnE+OmdKSEoTLD3KdwLOW0ubROPwhTG/iTDOuohSAElRqvqwYNYnpGexGG5lbNoX07f6eLfhSpk2TM5iugUsouL3JD9ohgTSmby38PJra2L6HKDo12aL4bmrSky5qAhYZ1kglVmZtFCw2EaBMoDTo5uW7xQzScPKQpaFLSkCqhicg5uQ97mG8PxuWViW4qUTTSXBA3Oimex2Mc2r2aWi0QkJsIQxZedI2qV2shUExOKCVJDhzYh73yt1IgKsQHQVFmUTezApXfpAJZQquQkrcpSbA5C5BUB9TGE+MuPlawmTOJlsHpLCoPqA7M2pjQcM4ofBlrsomWh35buoE5Rri0rM8k3RokJADAADYWHpESeby/WMvjeNz3V4YTSMyzjSzvAJfH8S4XQhaWuBy+hJziplZsXjjxnOKfEolzfBIoKkuJllUkgsSnYGHMHxZBpQVgrUkKH5arG4F9snh4suSHMbLqG9j0sQRbrGekTpktMmmWluUliXYsTy6kg+b5RdYrG8pVLDqAJANnIa0YviUzEzAmXLGaXdB+ZKbM5v8A2ht4kmTaGfiDhpnVUGoJUWD/ADFSUkHYWOerxXSEKxEwhDlSEyxSQlLKSLZqGZBydxFv8NYekKqSoO5KVhi7oZRGnKT6xYYShONUyRUQpiBoCnXRnaG60FWWHDuFy0HxqSFqSFKrNRSpi5BORYkdhCHFcSJsxKA7TEBlJukJBUVKJdr8vp0gnxXxIS5dJQVVByxAAAI9T5NvCJwpQWWK6ZAUJaTdZTanIDUWgQsopnDSmYDJWSmukFVLuz23HYRdcKnBJ5pyUhCgFICVpbV3Idu9oy3HuPrWliGIIVSU0lBBdrHmTqDuOsEw3FlOEEVgrrIHVgO+/pG6bMWkfSFcRRuT2ELzOKbJ9TGflY4A0qs5a6gSDoDd3vDpVGlFByY3NxyykhwHDPtGUn4WbLJKJqgNwpQv13i+eF8ampJAba+x941SC2Z0JmG7yi93KUP/APWOwmvAKBIv7/tHIKKx6epIcJuC+4MKpNrwtOxTAPbPsYFJmPYX66Rki3lzJYQGcTBkXs+5GWULyZ9KlHMEMb+f1EBWrKF509j5/donojs25iQGfaAmcCbfbx4zN9v9Rq9ASSsX1Z7PHhPBvpChQDdzVA5SWSCbkRXYMs5cxi0QUrOK1OJPntr5R5OIqD93H6wWyLEQaTiCLDK8VUrEOwuS14dUuwy7axX8iGlYtaSaVEE5sWhzB8QUHdTOlQ72Jp/nrCCE2cxGdMp94zqyLXFcanTBStaiNnt27dICnipTym/KQk6pcMwPa2uZiomzyGAu8FQHTzah7RWWw34pSyDVc9TD6OIqUChRNISGL7OG9/eKfDkJT1ObwdGJZPYt6t/+YmKC4gAsxiz4FxZct6iVJPKxLs18jFYcVawF8j1P1gRX6i9o1fgDY4vialugKQBSDYB93+94rsPxbwqRdk66VHVooJ04nmL/AMZQvLxANQDk/wAwa8FbNKOIJXPMwmy0kEZgNb9H84OrHhSzSs5APYAAaVM/vGQTiDUQNtfrHPHCXax8yPNokyPo44llfyfd2+kZ5XE1opALBIYMdHq26Rl5nFFEpUVG2jnMFx9feCIxNSSWJJOf6D3gexs007jigSRcqd31BTSAe2bdBA08UmGYoqcrIZ0kJublttB5RTYd1FIO4HrHVz2UpQOZPuXi8jeiyxvEFhAQZZWxDqNRYWdN8iT9mG8LxhZJWpyaSADmlim30immYw1EuQS2XkfPKKzGcTdQAUp3uRdxqz9AILoDV8WlysTIBm8iwOVbgXbXd9oQ+GFyJKXUsmaQRcEgAHIeUUH44mYFMRLIuHJ7OMngOCxHMyrh/wAm2wjXJl4NvjZj81QZ7fm63PfQRbS57JF9IySkgA0vlmbn1iEvjMxJpUQRk5FwPJoYsGawYsvpFOriqvHZdkZaerv7QpI4sHYuTCXEJhJKhcaj8w/eHkBKfil1KtMzOTNnHozyscXzVHoLEuFrBF8gLQTDTgEmxZsxkITRIqWz2z/iCpAukuCPt+ojDaWhocOIv6QNYqF7g7wlW5Aezev7Q1LDhmAiTIhIlgJbWOKUQCDbY6RKcWDbwAp3sD3h5AelEPa/6HeGPBqtkIjKkmgMYOtLA/fvA5jQGZh2SciYUxOFIAKfTpDgJLu/5fcRJSaraNByaGhPDYVgpwxIz8hEcGhTl+w+v0hya4YC9rtCk2fsGu9+kXIByrKI4hAUQOnvCkueTtvDYYF9esV0CBYKUHPcj0BgpllIeJYcEEbX9XMemTRketvSBy2NAlIDnZ48qXShWZFrbZ+0FWkZnSFpk8hw1tzkdvO8LkSRyROdi1gG/wC5oMJtsgNIRw2IpzuHNtuxg06eDbIXvEwoN4r2aycv5gaJI5rtbzz9o5gVghh6HU7tBsSAQqmxZn7nKC60NFfi5vhtuQ3lnDGHKdfmzL/p6wtik1IQSXIGccVNrTSsEKAsfvvFVoQc/DiofSLNZYGzADToTp5wjLk555WfeOTbKd82PQWh5fADGHxhzbVrb6HpEZOMCjfTKEZVJJN979wPpDuFpAUzFRGue8XRUGxM5JAfbQPCWKw5aobZagwxOmVAZDO/bb1jmCAUjPMH2g5UKETJUkF8qfe1ocweF8LM3N+3SGZgdxbLXpHsWbpbJjtuR+ka5WT6GDOIZjmn9/2iCiDf+I4WtoAIighYFwMxe9xGXJBR5BG+WtoNJmM99Ha99ogJATqD97RNILlxbS2kTmCRHwwb7/e0eiQPT2Mei5IaGFTRUCAxY+XlFdxZ6QrVw/v+8TM2znSJFZKcnuAMt4w1VM0mCwiTZRDuLDo2+8MLXoWZ4VxM+gZOX3tEkzAoPcFtOt9YfsydGIIJfLPoesSROJSS1hqe8LzMWkHJ+kFmKS2t2dss42yR6ZNNBBy0aPKmAoDAjQPEETUOA1nHr+sRxONUVEMIzVvRDyFlhuWESRMfOK7xSB6d/wDUTRi1DUMT5wd2NjU7EszPlt1IiCFpKXZiXHmG/eACaWO9/YwWXNHhiwBdT76b/donSIhh5TKBZz+kNypgLlbEsWA127QCapr5A2fQdYVOIBmG7AOPIHMQN2Q3Nxols+ug8tTBFhyFWYdReEsRIEwA6js7axP8IAkpQVKNLszDMH1gfESXEsXalvO31itnS1WL6sR6/tDGIlEgq/Mli/vlAgmoAkEOp3vsp/eNRaRkli18xHQHKBKkkH5h/HWGp0upSQ4+XUxJGHpDFgWvq8MsiiNHJqmPKOvU+uUekzyoMQH1y0IvA5xzCS9RAyPWOYWS2dyP3BIaBNVsgyqflHyhh1P8xFM5yKRmoBu5gkzDOTzMAAw1BGcewskIIU4NwRlazGObnFPsaJjDEggli2lwGIhfF4bIuGpBcZm2gLRPEz6KmAufd3gWHngywC/ysW8h+xjSk+0QHwwMjZiHLR0o8M1EvYBhuwz0gOJD5DI6PmWMPYOSWNQ1HV2/mNudKw7BqxSaUli9yAM7E/t7RNM8AgUNyqJY6l/S0LYnEkzTmRkwG23SPTZhGQKVAakZXN3+7Rwnk40KQ5KxQNmUk0217E7ROdNcpuHb9S8U0xSrFZFg4Ls48haJpxaGBty2ZN3B1hWRMiwOINTJNnYjeJ8PtqwIv33itVOAUDdjfyy++0CRi+d3Z7M7XG8dErWgND+JKbhqfc+ekTkY1Kqg9x187b/zFZKdWdhrAsStaSGJtppa2eubvGGkSNEkJI+Y/wDuMeigHFjq3rHoOMjVlwJYIqALsTrHUSlMRSz7DqD994LiuMJS7C4DsOujwbh+OMwFZQUpADdesed55pW0b4op8Tw9askknoOvvDE9JlMksCWHcw4eOys2Luw/eOYRaUpKlmonowHQanKMy9RKqktBxRUzeGzCp1CkXv8AxD5wSxakEFrP9sIcXjZaZdiE7E3uMz6xX4UTUrKpkwCoZZ98+kZfqpyXxRcUjkjh35iAMqQCS5iaOEm5tUdDHZOJQk0JmuwyZ77g7QxipiUh1FSmu2TdHjD9TkukXEXTwgnmLfXyjieHzCCQlA2fb0tA8GUzVImomKCUkulfbLs8Tx8xRIomPe4ILdgRpC807ouJAcPnBSeZJD5OzjtqYhxDDFAS5SBqSS9VvQRaDFhLilxfmHSxIG0UiUqxClpKiyTmdiPf/cKzSa30XFDWJSQAsEKS++e29rRVrrKmCRd8iGv1jVSpNCAlCRytoxI/mKbF4c84pUgEsVJY0nttr5xQz8gcRNEiZ4iRoXByLEWubtF4jClCSHTV1Jufv6QHAYEy0pNSCzsqhlX84HjuYm6jTmE20zMEszbpMVEInCLABVMST5NfrbR45+AUVuTUSnP8o3hGdi5stKaZRKXZlBy+7/rFhw/EhKAqaEpJfM/XvnA8k0ioB/RV1EhSSTvsX9BE5fBLuqYD0zA/cxX43ipTPQAt0l8rAjQQSXxtSlmW2h7GNcszX+DSGl4ZYVnLUNLEHbYxNHDXPKoWLqbR7tnCwxswEApYC1v2bYNHZ/EhVSrlBLqZgcsu8N5XpMKRLEYUBqlEm5pFy2XlEsNw1SmIPq2TN3guBmSxZBcF6lKPMAz+Y0j2K4qzUKSkWDG9u4jl7mTpDSBzeHUqdRcC4B3P37wtgwoIsHLqBbP5iGH7w7Jx6EKUXJKtCbZ6bRHifGxLQVJAqDWIzJLZ6R0jlm9UFIqJMmaJq2SKaxU5DjlDZ6tB5yJwakWN1ElFh5GEcHxRU1M9bAKrGWWTA37RYcAKjMKSSbOz2jrOTV34CiE+WtIcJZ/b7tFZiZxFyXOxO2veNhxCSFgJqboA57xkseVIVdLkdLZZ+kcsUlM3RUzFnQ59W8oHgpLqdSqQMyWfszx3HyyA9JDuRse0Cw+JWGGYfJv4j2Ja0ZZpOG4CXPqK5hDswBS9PUNaLBHDEDIFrhywISm13a9o7wadJSgErRUfylIcdCpnVlvDGPxMopJBT6t5dI8ryTutlSPDAIQlkuTn0G5hOXw8FX/IkkbpIY3JAY5aawYYpC7hSARsQS7bwricXMTZIGlzqdrZwpz38loZVwWW9k2/y/mPRATl60+8eg5ZfkqRZLwEtYICFJ0qJDnp9iPYvh6hSJaqQAzXZhvBVTJrEAUpzBRzKPRmaBzFkF1rLHSgP+8cuTfbN0RRwxAIrAL6qydrAB39ojPkBRSgBSQDsQG6HL1hrDSmJN1EsNQ75DNxBcPIUuVNmzFqllExKAgDVWbvoLesSUpMqKCdgUlhUkAKskk+n22ccxXDJ008xSL2Lv5ADSLM4UqYmXUBcmosG1d7esTkhWUuWo5nlKj6AvGlzXSAp5nCkymXVUoFldm/tFxAsXKUxUk8qzdJZR7MSxEXiVFB+TwzupiojyygONT4iSSCoPmMnH5njm3LlsipkzlWSlwkXuKW7gWAe0TRjFCbLlqSpKVuQxqsHGeQc7RaYWWQ7rKgRYG6Qc3Z9IT/AKSrx0TRNAKckhObu73ubnLpGk427IsQpKDYOTYqewAOQ1EeGJEokBIqWCq1wTreBYklPzAUvcudehOXSBeD4igbKpvdZDPawaOPHy2N7BK40QkKJO1oV/qhUxHJzFycrEhu5aLLHYOXQSpkm6g13IDwCTwtKUIZIK6QKlMSm2g7x1g8dF2G8aoVKVYagsOjH6wLGusAS1s9iXewzL6s8Gn4BagylMnakAX0zvAZSVEgJQVA2AcAEmw7RlJJ6KieLxMtPKFqFIIqcWLM5+sLzEyikeLMBcOBe0N8S4F4U6mciTy/2KLEjyFQsfMQurhchTlmI3UW6Nn9I0ko9thQDCScOFFCQpRG5DXva0dViJSJ1KJKa/7v7esN4fAyUDmNzla/oc/SHMPLSxIq9E36ZAxTmvskipXNLuas2tubv0/mK/Fol3F1Ka6iSH83bq+8XysMNFFXR0unyhWdhbsSojIAj69Gijk2Wyr4XJC1kKASGsApRcn/AEYtP6TKSWAUdw49AM4rcbPEs2Lsd8jn7QCTi5bVrKkgfmBa7s2r3jrcnsC7x+HUAkpQ1OhDv5NpnCmM4ZOxCaXpGpJAfXLJusQ4YJeISVpnTUgKYknNg7dbGGeFypgUeaYGLNmggBg5NzZozy4/1EIcP4EuSFAKlrqI0Wwb/qaLGThlplkBRuzEM9tKmD+cPDF3KZjl7AEMD+8eGHLusCl3ABcJ2tHOeaUv2NFAtE9anXyEPzEEBvKHsCgBLzVeIXYBN/0eLNWCqU9yNi7RzD4OgEJZJOZDW3zgeXVLQFcvHSp66T+UNSfoInLwksmlMrmGVhfzJj2J4fLr8RQNR/MC7nJyB+kNYXBykMSSCdSS7elouaSpNkBm8LSRcOdgGPreFP6bLUCKVUjPM+7jYxarxiU3ckF21/b9YqcPjOQiq4PMNwrp5ZQxnNoKHcFwdNlIQGLG5z33gs7AlirNvyJb60vEMPMSf+SpYSRkKSAOsMSVAEkBV9dA30jEpzGkLCekW8I+sdhz8KP/AFPpHIzzZUjwlAfLMV6p9LCHuHqQqYgLBKHdSibsASdLZRTeI7soM2ZDh/IXi4+HTKVPQmceUhTsWdgTTbeNJW0MassuL4HBpcgAlLFgSzmwuXNu+kZrjXEJSViWCpSSAVqCSlyk2cEtcHQ6iLr4mEhJKcOgB1JU+dmqGjlzo+kUvgJN1AE69erm8erJlUUojJ/AbivCT+AM+XPst0plsPylgHJ3HtGc4Hg8TNCpaFFJo5lKWUoDkByTqVEAAXJIi6mEBHhioJdw7EO7/YiXDMaZC1eGu6hSQ1md/qBDHM0qJdg+F8GXLTMQF1LBAWJZJZTXILXDNprBggqQQBMNrlsh3AYWgEzFqRWsc1RtcXB00veLnB8b8XBGWCAQSVBncgg09LW8osmOM3dlVsopGCUHdE5OtyPSG0ruHSsW2e+0exnEqgjnAUzAm72dn2DGOSJqwCVKBTuElh3LxyzQcXrZks+HcOViD4aQXIJNTZDX3hCdgkYZZFJd7sCr3jY8DnyJYlrlsJhQC+tJLKPZxl0jM8WxVc4JkuqoOWqIDq1N8nuYFhfC/Jpxoq+I4YTQ5qTYsxAsc7QSRhylmJLWuRo97C/bpFngMCpdRXSwDhmdRdgLgs4u8Dw2HBQZsxRpqopSzu1Tu22Q7wLFNfiFCviDZT9HiUiQEMRXa9yPsQxNSlylFZAHMybh8tLZ5nO8SXgUpCKlTLqAUVpsB5ABvI5RL0+QUhbE4lU1hMAUXUSo03JNraQslIBcJI/xGfpFlNwqE1IpIWD8z2I7NZ8/OBT8OUIqrSf+kA29g8aniydtGWJlYJ+Ug/8AUXhnxg2vZv2izwOCScMqfMKg6xLlpul1M5UWBtfp8phfArw4SsqXWTYAZhz819QOzRmOCUkNMrVlKrlJDGzuBbpAJ89vmpYdX6frD2IxaPGmFkqRdQTZgjLJh3y1g06VzS0+EikOk/8AlkPMLgZcugdzZxHaPpvsqaKtfDF4iQ6ZKvCKqAsOBVkz6313irnYEDC/hAvmc3INueu8fSUcWnIlJlAIRKBKFMxLg3YguLvGdnYRSZqQCPDKgKgXYE50m9o08TitfI0Z74Z4f+HlrBUFVKdwHFgxF+3vFqrGhFIAcuB8umumzxZHABE0JVMBKfmQWKXC7J6VJ3GsAwOGkrmBkAqWpQSHIZRsLAgEJBLi+QjLwOT5SKhT8QHdZ7Dbrla8GwE0zZyQi6BYpDOzEk0mysmz2tDUnhDlFSiSshKQlQSKiWDkgsDn5wHEcA8Kcima6nUFLUDak5OE6jItcd4I+nkhjp/QovFBa2TWz5WLNoYn4pZlAtsB9WDiEJuHoUpKMwTd/WLrhnFcJhpg8dyVS5YALkCYu6qQQEqADXu14w8Lm6iGrFpE8WFBSMtR5MRAlqEwlJDNqFMd3teLrGfEnD0rNK5KCpJSSVOGJvYOBYe8PTPhzCJly1KmrWpYAQlKkhyQ4NTPSxGuUUvTOP8AS430ZeYiUCk0qUsFnqVSB3Zn+9YDPwyUFSlISxGdvQxYY6WBNVISFA05qBLcpLj+4Wza0J4XhUycp0EFJFwoiwLb62jSh+LTWyphMHjCkICkgiWlkpZ2ZRt1YKHqNoJicQqYSVJCRcflBtoBlvHF4MSXAUgly9Jfm1vr/ECUq3MB1cj/AE0E5SceLQUTGHH9p9UR6FSk6CW3nHo8/tsqPJxaabAmz8oB9o9KnVfkUkbqLPp5aw1+CpD1U9SPtogpKCxKwRp3gWSJA5txnkBcKGgAAv0HtAV4YKI5lBtlAv8AfSC/h0ZCw6AuWjv4Fk8hpOhU3o33lGvc+y7Bpw6hmsU7MD6xGZIAdRKRuXa2UGly1JTdYUb309NPOF1Y6qy0FiCLJJHkOucKm2RCXgpahyEFr/N/EM/D2CCsTLRMCvCMxJUSBSej6ubeccxE8SkPYWyJv6QXCzgsApWCFEAfNm7a5RqOWSFML/4i4VMxSaFIqRrLSEu42FrecFx/FvCCpaZZ8IChgCUuUg2LMzMajvlDJxsqtavDCaVEAuSRmMzmRn5xS4vEzFoMoJ5UzCuoEkkkWFOWr+ke9/irZXssvh/iyZaEUApSlCUOpICnSOYl73JPS42iuwXFpf4icsByUskG4AUUlVnZme3WK7wZpJcN/kwz+phIoKSSpJIL6Ajr5ftGVkTCz6F8LY2TMxMwLACUpdKWs4NJtllpFlxVEgVIlilLFSuYhNQBUkUj8xOlrDyj5lg+FrmrUUkoCg5USUjQWBvn9IusZwzELVUJ8tRBCuapnpAypvl7xfs7RtNURxHxBSqlJACjl0DfTKA/1CbNQp3pCgxDsSzhBVkTkY5hvhiualPiiqlSlUjUB+V2B7d4YwciYlErDoIDTAsqJUSVqZIY6coAbqY6cgoUTxnNIIBAY3vYMOXPNn7iLD4dnzFlSlp56SEBxSKgxUpwWazebxtfxsohDoSpTcyqUkvnckX7dIoDwlCZniJmqTdXLQliFaZ2EZXJrROkwuEwy5UsSaEL8NlVPUlSzmzkB7Xs14rPiDhilUl5UpZmJQSGAFQYAgMAQSl+h1izxnEFCwU7JPSo6GztdrdIouM/ECykJqcGY4CRkoDIqIcMwjbVeATEZmEOExKEqWJlTBVmDWJSzkHS+xjQYb4iT48+YVFkFSwVf3MVAMdEnL/GE/gpUqZNoxKSa6Qgl7GllJJByUd+m0a/j2GwcuWF+ChRmJFnIBGgIByDxz5LlRum1ZjMF8SVSpb8xUi5Oq2zF83+sWqJWISqWJCpaJjVGrnsAVGohyhgRZh3MFwOMw8oiWuRJ8OmpylqCCKSDoOkLcV+JZYxQQqWkSglZUKQ6wWABAzBUctiY3J3oFrYDCfEc6fLS1KiCsLuhJYEMQbH+XgvD8dLkBp8tBUpSgkskq50mzi9xaA8QnS8R4SZBlyEFJNaJdwxFSWDdRCGLwMlawtVSvDDJZVnBsogv6ZQxWik9mpxc+Xh04dYzUTOU9BSkBh4YqBIDFnzcKLgxhPi/jipSU0sVKWXUTzFL1AlmzqN+pgfEOJCdShJ5UEmzMVOVaAWdXvFSpUtakV1mixbIgl8+1olrsGDR8QyypyFgOTmGv0fyh3jnCcRiZcpUtBLnlTlys4UXsnUXbSNDh5GGKfEKJZmLNkJSjlToFfsNBGj/D4uYlJloqSwZiABozFtNesX4p2B8rR8EYoS1TZoRIQG5pq0oBfQOXJjYcO4qQZDL5pKFSgE3T4dJSlSgL1AEXGTeUA/8RsLivB50vLQt3BCikgHMDS+cJfBUyX+GWaqZtVIdvlWeYmzkAWtvFLdNEnRe8ZmTJiZNCkkqQomouea1Lgkubm8QwWAxVIKAgBgCVLYP2Ykxp+DcMHhhREokACtZGQGgzyytGe+KMVMw6qQElKgSCkkgMDnqCesTXZaK4hSSPEZiLOTe+nSJrC7hIRezvdrWcv9NIrvxwWEKUoOwtq5287eUEm4ULLiZSfzB/QPHlyfsOx2k/3f/M/vHoWGGlf3L+/OOxz/ANLZzCYpRXStJIAJAILnoDrDmAxU1M5RmSqZQQq7BQqbl5Rq4Z9KoZ8VdiSXzbT/AFHjNLkGWTq5Yhtrx5VOpWooENfCuMRNS85LsHBDJ6OWaF/iLiEpKXly5ZZ2Sq5FrmouQTFZO/402SsCoslJsamsS2Tj3hVXD1KSU2AcFyp7jRto9scuJu6FlyiWgMUynJZ2pt39YHj8JMVdCglT2F2uMnb6bRAYpgzIy0fbeJqBMsaJS+uZN3fe7eUeXFBynsCpVwCb4hXOU7pCaUgns+0WWA4OZQqYqpCS9gkNkSPJ/KAo41LAasev1jsnFrC5ssJCkqQE1apLvbQ206x65YtXyLQXE0rDzALkqYGxe+cV2LwsxaiZai39qbMO+sPSU0p5gCdAS1oFjKil2AszJOh1bplHnU5XV2WyeF8ZAZSHbdr9oMjETLDwW8gPfSFZTplpCnUcy5bM2/SOzsSpTUsBqH+nlA0FFmle4FLXu/a/dvSEsTxAIF1qOekQw7sxGjhtILVnVzdLH6dGgUpQ0jSeqEJU3xiGXygE6gqN7dt4JKx4SoJTXW9iSS7bbQT8SlRoSJiGyCRTbcPpnHBiiCwUFF7FQux1jbyTl2FjeCmKlhYuSS9qRe7n0tEFTJ1TeKD3F/YwlNxMsEukKV/jYd4jJxNwAhrbqyjUZzS0D7LTH41XNQlKtPmAYdtTnAEBKUh+U/8Abmf5AhEYqUQQHqyIyJ7H3iMhFRCWnKAf5hawyqYRqUpy/Yf4NDBy0qTMTMVUlQU4IZ0l7DvAeKLmzlCiaVAlRCVL+V1EsBoPo0STIU/LJDal1Vf6icsrVZNUtsyWffMDrFGTSsVZMYcGV4UyZXYPlY3NiQS927QriHlKRMSrml8ySzuQSQC2gsPKCLmBfIy1m4qpDev8wD8KlAt4jHqzeRzEMZyvbCwU7iypyqlzEgjLQZEGzZXeIK4ktKAkKSpN7s9zq79YYvSOSodRfsWMQw+HTMHyUf4uX8o7LJQ9lMjFNbQXsB7/AHpHCATe19k28rCNNOlykJCWSCQxKgfPtE8Dh0Uk/wDGom1gFFupjLzJbGtlLwzEeEoK+YC9IAu0fSOIfGCUyVyZVdTghkn5VAWfQg/UNGRxlKQKUIK7WJY/f7QniuZSqipJVmBdL7v95xn3FLZOdaQx8VcRmTpKS6uYKBGgUxAfe59zGe+HZSkKpayym1QAcFw4e+3mYdnYZbs6VAu4Ty9icvbeG8HhCCCQgMxuouW6Xjr7qSBb7H8dxqbLWUoDgMRfzyiq+JsSZgfVSe9qRn1JUILiJEvMldgBZi7WfzjmJwyF/mZi4ASbMEgA+nvB76J0ivShRpATQKRqkEkOc9IY4RLK0qKg6Um5yOfvHh8NFQJ8R1abHpf7yi2wnCFJF1DqABfvGJZY12AgqXMcsA2nLpHotfwitj7/ALx6OXuot/JNUhQAFYURenyzz3iCsc/KtJBI0BA3F4CjAS5jTDUC+QL289YsUIQmyQQ+9/rHktAck07No9j9YFP4eFFySel3+3jsyYwBYOdRbOKjF4uZekttc+cUVJ9GtFjLkS06G2431eCzFJpKSSxsRbSFcCTLR/yKK7sxvd87w0nEIqam7eULTTMlUrASpiiRUM9v00gsvBLSQBMt1fzhubjAkF0jsPu8cGOqVkR9j943yl14ACrhxVcrB2OVrxPD4eWmrncpN8z7R2XOCjkds82/mKziaTKJNiBexIJJ178u8MU3omOY9YZgsBiHBJdhmBBESpKBUUlRIuSdNyIzcrFmaWNy9iXcff6Ro8Pw4lHOq2w++pjpPHxW2K32RTxWWQyUvqGBiQwiVLdlJs1ladesEkypaeVCaQHHeJmWgF2OWhbrHJyS6KgpW3KHVZs7m2/3nAQus3l0kM13LnrHkcUSF0BHmTvDktgLan3z9Ix1uiZWT8AhLlaiS2Qb7yYQCTwqWHLKUX3PQszsYulSgE1KAPQCFTKS4Zxn77xtZGPYuhJBITKQAG755fe8GVPWQQwSRcgKu3Y/doFOnhJCOZyWe3r7fSJJwdLqPMaT52e++kXLyG/AorA1nnWoPrlboDHU4QpF5jpfIO5B3uekFTjCF0FCT5kDbK8C4vwYreYlQSQMg7Z5+h9o7KTenoUxf+typYpEtQJGpcff7xI8fCwBdJyYNFVJwRWGdmBPf7MW/D+EoQazzEb77x0ljhFWyplhw5SyipRqcv0Yde1zEkp8MhvlJLsHtsD+sM4cul/TYeUEnrXmKQxZu/lHk9zehehesLdJcuMtBt7adIlJwiJYOnpn0ESw8sEsQHObWcl4mrAI1FtnLWcZRl5PHgitmYBCjmX7+keVwxIJULm1irb6Q6lcslkpII1tkIInDJqALu1XQ52geZ9BxFAhQSeVIu+mv8QIKQpbGk2zDgvraLHEAB1EeXe0JlAKvlCSLApt/uNRlYMl+DSDak7lV/T71gqsOgGpRT5AXJ84nNDJ3/m0CMlLFZSD0N4w2+7Jol4aSkspv0+xAk4ZaSGmpI659LQvhwhdQQCl/OCSMGxLqKmy8vqY147JDJUr+8ekdgZ4ao3qF76/vHoxS+TV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static.guim.co.uk/sys-images/Environment/Pix/columnists/2009/12/15/1260888598907/COP15-REDD-Rainforest-or-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3553916" cy="213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 descr="http://www.mongabay.com/images/rainforests/deforestation-in-the-amaz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61662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dirty="0" err="1" smtClean="0"/>
              <a:t>Deforestation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ázek 4" descr="Geometric patterns of deforestation&#10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onventional logging operation in Borne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17032"/>
            <a:ext cx="417646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Charred and still smoking forest in Lao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 descr="Soy and forest in the Amazon&#10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River polluted with mine tailings entering a rainforest river in Pe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1467" y="1700808"/>
            <a:ext cx="317097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Deforestation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Agriculture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398141"/>
          </a:xfrm>
        </p:spPr>
        <p:txBody>
          <a:bodyPr/>
          <a:lstStyle/>
          <a:p>
            <a:r>
              <a:rPr lang="cs-CZ" dirty="0" err="1" smtClean="0"/>
              <a:t>Poor</a:t>
            </a:r>
            <a:r>
              <a:rPr lang="cs-CZ" dirty="0" smtClean="0"/>
              <a:t> </a:t>
            </a:r>
            <a:r>
              <a:rPr lang="cs-CZ" dirty="0" err="1" smtClean="0"/>
              <a:t>farmers</a:t>
            </a:r>
            <a:endParaRPr lang="cs-CZ" dirty="0" smtClean="0"/>
          </a:p>
          <a:p>
            <a:r>
              <a:rPr lang="cs-CZ" dirty="0" err="1" smtClean="0"/>
              <a:t>Agricultural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645025" y="1772815"/>
            <a:ext cx="4041775" cy="648073"/>
          </a:xfrm>
        </p:spPr>
        <p:txBody>
          <a:bodyPr/>
          <a:lstStyle/>
          <a:p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Extraction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minerals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</a:rPr>
              <a:t>energy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5025" y="2420888"/>
            <a:ext cx="4041775" cy="1368152"/>
          </a:xfrm>
        </p:spPr>
        <p:txBody>
          <a:bodyPr/>
          <a:lstStyle/>
          <a:p>
            <a:r>
              <a:rPr lang="cs-CZ" dirty="0" err="1" smtClean="0"/>
              <a:t>Gold</a:t>
            </a:r>
            <a:r>
              <a:rPr lang="cs-CZ" dirty="0" smtClean="0"/>
              <a:t>, </a:t>
            </a:r>
            <a:r>
              <a:rPr lang="cs-CZ" dirty="0" err="1" smtClean="0"/>
              <a:t>copper</a:t>
            </a:r>
            <a:r>
              <a:rPr lang="cs-CZ" dirty="0" smtClean="0"/>
              <a:t>, </a:t>
            </a:r>
            <a:r>
              <a:rPr lang="cs-CZ" dirty="0" err="1" smtClean="0"/>
              <a:t>diamonds</a:t>
            </a:r>
            <a:r>
              <a:rPr lang="cs-CZ" dirty="0" smtClean="0"/>
              <a:t>, </a:t>
            </a:r>
            <a:r>
              <a:rPr lang="cs-CZ" dirty="0" err="1" smtClean="0"/>
              <a:t>precious</a:t>
            </a:r>
            <a:r>
              <a:rPr lang="cs-CZ" dirty="0" smtClean="0"/>
              <a:t> metals, </a:t>
            </a:r>
            <a:r>
              <a:rPr lang="cs-CZ" dirty="0" err="1" smtClean="0"/>
              <a:t>gemstones</a:t>
            </a: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395536" y="3429000"/>
            <a:ext cx="272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Oil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and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gas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deposits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44008" y="3429000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Dams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95536" y="4293096"/>
            <a:ext cx="1168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Poverty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r>
              <a:rPr lang="cs-CZ" sz="6600" dirty="0" err="1" smtClean="0">
                <a:latin typeface="Monotype Corsiva" pitchFamily="66" charset="0"/>
              </a:rPr>
              <a:t>Thank</a:t>
            </a:r>
            <a:r>
              <a:rPr lang="cs-CZ" sz="6600" dirty="0" smtClean="0">
                <a:latin typeface="Monotype Corsiva" pitchFamily="66" charset="0"/>
              </a:rPr>
              <a:t> </a:t>
            </a:r>
            <a:r>
              <a:rPr lang="cs-CZ" sz="6600" dirty="0" err="1" smtClean="0">
                <a:latin typeface="Monotype Corsiva" pitchFamily="66" charset="0"/>
              </a:rPr>
              <a:t>you</a:t>
            </a:r>
            <a:r>
              <a:rPr lang="cs-CZ" sz="6600" dirty="0" smtClean="0">
                <a:latin typeface="Monotype Corsiva" pitchFamily="66" charset="0"/>
              </a:rPr>
              <a:t> </a:t>
            </a:r>
            <a:r>
              <a:rPr lang="cs-CZ" sz="6600" dirty="0" err="1" smtClean="0">
                <a:latin typeface="Monotype Corsiva" pitchFamily="66" charset="0"/>
              </a:rPr>
              <a:t>for</a:t>
            </a:r>
            <a:r>
              <a:rPr lang="cs-CZ" sz="6600" dirty="0" smtClean="0">
                <a:latin typeface="Monotype Corsiva" pitchFamily="66" charset="0"/>
              </a:rPr>
              <a:t> </a:t>
            </a:r>
            <a:r>
              <a:rPr lang="cs-CZ" sz="6600" dirty="0" err="1" smtClean="0">
                <a:latin typeface="Monotype Corsiva" pitchFamily="66" charset="0"/>
              </a:rPr>
              <a:t>your</a:t>
            </a:r>
            <a:r>
              <a:rPr lang="cs-CZ" sz="6600" dirty="0" smtClean="0">
                <a:latin typeface="Monotype Corsiva" pitchFamily="66" charset="0"/>
              </a:rPr>
              <a:t> </a:t>
            </a:r>
            <a:r>
              <a:rPr lang="cs-CZ" sz="6600" dirty="0" err="1" smtClean="0">
                <a:latin typeface="Monotype Corsiva" pitchFamily="66" charset="0"/>
              </a:rPr>
              <a:t>attention</a:t>
            </a:r>
            <a:endParaRPr lang="en-US" sz="6600" dirty="0">
              <a:latin typeface="Monotype Corsiva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176" y="2708920"/>
            <a:ext cx="5868144" cy="38265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Rainforest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 rtlCol="0">
            <a:normAutofit/>
          </a:bodyPr>
          <a:lstStyle/>
          <a:p>
            <a:r>
              <a:rPr lang="cs-CZ" b="1" dirty="0" err="1" smtClean="0"/>
              <a:t>Location</a:t>
            </a:r>
            <a:r>
              <a:rPr lang="en-US" b="1" dirty="0" smtClean="0"/>
              <a:t>: </a:t>
            </a:r>
            <a:r>
              <a:rPr lang="en-US" dirty="0" smtClean="0"/>
              <a:t>the tropics</a:t>
            </a:r>
          </a:p>
          <a:p>
            <a:r>
              <a:rPr lang="en-US" b="1" dirty="0" smtClean="0"/>
              <a:t>Rainfall</a:t>
            </a:r>
            <a:r>
              <a:rPr lang="en-US" dirty="0" smtClean="0"/>
              <a:t>: 2000 mm of</a:t>
            </a:r>
            <a:r>
              <a:rPr lang="cs-CZ" dirty="0" smtClean="0"/>
              <a:t> </a:t>
            </a:r>
            <a:r>
              <a:rPr lang="cs-CZ" dirty="0" err="1" smtClean="0"/>
              <a:t>rain</a:t>
            </a:r>
            <a:r>
              <a:rPr lang="en-US" dirty="0" smtClean="0"/>
              <a:t> per year</a:t>
            </a:r>
          </a:p>
          <a:p>
            <a:r>
              <a:rPr lang="en-US" b="1" dirty="0" smtClean="0"/>
              <a:t>Canopy</a:t>
            </a:r>
            <a:r>
              <a:rPr lang="cs-CZ" b="1" dirty="0" smtClean="0"/>
              <a:t>: </a:t>
            </a:r>
            <a:r>
              <a:rPr lang="cs-CZ" dirty="0" err="1" smtClean="0"/>
              <a:t>leafy</a:t>
            </a:r>
            <a:r>
              <a:rPr lang="cs-CZ" dirty="0" smtClean="0"/>
              <a:t> </a:t>
            </a:r>
            <a:r>
              <a:rPr lang="cs-CZ" dirty="0" err="1" smtClean="0"/>
              <a:t>layer</a:t>
            </a:r>
            <a:r>
              <a:rPr lang="cs-CZ" dirty="0" smtClean="0"/>
              <a:t> 30 m </a:t>
            </a:r>
            <a:r>
              <a:rPr lang="cs-CZ" dirty="0" err="1" smtClean="0"/>
              <a:t>above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ground</a:t>
            </a:r>
            <a:endParaRPr lang="en-US" dirty="0" smtClean="0"/>
          </a:p>
          <a:p>
            <a:r>
              <a:rPr lang="en-US" b="1" dirty="0" smtClean="0"/>
              <a:t>Biodiversity</a:t>
            </a:r>
            <a:r>
              <a:rPr lang="en-US" dirty="0" smtClean="0"/>
              <a:t>: high level</a:t>
            </a:r>
            <a:r>
              <a:rPr lang="cs-CZ" dirty="0" smtClean="0"/>
              <a:t>; ½ </a:t>
            </a:r>
            <a:r>
              <a:rPr lang="en-US" dirty="0" smtClean="0"/>
              <a:t>of the plants and animals found on Earth’s land</a:t>
            </a:r>
            <a:r>
              <a:rPr lang="cs-CZ" dirty="0" smtClean="0"/>
              <a:t> live in TRF</a:t>
            </a:r>
            <a:endParaRPr lang="en-US" dirty="0" smtClean="0"/>
          </a:p>
          <a:p>
            <a:r>
              <a:rPr lang="en-US" b="1" dirty="0" smtClean="0"/>
              <a:t>Symbiotic relationships between species</a:t>
            </a:r>
            <a:r>
              <a:rPr lang="en-US" dirty="0" smtClean="0"/>
              <a:t>: species in the rainforest often work together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kids.mongabay.com/images/World_map-countries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38488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mongabay.com/images/rainforests/world-rainforest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96944" cy="437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mongabay-images.s3.amazonaws.com/rainforests/tropical-forest-cover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5256584" cy="5782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6" name="Picture 18" descr="http://38.media.tumblr.com/e4bc23da6e5cc14db202779858dcac3a/tumblr_mm2kihG6D01rmvo8no1_5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9" y="1628800"/>
            <a:ext cx="1728191" cy="126145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countries with the largest areas of tropical forest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Brazil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Democratic Republic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of Congo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Indonesia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Peru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Colombia</a:t>
            </a:r>
          </a:p>
        </p:txBody>
      </p:sp>
      <p:pic>
        <p:nvPicPr>
          <p:cNvPr id="17412" name="Picture 4" descr="http://kids.mongabay.com/images/flags/cg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32924"/>
            <a:ext cx="1635621" cy="1090416"/>
          </a:xfrm>
          <a:prstGeom prst="rect">
            <a:avLst/>
          </a:prstGeom>
          <a:noFill/>
        </p:spPr>
      </p:pic>
      <p:pic>
        <p:nvPicPr>
          <p:cNvPr id="17414" name="Picture 6" descr="http://kids.mongabay.com/images/flags/pe-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501008"/>
            <a:ext cx="1512168" cy="1008114"/>
          </a:xfrm>
          <a:prstGeom prst="rect">
            <a:avLst/>
          </a:prstGeom>
          <a:noFill/>
        </p:spPr>
      </p:pic>
      <p:pic>
        <p:nvPicPr>
          <p:cNvPr id="17416" name="Picture 8" descr="http://kids.mongabay.com/images/flags/id-fla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437112"/>
            <a:ext cx="1266056" cy="854589"/>
          </a:xfrm>
          <a:prstGeom prst="rect">
            <a:avLst/>
          </a:prstGeom>
          <a:noFill/>
        </p:spPr>
      </p:pic>
      <p:pic>
        <p:nvPicPr>
          <p:cNvPr id="17418" name="Picture 10" descr="http://kids.mongabay.com/images/flags/co-fla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157192"/>
            <a:ext cx="1152128" cy="768087"/>
          </a:xfrm>
          <a:prstGeom prst="rect">
            <a:avLst/>
          </a:prstGeom>
          <a:noFill/>
        </p:spPr>
      </p:pic>
      <p:sp>
        <p:nvSpPr>
          <p:cNvPr id="17420" name="AutoShape 12" descr="http://upload.wikimedia.org/wikipedia/en/0/05/Flag_of_Brazi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AutoShape 14" descr="http://upload.wikimedia.org/wikipedia/en/0/05/Flag_of_Brazi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AutoShape 16" descr="http://upload.wikimedia.org/wikipedia/en/0/05/Flag_of_Brazi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Rainforest</a:t>
            </a:r>
            <a:r>
              <a:rPr lang="cs-CZ" dirty="0" smtClean="0"/>
              <a:t> </a:t>
            </a:r>
            <a:r>
              <a:rPr lang="cs-CZ" dirty="0" err="1" smtClean="0"/>
              <a:t>Rivers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  <a:endParaRPr lang="cs-CZ" dirty="0" smtClean="0"/>
          </a:p>
          <a:p>
            <a:r>
              <a:rPr lang="en-US" dirty="0" smtClean="0"/>
              <a:t>Mekong</a:t>
            </a:r>
            <a:endParaRPr lang="cs-CZ" dirty="0" smtClean="0"/>
          </a:p>
          <a:p>
            <a:r>
              <a:rPr lang="en-US" dirty="0" smtClean="0"/>
              <a:t>Orinoco</a:t>
            </a:r>
            <a:endParaRPr lang="cs-CZ" dirty="0" smtClean="0"/>
          </a:p>
          <a:p>
            <a:r>
              <a:rPr lang="en-US" dirty="0" smtClean="0"/>
              <a:t>Congo</a:t>
            </a:r>
            <a:endParaRPr lang="en-US" dirty="0"/>
          </a:p>
        </p:txBody>
      </p:sp>
      <p:pic>
        <p:nvPicPr>
          <p:cNvPr id="2052" name="Picture 4" descr="http://upload.wikimedia.org/wikipedia/commons/2/27/Mekong_River_(Luang_Prabang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53036"/>
            <a:ext cx="5904656" cy="2700300"/>
          </a:xfrm>
          <a:prstGeom prst="rect">
            <a:avLst/>
          </a:prstGeom>
          <a:noFill/>
        </p:spPr>
      </p:pic>
      <p:pic>
        <p:nvPicPr>
          <p:cNvPr id="2050" name="Picture 2" descr="http://www.natureflip.com/sites/default/files/attraction-photo/amazon-river/amazon-river-photo-aerial-view-small-section-amazon-ri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888432" cy="2590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/>
              <a:t>Structure</a:t>
            </a:r>
            <a:r>
              <a:rPr lang="cs-CZ" dirty="0" smtClean="0"/>
              <a:t>: </a:t>
            </a:r>
            <a:r>
              <a:rPr lang="cs-CZ" dirty="0" err="1" smtClean="0"/>
              <a:t>Vertical</a:t>
            </a:r>
            <a:r>
              <a:rPr lang="cs-CZ" dirty="0" smtClean="0"/>
              <a:t> </a:t>
            </a:r>
            <a:r>
              <a:rPr lang="cs-CZ" dirty="0" err="1" smtClean="0"/>
              <a:t>Layers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Overstory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Canopy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Understory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Shrub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Layer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Forest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Floor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http://www.acegeography.com/uploads/1/8/6/4/18647856/6936237_orig.jpg?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16834"/>
            <a:ext cx="5547328" cy="5053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116</Template>
  <TotalTime>725</TotalTime>
  <Words>484</Words>
  <Application>Microsoft Office PowerPoint</Application>
  <PresentationFormat>Předvádění na obrazovce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116</vt:lpstr>
      <vt:lpstr>TROPICAL RAINFORESTS The Lungs of the Planet</vt:lpstr>
      <vt:lpstr>Content</vt:lpstr>
      <vt:lpstr>What Makes a Rainforest?</vt:lpstr>
      <vt:lpstr>Location</vt:lpstr>
      <vt:lpstr>Location</vt:lpstr>
      <vt:lpstr>Snímek 6</vt:lpstr>
      <vt:lpstr>The countries with the largest areas of tropical forest:</vt:lpstr>
      <vt:lpstr>Rainforest Rivers</vt:lpstr>
      <vt:lpstr>Structure: Vertical Layers</vt:lpstr>
      <vt:lpstr>Vertical Layers</vt:lpstr>
      <vt:lpstr>Canopy walkways</vt:lpstr>
      <vt:lpstr>Biodiversity</vt:lpstr>
      <vt:lpstr>Rainforest Plants</vt:lpstr>
      <vt:lpstr>Trees</vt:lpstr>
      <vt:lpstr>Buttress Roots</vt:lpstr>
      <vt:lpstr>Mangroves</vt:lpstr>
      <vt:lpstr>Rainforest Animals</vt:lpstr>
      <vt:lpstr>Rainforest people</vt:lpstr>
      <vt:lpstr>Medicinal Plant Knowledge</vt:lpstr>
      <vt:lpstr>Great Civilizations</vt:lpstr>
      <vt:lpstr>The Importance of the Rainforests</vt:lpstr>
      <vt:lpstr>The Destruction of Rainforests</vt:lpstr>
      <vt:lpstr>Snímek 23</vt:lpstr>
      <vt:lpstr>Deforestation</vt:lpstr>
      <vt:lpstr>Snímek 25</vt:lpstr>
      <vt:lpstr>Deforestation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RAINFORESTS</dc:title>
  <dc:creator>Adriena</dc:creator>
  <cp:lastModifiedBy>Adriena</cp:lastModifiedBy>
  <cp:revision>87</cp:revision>
  <dcterms:created xsi:type="dcterms:W3CDTF">2014-11-14T20:53:23Z</dcterms:created>
  <dcterms:modified xsi:type="dcterms:W3CDTF">2014-11-20T20:34:49Z</dcterms:modified>
</cp:coreProperties>
</file>