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8000"/>
    <a:srgbClr val="009900"/>
    <a:srgbClr val="5D0070"/>
    <a:srgbClr val="500052"/>
    <a:srgbClr val="00682F"/>
    <a:srgbClr val="660033"/>
    <a:srgbClr val="D815FF"/>
    <a:srgbClr val="2804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1D3C-2208-4B1D-ADCA-2D61167CB333}" type="datetimeFigureOut">
              <a:rPr lang="cs-CZ" smtClean="0"/>
              <a:pPr/>
              <a:t>15. 6. 2016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BA0-3C75-480A-98F1-73001DE5E85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1D3C-2208-4B1D-ADCA-2D61167CB333}" type="datetimeFigureOut">
              <a:rPr lang="cs-CZ" smtClean="0"/>
              <a:pPr/>
              <a:t>15. 6. 2016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BA0-3C75-480A-98F1-73001DE5E85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1D3C-2208-4B1D-ADCA-2D61167CB333}" type="datetimeFigureOut">
              <a:rPr lang="cs-CZ" smtClean="0"/>
              <a:pPr/>
              <a:t>15. 6. 2016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BA0-3C75-480A-98F1-73001DE5E85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1D3C-2208-4B1D-ADCA-2D61167CB333}" type="datetimeFigureOut">
              <a:rPr lang="cs-CZ" smtClean="0"/>
              <a:pPr/>
              <a:t>15. 6. 2016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BA0-3C75-480A-98F1-73001DE5E85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1D3C-2208-4B1D-ADCA-2D61167CB333}" type="datetimeFigureOut">
              <a:rPr lang="cs-CZ" smtClean="0"/>
              <a:pPr/>
              <a:t>15. 6. 2016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BA0-3C75-480A-98F1-73001DE5E85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1D3C-2208-4B1D-ADCA-2D61167CB333}" type="datetimeFigureOut">
              <a:rPr lang="cs-CZ" smtClean="0"/>
              <a:pPr/>
              <a:t>15. 6. 2016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BA0-3C75-480A-98F1-73001DE5E85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1D3C-2208-4B1D-ADCA-2D61167CB333}" type="datetimeFigureOut">
              <a:rPr lang="cs-CZ" smtClean="0"/>
              <a:pPr/>
              <a:t>15. 6. 2016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BA0-3C75-480A-98F1-73001DE5E85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1D3C-2208-4B1D-ADCA-2D61167CB333}" type="datetimeFigureOut">
              <a:rPr lang="cs-CZ" smtClean="0"/>
              <a:pPr/>
              <a:t>15. 6. 2016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BA0-3C75-480A-98F1-73001DE5E85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1D3C-2208-4B1D-ADCA-2D61167CB333}" type="datetimeFigureOut">
              <a:rPr lang="cs-CZ" smtClean="0"/>
              <a:pPr/>
              <a:t>15. 6. 2016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BA0-3C75-480A-98F1-73001DE5E85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1D3C-2208-4B1D-ADCA-2D61167CB333}" type="datetimeFigureOut">
              <a:rPr lang="cs-CZ" smtClean="0"/>
              <a:pPr/>
              <a:t>15. 6. 2016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BA0-3C75-480A-98F1-73001DE5E85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1D3C-2208-4B1D-ADCA-2D61167CB333}" type="datetimeFigureOut">
              <a:rPr lang="cs-CZ" smtClean="0"/>
              <a:pPr/>
              <a:t>15. 6. 2016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B1CBA0-3C75-480A-98F1-73001DE5E85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731D3C-2208-4B1D-ADCA-2D61167CB333}" type="datetimeFigureOut">
              <a:rPr lang="cs-CZ" smtClean="0"/>
              <a:pPr/>
              <a:t>15. 6. 2016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B1CBA0-3C75-480A-98F1-73001DE5E852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sokeskoly.cz/maturitniotazky/zaklady-spolecenskych-ved/zavazkove-pravo" TargetMode="External"/><Relationship Id="rId2" Type="http://schemas.openxmlformats.org/officeDocument/2006/relationships/hyperlink" Target="http://obcanska-nauka.studentske.cz/2008/03/majetek-vlastnictv-je-mon-zska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uropa.eu/youreurope/business/start-grow/intellectual-property-rights/index_cs.htm" TargetMode="External"/><Relationship Id="rId4" Type="http://schemas.openxmlformats.org/officeDocument/2006/relationships/hyperlink" Target="http://obcanskyzakonik.justice.cz/index.php/dedicke-pravo/konkretni-zmeny/vzdani-se-dedictv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785794"/>
            <a:ext cx="7851648" cy="1785950"/>
          </a:xfrm>
        </p:spPr>
        <p:txBody>
          <a:bodyPr>
            <a:normAutofit/>
          </a:bodyPr>
          <a:lstStyle/>
          <a:p>
            <a:pPr algn="ctr"/>
            <a:r>
              <a:rPr lang="cs-CZ" sz="8800" dirty="0" smtClean="0">
                <a:solidFill>
                  <a:schemeClr val="tx1"/>
                </a:solidFill>
              </a:rPr>
              <a:t>Občanské právo</a:t>
            </a:r>
            <a:endParaRPr lang="cs-CZ" sz="88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noFill/>
          <a:ln>
            <a:noFill/>
          </a:ln>
        </p:spPr>
        <p:txBody>
          <a:bodyPr>
            <a:normAutofit lnSpcReduction="10000"/>
          </a:bodyPr>
          <a:lstStyle/>
          <a:p>
            <a:pPr algn="l"/>
            <a:r>
              <a:rPr lang="cs-CZ" sz="3200" b="1" dirty="0" smtClean="0">
                <a:solidFill>
                  <a:srgbClr val="00B0F0"/>
                </a:solidFill>
                <a:latin typeface="+mj-lt"/>
              </a:rPr>
              <a:t>Pojem: </a:t>
            </a:r>
            <a:r>
              <a:rPr lang="cs-CZ" dirty="0" smtClean="0">
                <a:latin typeface="+mj-lt"/>
              </a:rPr>
              <a:t>Upravuje majetkové vztahy fyzických a právnických osob, vztahy mezi fyzickými osobami a právnickými osobami a státem a dále i vztahy vyplívající z práva na ochranu osob</a:t>
            </a:r>
            <a:r>
              <a:rPr lang="cs-CZ" dirty="0" smtClean="0"/>
              <a:t>.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009900"/>
                </a:solidFill>
              </a:rPr>
              <a:t>Zánik podílového spoluvlastnictví:</a:t>
            </a:r>
            <a:endParaRPr lang="cs-CZ" sz="2800" b="1" dirty="0">
              <a:solidFill>
                <a:srgbClr val="0099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400" b="1" dirty="0" smtClean="0">
                <a:solidFill>
                  <a:srgbClr val="009900"/>
                </a:solidFill>
              </a:rPr>
              <a:t>Dohodou</a:t>
            </a:r>
            <a:r>
              <a:rPr lang="cs-CZ" sz="2400" b="1" dirty="0" smtClean="0">
                <a:solidFill>
                  <a:srgbClr val="008000"/>
                </a:solidFill>
              </a:rPr>
              <a:t> </a:t>
            </a:r>
            <a:r>
              <a:rPr lang="cs-CZ" sz="2400" dirty="0" smtClean="0"/>
              <a:t>– písemná forma pouze, když se týká </a:t>
            </a:r>
            <a:r>
              <a:rPr lang="cs-CZ" sz="2400" dirty="0" smtClean="0"/>
              <a:t>nemovitostí.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400" b="1" dirty="0" smtClean="0">
                <a:solidFill>
                  <a:srgbClr val="009900"/>
                </a:solidFill>
              </a:rPr>
              <a:t>Rozhodnutím </a:t>
            </a:r>
            <a:r>
              <a:rPr lang="cs-CZ" sz="2400" b="1" dirty="0" smtClean="0">
                <a:solidFill>
                  <a:srgbClr val="009900"/>
                </a:solidFill>
              </a:rPr>
              <a:t>soudu</a:t>
            </a:r>
          </a:p>
          <a:p>
            <a:pPr marL="514350" indent="-514350">
              <a:buNone/>
            </a:pPr>
            <a:r>
              <a:rPr lang="cs-CZ" sz="2400" b="1" dirty="0" smtClean="0">
                <a:solidFill>
                  <a:srgbClr val="009900"/>
                </a:solidFill>
              </a:rPr>
              <a:t>	</a:t>
            </a:r>
            <a:r>
              <a:rPr lang="cs-CZ" sz="2400" dirty="0" smtClean="0"/>
              <a:t> </a:t>
            </a:r>
            <a:r>
              <a:rPr lang="cs-CZ" sz="2400" dirty="0" smtClean="0"/>
              <a:t>-Věc </a:t>
            </a:r>
            <a:r>
              <a:rPr lang="cs-CZ" sz="2400" dirty="0" smtClean="0"/>
              <a:t>reálně rozdělit (pozemek). </a:t>
            </a:r>
            <a:endParaRPr lang="cs-CZ" sz="2400" dirty="0" smtClean="0"/>
          </a:p>
          <a:p>
            <a:pPr marL="514350" indent="-514350">
              <a:buNone/>
            </a:pPr>
            <a:r>
              <a:rPr lang="cs-CZ" sz="2400" dirty="0" smtClean="0"/>
              <a:t>	</a:t>
            </a:r>
            <a:r>
              <a:rPr lang="cs-CZ" sz="2400" dirty="0" smtClean="0"/>
              <a:t>-Přikáže </a:t>
            </a:r>
            <a:r>
              <a:rPr lang="cs-CZ" sz="2400" dirty="0" smtClean="0"/>
              <a:t>věc do výlučného vlastnictví z bývalých vlastníků za náhradu. </a:t>
            </a:r>
            <a:endParaRPr lang="cs-CZ" sz="2400" dirty="0" smtClean="0"/>
          </a:p>
          <a:p>
            <a:pPr marL="514350" indent="-514350">
              <a:buNone/>
            </a:pPr>
            <a:r>
              <a:rPr lang="cs-CZ" sz="2400" dirty="0" smtClean="0"/>
              <a:t>	</a:t>
            </a:r>
            <a:r>
              <a:rPr lang="cs-CZ" sz="2400" dirty="0" smtClean="0"/>
              <a:t>-Věc </a:t>
            </a:r>
            <a:r>
              <a:rPr lang="cs-CZ" sz="2400" dirty="0" smtClean="0"/>
              <a:t>prodá a výtěžek rozdělí mezi bývalé spoluvlastníky podle výše jejich podílů</a:t>
            </a:r>
            <a:r>
              <a:rPr lang="cs-CZ" sz="2400" dirty="0" smtClean="0"/>
              <a:t>.</a:t>
            </a:r>
          </a:p>
          <a:p>
            <a:pPr marL="514350" indent="-514350">
              <a:buNone/>
            </a:pPr>
            <a:r>
              <a:rPr lang="cs-CZ" sz="2400" dirty="0" smtClean="0"/>
              <a:t>	-Může  </a:t>
            </a:r>
            <a:r>
              <a:rPr lang="cs-CZ" sz="2400" dirty="0" smtClean="0"/>
              <a:t>v odůvodněných případech žalobu zamítnout.</a:t>
            </a:r>
            <a:endParaRPr lang="cs-CZ" sz="24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cs-CZ" sz="2800" b="1" u="sng" dirty="0" smtClean="0">
                <a:solidFill>
                  <a:srgbClr val="C00000"/>
                </a:solidFill>
                <a:latin typeface="+mn-lt"/>
              </a:rPr>
              <a:t>Společné jmění manželů</a:t>
            </a:r>
            <a:br>
              <a:rPr lang="cs-CZ" sz="2800" b="1" u="sng" dirty="0" smtClean="0">
                <a:solidFill>
                  <a:srgbClr val="C00000"/>
                </a:solidFill>
                <a:latin typeface="+mn-lt"/>
              </a:rPr>
            </a:br>
            <a:r>
              <a:rPr lang="cs-CZ" sz="2800" dirty="0" smtClean="0">
                <a:solidFill>
                  <a:srgbClr val="C00000"/>
                </a:solidFill>
                <a:latin typeface="+mn-lt"/>
              </a:rPr>
              <a:t>=</a:t>
            </a:r>
            <a:r>
              <a:rPr lang="cs-CZ" sz="2400" dirty="0" smtClean="0"/>
              <a:t> </a:t>
            </a:r>
            <a:r>
              <a:rPr lang="cs-CZ" sz="2700" dirty="0" smtClean="0">
                <a:solidFill>
                  <a:srgbClr val="C00000"/>
                </a:solidFill>
                <a:latin typeface="+mn-lt"/>
              </a:rPr>
              <a:t>majetek, který nabyli manželé za trvání manželství</a:t>
            </a:r>
            <a:r>
              <a:rPr lang="cs-CZ" sz="2700" dirty="0" smtClean="0">
                <a:solidFill>
                  <a:srgbClr val="C00000"/>
                </a:solidFill>
                <a:latin typeface="+mn-lt"/>
              </a:rPr>
              <a:t>.</a:t>
            </a:r>
            <a:r>
              <a:rPr lang="cs-CZ" sz="2800" b="1" u="sng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cs-CZ" sz="2800" b="1" u="sng" dirty="0" smtClean="0">
                <a:solidFill>
                  <a:srgbClr val="C00000"/>
                </a:solidFill>
                <a:latin typeface="+mn-lt"/>
              </a:rPr>
            </a:br>
            <a:endParaRPr lang="cs-CZ" sz="2800" b="1" u="sng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6723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Do </a:t>
            </a:r>
            <a:r>
              <a:rPr lang="cs-CZ" sz="2400" dirty="0" err="1" smtClean="0"/>
              <a:t>sjm</a:t>
            </a:r>
            <a:r>
              <a:rPr lang="cs-CZ" sz="2400" dirty="0" smtClean="0"/>
              <a:t>. </a:t>
            </a:r>
            <a:r>
              <a:rPr lang="cs-CZ" sz="2400" dirty="0" smtClean="0"/>
              <a:t>nepatří věci získané darem, dědictvím a věci osobní </a:t>
            </a:r>
            <a:r>
              <a:rPr lang="cs-CZ" sz="2400" dirty="0" smtClean="0"/>
              <a:t>potřeby.</a:t>
            </a:r>
          </a:p>
          <a:p>
            <a:r>
              <a:rPr lang="cs-CZ" sz="2400" dirty="0" smtClean="0"/>
              <a:t>Upravit rozsah společného jmění mohou manželé smlouvou, před uzavřením manželství i v jeho průběhu.</a:t>
            </a:r>
          </a:p>
          <a:p>
            <a:pPr>
              <a:buNone/>
            </a:pPr>
            <a:r>
              <a:rPr lang="cs-CZ" dirty="0" smtClean="0">
                <a:solidFill>
                  <a:srgbClr val="C00000"/>
                </a:solidFill>
              </a:rPr>
              <a:t>Nakládání s majetkem manželů: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400" dirty="0" smtClean="0"/>
              <a:t>V případě o rozhodnutí </a:t>
            </a:r>
            <a:r>
              <a:rPr lang="cs-CZ" sz="2400" dirty="0" smtClean="0"/>
              <a:t>běžných záležitostech </a:t>
            </a:r>
            <a:r>
              <a:rPr lang="cs-CZ" sz="2400" dirty="0" smtClean="0"/>
              <a:t>má právo rozhodnout každý z manželů </a:t>
            </a:r>
            <a:r>
              <a:rPr lang="cs-CZ" sz="2400" dirty="0" smtClean="0"/>
              <a:t>samostatně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Jedná </a:t>
            </a:r>
            <a:r>
              <a:rPr lang="cs-CZ" dirty="0" smtClean="0"/>
              <a:t>se o rozhodování </a:t>
            </a:r>
            <a:r>
              <a:rPr lang="cs-CZ" dirty="0" smtClean="0"/>
              <a:t>v závažných věcech (např. prodej bytu), </a:t>
            </a:r>
            <a:r>
              <a:rPr lang="cs-CZ" dirty="0" smtClean="0"/>
              <a:t>je nutná dohoda.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KONSENZUS = dohoda, shoda, souhlas obou manželů.</a:t>
            </a:r>
          </a:p>
          <a:p>
            <a:pPr marL="514350" indent="-514350">
              <a:buFont typeface="+mj-lt"/>
              <a:buAutoNum type="alphaLcParenR"/>
            </a:pPr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164307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Začne-li jeden z manželů podnikat, potřebuje k užití </a:t>
            </a:r>
            <a:r>
              <a:rPr lang="cs-CZ" sz="2400" dirty="0" smtClean="0"/>
              <a:t> společného majetku </a:t>
            </a:r>
            <a:r>
              <a:rPr lang="cs-CZ" sz="2400" dirty="0" smtClean="0"/>
              <a:t>souhlas druhého z manželů 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Při majetkovém vyrovnání po rozvodu se vychází z toho, že podíl obou manželů je stejný.</a:t>
            </a:r>
          </a:p>
          <a:p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596" y="2714620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Zánik společného jmění manželů: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400" dirty="0" smtClean="0"/>
              <a:t>Uložením trestu, propadnutím majetku</a:t>
            </a:r>
            <a:r>
              <a:rPr lang="cs-CZ" sz="2400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400" dirty="0" smtClean="0"/>
              <a:t>Prohlášením </a:t>
            </a:r>
            <a:r>
              <a:rPr lang="cs-CZ" sz="2400" dirty="0" smtClean="0"/>
              <a:t>konkurzu.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400" dirty="0" smtClean="0"/>
              <a:t>Zánikem manželství – </a:t>
            </a:r>
            <a:r>
              <a:rPr lang="cs-CZ" sz="2400" dirty="0" smtClean="0"/>
              <a:t>rozvodem.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400" dirty="0" smtClean="0"/>
              <a:t>Smrtí ( prohlášením za mrtvého).</a:t>
            </a:r>
            <a:endParaRPr lang="cs-CZ" sz="2400" dirty="0" smtClean="0">
              <a:solidFill>
                <a:srgbClr val="C00000"/>
              </a:solidFill>
            </a:endParaRPr>
          </a:p>
          <a:p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8596" y="4786322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Zaniklé SJM lze vypořádat</a:t>
            </a:r>
            <a:r>
              <a:rPr lang="cs-CZ" sz="2400" dirty="0" smtClean="0">
                <a:solidFill>
                  <a:srgbClr val="C00000"/>
                </a:solidFill>
              </a:rPr>
              <a:t>: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dirty="0" smtClean="0"/>
              <a:t>Písemnou dohodou </a:t>
            </a:r>
            <a:r>
              <a:rPr lang="cs-CZ" sz="2400" dirty="0" smtClean="0"/>
              <a:t>bývalých </a:t>
            </a:r>
            <a:r>
              <a:rPr lang="cs-CZ" sz="2400" dirty="0" smtClean="0"/>
              <a:t>manželů.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dirty="0" smtClean="0"/>
              <a:t>Rozhodnutím soudu – v případě, že se </a:t>
            </a:r>
            <a:r>
              <a:rPr lang="cs-CZ" sz="2400" dirty="0" smtClean="0"/>
              <a:t>nedohodnou.</a:t>
            </a:r>
            <a:endParaRPr lang="cs-CZ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2786082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Soud </a:t>
            </a:r>
            <a:r>
              <a:rPr lang="cs-CZ" sz="2400" dirty="0" smtClean="0"/>
              <a:t>není vázán návrhy bývalých manželů</a:t>
            </a:r>
          </a:p>
          <a:p>
            <a:r>
              <a:rPr lang="cs-CZ" sz="2400" dirty="0" smtClean="0"/>
              <a:t>Přihlíží </a:t>
            </a:r>
            <a:r>
              <a:rPr lang="cs-CZ" sz="2400" dirty="0" smtClean="0"/>
              <a:t>k zájmu nezletilých dětí a také k tomu, jak se který z manželů přičinil o nabytí a údržbu společného </a:t>
            </a:r>
            <a:r>
              <a:rPr lang="cs-CZ" sz="2400" dirty="0" smtClean="0"/>
              <a:t>majetku.</a:t>
            </a:r>
          </a:p>
          <a:p>
            <a:pPr>
              <a:buNone/>
            </a:pPr>
            <a:r>
              <a:rPr lang="cs-CZ" sz="2400" dirty="0" smtClean="0"/>
              <a:t>3) V případě, že se manželé nedohodnou a nerozhodne ani soud – do 3let </a:t>
            </a:r>
            <a:r>
              <a:rPr lang="cs-CZ" sz="2400" dirty="0" smtClean="0"/>
              <a:t>do nabytí rozvodu </a:t>
            </a:r>
            <a:r>
              <a:rPr lang="cs-CZ" sz="2400" dirty="0" smtClean="0"/>
              <a:t>platí právní domněnka, ze které </a:t>
            </a:r>
            <a:r>
              <a:rPr lang="cs-CZ" sz="2400" dirty="0" smtClean="0"/>
              <a:t>vyplívá, že manželé se stávají podílovými vlastníky jejich společného majetku.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endParaRPr lang="cs-CZ" dirty="0"/>
          </a:p>
        </p:txBody>
      </p:sp>
      <p:sp>
        <p:nvSpPr>
          <p:cNvPr id="4" name="Pěticípá hvězda 3"/>
          <p:cNvSpPr/>
          <p:nvPr/>
        </p:nvSpPr>
        <p:spPr>
          <a:xfrm>
            <a:off x="500034" y="4572008"/>
            <a:ext cx="571504" cy="500066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285852" y="3643314"/>
            <a:ext cx="735811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rgbClr val="500052"/>
                </a:solidFill>
              </a:rPr>
              <a:t>Držba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500052"/>
                </a:solidFill>
              </a:rPr>
              <a:t>– stav, kdy někdo nakládá s věcí jako s vlastní. Oprávněný držitel má stejná práva jako vlastník</a:t>
            </a:r>
            <a:r>
              <a:rPr lang="cs-CZ" sz="2800" dirty="0" smtClean="0">
                <a:solidFill>
                  <a:srgbClr val="500052"/>
                </a:solidFill>
              </a:rPr>
              <a:t>. </a:t>
            </a:r>
            <a:r>
              <a:rPr lang="cs-CZ" sz="2400" dirty="0" smtClean="0">
                <a:solidFill>
                  <a:schemeClr val="accent6">
                    <a:lumMod val="75000"/>
                  </a:schemeClr>
                </a:solidFill>
              </a:rPr>
              <a:t>Pokud je někdo oprávněným držitelem movité věci po dobu 3 let, nemovité po dobu 10 let, stává se jejím vlastníkem = vydržení.</a:t>
            </a:r>
            <a:endParaRPr lang="cs-CZ" sz="24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Věcné břemeno:</a:t>
            </a:r>
            <a:endParaRPr lang="cs-CZ" sz="2800" b="1" u="sng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171451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Vlastnictví nemovité věci ( např. budovy, pozemku) může být omezeno </a:t>
            </a:r>
            <a:r>
              <a:rPr lang="cs-CZ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věcným břemenem </a:t>
            </a:r>
            <a:r>
              <a:rPr lang="cs-CZ" sz="2400" dirty="0" smtClean="0"/>
              <a:t>– vlastník je povinen něco trpět, něčeho se zdržet nebo něco konat (např. umožnit průchod přes svůj pozemek).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596" y="2786058"/>
            <a:ext cx="84296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rgbClr val="009900"/>
                </a:solidFill>
              </a:rPr>
              <a:t>Duševní vlastnictví: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rgbClr val="009900"/>
                </a:solidFill>
              </a:rPr>
              <a:t>nehmotný majetek, který je výsledkem tvůrčí činnosti a myšlení člověka (např. vynálezy, umělecká díla)</a:t>
            </a:r>
          </a:p>
          <a:p>
            <a:pPr>
              <a:buFontTx/>
              <a:buChar char="-"/>
            </a:pPr>
            <a:r>
              <a:rPr lang="cs-CZ" sz="2400" dirty="0" smtClean="0"/>
              <a:t> dělíme je do 3 kategorií: 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b="1" dirty="0" smtClean="0">
                <a:solidFill>
                  <a:srgbClr val="009900"/>
                </a:solidFill>
              </a:rPr>
              <a:t>Průmyslové vlastnictví</a:t>
            </a:r>
            <a:r>
              <a:rPr lang="cs-CZ" sz="2400" dirty="0" smtClean="0">
                <a:solidFill>
                  <a:srgbClr val="009900"/>
                </a:solidFill>
              </a:rPr>
              <a:t>: </a:t>
            </a:r>
            <a:r>
              <a:rPr lang="cs-CZ" sz="2400" dirty="0" smtClean="0"/>
              <a:t>vynálezy (patenty), obchodní značky, průmyslové vzory, nové odrůdy </a:t>
            </a:r>
            <a:r>
              <a:rPr lang="cs-CZ" sz="2400" dirty="0" smtClean="0"/>
              <a:t>rostlin….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b="1" dirty="0" smtClean="0">
                <a:solidFill>
                  <a:srgbClr val="009900"/>
                </a:solidFill>
              </a:rPr>
              <a:t>Umělecká díla chráněná autorským právem</a:t>
            </a:r>
            <a:r>
              <a:rPr lang="cs-CZ" sz="2400" dirty="0" smtClean="0">
                <a:solidFill>
                  <a:srgbClr val="009900"/>
                </a:solidFill>
              </a:rPr>
              <a:t>: </a:t>
            </a:r>
            <a:r>
              <a:rPr lang="cs-CZ" sz="2400" dirty="0" smtClean="0"/>
              <a:t>původní literární a výtvarná díla, hudba, televizní vysílání, software, databáze, architektonické projekty, reklama a </a:t>
            </a:r>
            <a:r>
              <a:rPr lang="cs-CZ" sz="2400" dirty="0" smtClean="0"/>
              <a:t>multimédia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b="1" dirty="0" smtClean="0">
                <a:solidFill>
                  <a:srgbClr val="009900"/>
                </a:solidFill>
              </a:rPr>
              <a:t>Obchodní strategie</a:t>
            </a:r>
            <a:r>
              <a:rPr lang="cs-CZ" sz="2400" dirty="0" smtClean="0">
                <a:solidFill>
                  <a:srgbClr val="009900"/>
                </a:solidFill>
              </a:rPr>
              <a:t>: </a:t>
            </a:r>
            <a:r>
              <a:rPr lang="cs-CZ" sz="2400" dirty="0" smtClean="0"/>
              <a:t>obchodní tajemství, </a:t>
            </a:r>
            <a:r>
              <a:rPr lang="cs-CZ" sz="2400" dirty="0" err="1" smtClean="0"/>
              <a:t>know</a:t>
            </a:r>
            <a:r>
              <a:rPr lang="cs-CZ" sz="2400" dirty="0" smtClean="0"/>
              <a:t>-</a:t>
            </a:r>
            <a:r>
              <a:rPr lang="cs-CZ" sz="2400" dirty="0" err="1" smtClean="0"/>
              <a:t>how</a:t>
            </a:r>
            <a:endParaRPr lang="cs-CZ" sz="2400" dirty="0" smtClean="0"/>
          </a:p>
          <a:p>
            <a:endParaRPr lang="cs-CZ" sz="20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57158" y="1214422"/>
            <a:ext cx="85725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9900"/>
                </a:solidFill>
              </a:rPr>
              <a:t>Jak lze chránit své duševní vlastnictví? </a:t>
            </a:r>
            <a:r>
              <a:rPr lang="cs-CZ" sz="2000" dirty="0" smtClean="0"/>
              <a:t>– Práva na duševní vlastnictví stanovuje </a:t>
            </a:r>
            <a:r>
              <a:rPr lang="cs-CZ" sz="2000" b="1" dirty="0" smtClean="0"/>
              <a:t>Světová organizace duševního vlastnictví (WIPO).</a:t>
            </a:r>
          </a:p>
          <a:p>
            <a:endParaRPr lang="cs-CZ" sz="2000" b="1" dirty="0" smtClean="0"/>
          </a:p>
          <a:p>
            <a:r>
              <a:rPr lang="cs-CZ" sz="2000" b="1" dirty="0" smtClean="0">
                <a:solidFill>
                  <a:srgbClr val="009900"/>
                </a:solidFill>
              </a:rPr>
              <a:t>Forma ochrany: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b="1" dirty="0" smtClean="0">
                <a:solidFill>
                  <a:srgbClr val="009900"/>
                </a:solidFill>
              </a:rPr>
              <a:t>patenty</a:t>
            </a:r>
            <a:r>
              <a:rPr lang="cs-CZ" sz="2000" dirty="0" smtClean="0"/>
              <a:t> – znemožňují třetím stranám vyrábět, používat nebo prodávat váš vynález, a to po určitou dobu, v závislosti na druhu </a:t>
            </a:r>
            <a:r>
              <a:rPr lang="cs-CZ" sz="2000" dirty="0" smtClean="0"/>
              <a:t>vynálezu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b="1" dirty="0" smtClean="0">
                <a:solidFill>
                  <a:srgbClr val="009900"/>
                </a:solidFill>
              </a:rPr>
              <a:t>obchodní značky</a:t>
            </a:r>
            <a:r>
              <a:rPr lang="cs-CZ" sz="2000" dirty="0" smtClean="0">
                <a:solidFill>
                  <a:srgbClr val="009900"/>
                </a:solidFill>
              </a:rPr>
              <a:t> </a:t>
            </a:r>
            <a:r>
              <a:rPr lang="cs-CZ" sz="2000" dirty="0" smtClean="0"/>
              <a:t>– chrání název vašeho výrobku tak, že znemožňují ostatním podnikům prodávat produkty pro týmž </a:t>
            </a:r>
            <a:r>
              <a:rPr lang="cs-CZ" sz="2000" dirty="0" smtClean="0"/>
              <a:t>názvem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b="1" dirty="0" smtClean="0">
                <a:solidFill>
                  <a:srgbClr val="009900"/>
                </a:solidFill>
              </a:rPr>
              <a:t>autorská práva</a:t>
            </a:r>
            <a:r>
              <a:rPr lang="cs-CZ" sz="2000" dirty="0" smtClean="0">
                <a:solidFill>
                  <a:srgbClr val="009900"/>
                </a:solidFill>
              </a:rPr>
              <a:t> </a:t>
            </a:r>
            <a:r>
              <a:rPr lang="cs-CZ" sz="2000" dirty="0" smtClean="0"/>
              <a:t>– informují ostatní strany, že vy coby autor hodláte kontrolovat produkci, distribuci, vystavování či provedení (zpracování) vašeho uměleckého díla. Autorské právo vzniká automaticky a není potřeba jej formálně registrovat. Symbol autorského práva tak můžete začít používat bezprostředně po vzniku díla.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3357586"/>
          </a:xfrm>
        </p:spPr>
        <p:txBody>
          <a:bodyPr/>
          <a:lstStyle/>
          <a:p>
            <a:r>
              <a:rPr lang="cs-CZ" dirty="0" smtClean="0"/>
              <a:t>Podnikáte-li ve více než </a:t>
            </a:r>
            <a:r>
              <a:rPr lang="cs-CZ" dirty="0" smtClean="0"/>
              <a:t>jednom státě </a:t>
            </a:r>
            <a:r>
              <a:rPr lang="cs-CZ" dirty="0" smtClean="0"/>
              <a:t>EU, </a:t>
            </a:r>
            <a:r>
              <a:rPr lang="cs-CZ" dirty="0" smtClean="0"/>
              <a:t>získáte v rámci jednotné registrace ochranu ve 28 členských </a:t>
            </a:r>
            <a:r>
              <a:rPr lang="cs-CZ" dirty="0" smtClean="0"/>
              <a:t>státech EU prostřednictvím </a:t>
            </a:r>
            <a:r>
              <a:rPr lang="cs-CZ" b="1" dirty="0" smtClean="0">
                <a:solidFill>
                  <a:srgbClr val="009900"/>
                </a:solidFill>
              </a:rPr>
              <a:t>ochranné známky Evropské </a:t>
            </a:r>
            <a:r>
              <a:rPr lang="cs-CZ" b="1" dirty="0" smtClean="0">
                <a:solidFill>
                  <a:srgbClr val="009900"/>
                </a:solidFill>
              </a:rPr>
              <a:t>unie </a:t>
            </a:r>
            <a:r>
              <a:rPr lang="cs-CZ" dirty="0" smtClean="0"/>
              <a:t>a </a:t>
            </a:r>
            <a:r>
              <a:rPr lang="cs-CZ" b="1" dirty="0" smtClean="0">
                <a:solidFill>
                  <a:srgbClr val="009900"/>
                </a:solidFill>
              </a:rPr>
              <a:t>zapsaného (průmyslového) vzoru </a:t>
            </a:r>
            <a:r>
              <a:rPr lang="cs-CZ" b="1" dirty="0" smtClean="0">
                <a:solidFill>
                  <a:srgbClr val="009900"/>
                </a:solidFill>
              </a:rPr>
              <a:t>Společenství</a:t>
            </a:r>
            <a:r>
              <a:rPr lang="cs-CZ" dirty="0" smtClean="0">
                <a:solidFill>
                  <a:srgbClr val="009900"/>
                </a:solidFill>
              </a:rPr>
              <a:t> </a:t>
            </a:r>
            <a:r>
              <a:rPr lang="cs-CZ" dirty="0" smtClean="0"/>
              <a:t>. Svou ochrannou známku nebo vzor můžete zaregistrovat v jakémkoli z 23 jazyků EU, stačí, když podáte jednu žádost na </a:t>
            </a:r>
            <a:r>
              <a:rPr lang="cs-CZ" dirty="0" smtClean="0">
                <a:solidFill>
                  <a:srgbClr val="009900"/>
                </a:solidFill>
              </a:rPr>
              <a:t>Úřad Evropské unie pro duševní vlastnictví (EUIPO).</a:t>
            </a:r>
            <a:endParaRPr lang="cs-CZ" dirty="0">
              <a:solidFill>
                <a:srgbClr val="0099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0034" y="4429132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Padělání</a:t>
            </a:r>
            <a:r>
              <a:rPr lang="cs-CZ" sz="2400" dirty="0" smtClean="0">
                <a:solidFill>
                  <a:srgbClr val="C00000"/>
                </a:solidFill>
              </a:rPr>
              <a:t> = nezákonné napodobování značkového zboží.</a:t>
            </a:r>
          </a:p>
          <a:p>
            <a:endParaRPr lang="cs-CZ" sz="2400" dirty="0" smtClean="0">
              <a:solidFill>
                <a:srgbClr val="C00000"/>
              </a:solidFill>
            </a:endParaRPr>
          </a:p>
          <a:p>
            <a:endParaRPr lang="cs-CZ" sz="2400" dirty="0" smtClean="0">
              <a:solidFill>
                <a:srgbClr val="C00000"/>
              </a:solidFill>
            </a:endParaRPr>
          </a:p>
          <a:p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1472" y="5072074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5D0070"/>
                </a:solidFill>
              </a:rPr>
              <a:t>Pirátství</a:t>
            </a:r>
            <a:r>
              <a:rPr lang="cs-CZ" sz="2400" dirty="0" smtClean="0">
                <a:solidFill>
                  <a:srgbClr val="5D0070"/>
                </a:solidFill>
              </a:rPr>
              <a:t> = nedovolené </a:t>
            </a:r>
            <a:r>
              <a:rPr lang="cs-CZ" sz="2400" dirty="0" smtClean="0">
                <a:solidFill>
                  <a:srgbClr val="5D0070"/>
                </a:solidFill>
              </a:rPr>
              <a:t>kopírování produktu chráněného právem duševního </a:t>
            </a:r>
            <a:r>
              <a:rPr lang="cs-CZ" sz="2400" dirty="0" smtClean="0">
                <a:solidFill>
                  <a:srgbClr val="5D0070"/>
                </a:solidFill>
              </a:rPr>
              <a:t>vlastnictví.</a:t>
            </a:r>
            <a:endParaRPr lang="cs-CZ" sz="2400" dirty="0">
              <a:solidFill>
                <a:srgbClr val="5D007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/>
          <a:lstStyle/>
          <a:p>
            <a:r>
              <a:rPr lang="cs-CZ" u="sng" dirty="0" smtClean="0"/>
              <a:t>Dědické právo: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401080" cy="3429024"/>
          </a:xfrm>
        </p:spPr>
        <p:txBody>
          <a:bodyPr/>
          <a:lstStyle/>
          <a:p>
            <a:r>
              <a:rPr lang="cs-CZ" dirty="0" smtClean="0"/>
              <a:t>Řeší přechod majetku zemřelé osoby (zůstavitele) na pozůstalé osoby (dědice).</a:t>
            </a:r>
          </a:p>
          <a:p>
            <a:r>
              <a:rPr lang="cs-CZ" dirty="0" smtClean="0"/>
              <a:t>Pozůstalost tvoří veškeré jmění zůstavitele k okamžiku jeho smrti, které je způsobilé přejít na právní </a:t>
            </a:r>
            <a:r>
              <a:rPr lang="cs-CZ" dirty="0" smtClean="0"/>
              <a:t>nástupce. (pozůstalost se ve vztahu k dědicům nazývá dědictvím).</a:t>
            </a:r>
          </a:p>
          <a:p>
            <a:r>
              <a:rPr lang="cs-CZ" dirty="0" smtClean="0"/>
              <a:t> Zůstavitelem může být pouze fyzická osoba, ale dědicem může </a:t>
            </a:r>
            <a:r>
              <a:rPr lang="cs-CZ" dirty="0" smtClean="0"/>
              <a:t>být i osoba</a:t>
            </a:r>
            <a:r>
              <a:rPr lang="cs-CZ" dirty="0" smtClean="0"/>
              <a:t> právnická, vznikla-li do jednoho roku od smrti </a:t>
            </a:r>
            <a:r>
              <a:rPr lang="cs-CZ" dirty="0" smtClean="0"/>
              <a:t>zůstavitele.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0034" y="5143512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Způsoby dědění: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b="1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Ze závěti </a:t>
            </a:r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prvotní dokument pro dědické nástupnictví.</a:t>
            </a:r>
            <a:endParaRPr lang="cs-CZ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57158" y="857232"/>
            <a:ext cx="835824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Formy závěti: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Závěť napsaná vlastní rukou zůstavitele </a:t>
            </a:r>
            <a:r>
              <a:rPr lang="cs-CZ" sz="2000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V</a:t>
            </a:r>
            <a:r>
              <a:rPr lang="cs-CZ" sz="2000" dirty="0" smtClean="0"/>
              <a:t>e</a:t>
            </a:r>
            <a:r>
              <a:rPr lang="cs-CZ" sz="2000" dirty="0" smtClean="0"/>
              <a:t> formě notářského </a:t>
            </a:r>
            <a:r>
              <a:rPr lang="cs-CZ" sz="2000" dirty="0" smtClean="0"/>
              <a:t>zápisu.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Závěť ústní před třemi svědky (omezená platnost závěti na dva týdny</a:t>
            </a:r>
            <a:r>
              <a:rPr lang="cs-CZ" sz="2000" dirty="0" smtClean="0"/>
              <a:t>).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Závěť zaznamenaná starostou obce, na jejímž území se zůstavitel nalézá (omezená platnost závěti na tři měsíce</a:t>
            </a:r>
            <a:r>
              <a:rPr lang="cs-CZ" sz="2000" dirty="0" smtClean="0"/>
              <a:t>).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/>
              <a:t>Závěť pořízená na palubě námořního plavidla, letadla, ve válce před velitelem vojenské jednotky ČR (omezená platnost závěti na tři měsíce).</a:t>
            </a:r>
            <a:endParaRPr lang="cs-CZ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0034" y="3786190"/>
            <a:ext cx="80010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Závětí se ustanoví dědici, jejich podíly, věci a práva, které jim mají připadnout.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Nezletilí potomci musí zdědit aspoň tolik, kolik jim přiznává zákon, zletilí aspoň polovinu dědického podílu ze zákona.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cs-CZ" sz="2400" dirty="0" smtClean="0"/>
              <a:t>V každé závěti musí být uveden den, měsíc a rok, kdy byla podepsána, jinak je neplatná.</a:t>
            </a:r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428736"/>
            <a:ext cx="8043890" cy="142876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Pokud vznikne nová platná závěť.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Odvoláním nebo zničením listiny na níž byla závěť sepsána.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42910" y="928670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Zrušení závěti:</a:t>
            </a:r>
            <a:endParaRPr lang="cs-CZ" sz="24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42910" y="2857496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Zůstavitel musí být v okamžiku sepisování závěti plně způsobilý k právním úkonům.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1472" y="3786191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2</a:t>
            </a:r>
            <a:r>
              <a:rPr lang="cs-CZ" sz="2400" b="1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) Ze zákona </a:t>
            </a:r>
            <a:r>
              <a:rPr lang="cs-CZ" sz="2400" b="1" dirty="0" smtClean="0"/>
              <a:t>- pokud neexistuje závěť</a:t>
            </a:r>
          </a:p>
          <a:p>
            <a:r>
              <a:rPr lang="cs-CZ" sz="2400" b="1" dirty="0" smtClean="0"/>
              <a:t> </a:t>
            </a:r>
            <a:r>
              <a:rPr lang="cs-CZ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endParaRPr lang="cs-CZ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1472" y="4357694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Dědicové </a:t>
            </a:r>
            <a:r>
              <a:rPr lang="cs-CZ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ze zákona </a:t>
            </a:r>
            <a:r>
              <a:rPr lang="cs-CZ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jsou rozděleni </a:t>
            </a:r>
            <a:r>
              <a:rPr lang="cs-CZ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do čtyř </a:t>
            </a:r>
            <a:r>
              <a:rPr lang="cs-CZ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skupin: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Rovným dílem manžel zůstavitele a jeho děti.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Pokud nemá potomky, dědí manžel nebo partner (polovinu majetku), rodiče zemřelého a ti, kteří s ním žili alespoň rok před smrtí ve společné domácnosti.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7157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Prameny: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3143272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Každý člověk má právo na ochranu svého života a zdraví, jakož i svobody, cti, důstojnosti a soukromí svého jména, projevů osobní povahy.</a:t>
            </a:r>
          </a:p>
          <a:p>
            <a:r>
              <a:rPr lang="cs-CZ" sz="2400" dirty="0" smtClean="0"/>
              <a:t>Právnické osoby mají způsobilost mít práva a povinnosti a také právo na ochranu svého názvu a dobré pověsti.</a:t>
            </a:r>
          </a:p>
          <a:p>
            <a:r>
              <a:rPr lang="cs-CZ" sz="2400" dirty="0" smtClean="0"/>
              <a:t>Daný slib zavazuje a smlouvy mají být splněny.</a:t>
            </a:r>
          </a:p>
          <a:p>
            <a:r>
              <a:rPr lang="cs-CZ" sz="2400" dirty="0" smtClean="0"/>
              <a:t>Vlastnické právo je chráněno zákonem a jen zákon může stanovit, jak vlastnické právo vzniká a zaniká.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43108" y="928670"/>
            <a:ext cx="63579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Občanský zákoník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Občanský soudní řád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smtClean="0"/>
              <a:t>Ústava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Listina základních práv a svobod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8596" y="2786058"/>
            <a:ext cx="7358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Hlavní zásady občanského práva:</a:t>
            </a:r>
            <a:endParaRPr lang="cs-CZ" sz="3200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3. Dědí sourozenci zemřelého a ti, kteří s ním žili ve společné domácnosti.</a:t>
            </a:r>
          </a:p>
          <a:p>
            <a:pPr>
              <a:buNone/>
            </a:pPr>
            <a:r>
              <a:rPr lang="cs-CZ" sz="2400" dirty="0" smtClean="0"/>
              <a:t>4. Prarodič zůstavitele, popř. jejich děti.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Odúmrť = dědictví, které nenáleží žádnému dědici a připadá státu. </a:t>
            </a:r>
          </a:p>
          <a:p>
            <a:pPr>
              <a:buNone/>
            </a:pPr>
            <a:endParaRPr lang="cs-CZ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cs-CZ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4" name="Pěticípá hvězda 3"/>
          <p:cNvSpPr/>
          <p:nvPr/>
        </p:nvSpPr>
        <p:spPr>
          <a:xfrm>
            <a:off x="500034" y="3143248"/>
            <a:ext cx="500066" cy="428628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142976" y="3143248"/>
            <a:ext cx="7572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Dědic odpovídá za náklady spojené s pohřbem a za zůstavitelovi dluhy a to do výše ceny nabytého dědictví.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5720" y="4214818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9900"/>
                </a:solidFill>
              </a:rPr>
              <a:t>Vydědění:</a:t>
            </a:r>
            <a:endParaRPr lang="cs-CZ" sz="2400" b="1" dirty="0">
              <a:solidFill>
                <a:srgbClr val="0099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57158" y="4786322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Potomka </a:t>
            </a:r>
            <a:r>
              <a:rPr lang="cs-CZ" sz="2400" dirty="0" smtClean="0"/>
              <a:t>lze vydědit v tzv. listině o vydědění, která způsobuje vyloučení vyděděného z dědění po zůstaviteli.</a:t>
            </a:r>
            <a:endParaRPr lang="cs-CZ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009900"/>
                </a:solidFill>
                <a:latin typeface="+mn-lt"/>
              </a:rPr>
              <a:t>Kdy lze vydědit potomka?</a:t>
            </a:r>
            <a:endParaRPr lang="cs-CZ" sz="2400" b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3500462"/>
          </a:xfrm>
        </p:spPr>
        <p:txBody>
          <a:bodyPr/>
          <a:lstStyle/>
          <a:p>
            <a:r>
              <a:rPr lang="cs-CZ" dirty="0" smtClean="0"/>
              <a:t>Potomek v rozporu s dobrými mravy neposkytl zůstaviteli potřebnou pomoc v nemoci, ve stáří nebo v jiných závažných případech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O zůstavitele trvale neprojevuje opravdový zájem, který by jako potomek projevovat měl</a:t>
            </a:r>
            <a:r>
              <a:rPr lang="cs-CZ" dirty="0" smtClean="0"/>
              <a:t>.</a:t>
            </a:r>
          </a:p>
          <a:p>
            <a:r>
              <a:rPr lang="cs-CZ" dirty="0" smtClean="0"/>
              <a:t>Byl odsouzen pro úmyslný trestný čin k trestu odnětí svobody v trvání nejméně jednoho roku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Trvale vede nezřízený život.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596" y="5072074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Vzdání se dědictví:</a:t>
            </a:r>
          </a:p>
          <a:p>
            <a:r>
              <a:rPr lang="cs-CZ" sz="2400" dirty="0" smtClean="0"/>
              <a:t>Dědic</a:t>
            </a:r>
            <a:r>
              <a:rPr lang="cs-CZ" sz="2400" dirty="0" smtClean="0"/>
              <a:t>, který dědictví neodmítl, se jej může před soudem v řízení o dědictví vzdát ve prospěch druhého </a:t>
            </a:r>
            <a:r>
              <a:rPr lang="cs-CZ" sz="2400" dirty="0" smtClean="0"/>
              <a:t>dědice</a:t>
            </a:r>
            <a:r>
              <a:rPr lang="cs-CZ" sz="2400" dirty="0" smtClean="0"/>
              <a:t>. </a:t>
            </a:r>
            <a:r>
              <a:rPr lang="cs-CZ" sz="2400" dirty="0" smtClean="0"/>
              <a:t>Odmítnout </a:t>
            </a:r>
            <a:r>
              <a:rPr lang="cs-CZ" sz="2400" dirty="0" smtClean="0"/>
              <a:t>dědictví nelze ve prospěch jiné konkrétní osoby. </a:t>
            </a:r>
            <a:endParaRPr lang="cs-CZ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r>
              <a:rPr lang="cs-CZ" u="sng" dirty="0" smtClean="0"/>
              <a:t>Závazkové právo: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/>
          <a:lstStyle/>
          <a:p>
            <a:r>
              <a:rPr lang="cs-CZ" dirty="0" smtClean="0"/>
              <a:t>Vzniká z právních úkonů především ze smluv.</a:t>
            </a:r>
          </a:p>
          <a:p>
            <a:r>
              <a:rPr lang="cs-CZ" dirty="0" smtClean="0"/>
              <a:t>Z platného zákona je dlužník povinen něco dát, konat, něčeho se zdržet nebo něco trpět a věřitel je oprávněn to od něj požadovat.</a:t>
            </a:r>
          </a:p>
          <a:p>
            <a:pPr>
              <a:buNone/>
            </a:pPr>
            <a:r>
              <a:rPr lang="cs-CZ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Základní zásady smluvních vztahů: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Zásada smluvní rovnosti – spočívá v tom, že všechny strany jsou si rovny (mají stejná práva a povinnosti</a:t>
            </a:r>
            <a:r>
              <a:rPr lang="cs-CZ" dirty="0" smtClean="0"/>
              <a:t>).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Zásada smluvní volnosti – každý účastník může uzavřít smlouvu, s kým chce a za jakých podmínek chce.</a:t>
            </a:r>
            <a:endParaRPr lang="cs-CZ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Výjimky smluvní volnosti:</a:t>
            </a:r>
            <a:endParaRPr lang="cs-CZ" sz="2400" b="1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1857388"/>
          </a:xfrm>
        </p:spPr>
        <p:txBody>
          <a:bodyPr/>
          <a:lstStyle/>
          <a:p>
            <a:r>
              <a:rPr lang="cs-CZ" dirty="0" smtClean="0"/>
              <a:t>Zákon </a:t>
            </a:r>
            <a:r>
              <a:rPr lang="cs-CZ" dirty="0" smtClean="0"/>
              <a:t>nařizuje uzavřít smlouvu, stanovila povinnost uzavřít např. pojistnou smlouvu</a:t>
            </a:r>
            <a:r>
              <a:rPr lang="cs-CZ" dirty="0" smtClean="0"/>
              <a:t>.</a:t>
            </a:r>
          </a:p>
          <a:p>
            <a:r>
              <a:rPr lang="cs-CZ" dirty="0" smtClean="0"/>
              <a:t>Zákon </a:t>
            </a:r>
            <a:r>
              <a:rPr lang="cs-CZ" dirty="0" smtClean="0"/>
              <a:t>zakazuje uzavření smluv, které by porušovaly hospodářskou soutěž </a:t>
            </a:r>
            <a:r>
              <a:rPr lang="cs-CZ" dirty="0" smtClean="0"/>
              <a:t>= fúze.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71472" y="3286124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3) </a:t>
            </a:r>
            <a:r>
              <a:rPr lang="cs-CZ" sz="2400" dirty="0" smtClean="0"/>
              <a:t>Zásada=PAKTA </a:t>
            </a:r>
            <a:r>
              <a:rPr lang="cs-CZ" sz="2400" dirty="0" smtClean="0"/>
              <a:t>SUNT SERVANDA=smlouvy </a:t>
            </a:r>
            <a:r>
              <a:rPr lang="cs-CZ" sz="2400" dirty="0" err="1" smtClean="0"/>
              <a:t>bedetež</a:t>
            </a:r>
            <a:r>
              <a:rPr lang="cs-CZ" sz="2400" dirty="0" smtClean="0"/>
              <a:t> plněny – stanoví povinnost dodržovat závazky a v případě, že někdo ten závazek nedodrží, má právo se ten druhý obrátit na soud</a:t>
            </a:r>
            <a:r>
              <a:rPr lang="cs-CZ" sz="2400" dirty="0" smtClean="0"/>
              <a:t>.</a:t>
            </a:r>
          </a:p>
          <a:p>
            <a:endParaRPr lang="cs-CZ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1472" y="4857760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4) </a:t>
            </a:r>
            <a:r>
              <a:rPr lang="cs-CZ" sz="2400" dirty="0" smtClean="0"/>
              <a:t>Zásada </a:t>
            </a:r>
            <a:r>
              <a:rPr lang="cs-CZ" sz="2400" dirty="0" smtClean="0"/>
              <a:t>ochrany dobré víry – spočívá v tom, že zákon chrání každého, kdo jednal v dobré víře, že zákon dodržuje, pokud někdo tvrdí opak, musí to</a:t>
            </a:r>
          </a:p>
          <a:p>
            <a:r>
              <a:rPr lang="cs-CZ" sz="2400" dirty="0" smtClean="0"/>
              <a:t>dokázat.</a:t>
            </a:r>
            <a:endParaRPr lang="cs-CZ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Vznik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závazků v rámci způsobení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škody:</a:t>
            </a:r>
            <a:endParaRPr lang="cs-CZ" sz="24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1357322"/>
          </a:xfrm>
        </p:spPr>
        <p:txBody>
          <a:bodyPr/>
          <a:lstStyle/>
          <a:p>
            <a:r>
              <a:rPr lang="cs-CZ" dirty="0" smtClean="0"/>
              <a:t>Vzniká </a:t>
            </a:r>
            <a:r>
              <a:rPr lang="cs-CZ" dirty="0" smtClean="0"/>
              <a:t>závazkový vztah mezi škůdcem a poškozeným na </a:t>
            </a:r>
            <a:r>
              <a:rPr lang="cs-CZ" dirty="0" smtClean="0"/>
              <a:t>základě, kterého </a:t>
            </a:r>
            <a:r>
              <a:rPr lang="cs-CZ" dirty="0" smtClean="0"/>
              <a:t>má poškozený právo požadovat náhradu škody a škůdce má povinnost škodu uhradit.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596" y="2643183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8000"/>
                </a:solidFill>
              </a:rPr>
              <a:t>Odpovědnost za vady:</a:t>
            </a:r>
            <a:endParaRPr lang="cs-CZ" sz="2400" b="1" dirty="0">
              <a:solidFill>
                <a:srgbClr val="008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8596" y="3071810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400" dirty="0" smtClean="0"/>
              <a:t> Ten kdo přenechá jinému věc za úplatu, odpovídá za to, že věc je nezávadná a lze ji použít dle ujednání ve smlouvě. Jestliže vadu nelze odstranit je možné smlouvu zrušit.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0034" y="4143380"/>
            <a:ext cx="79296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Závazky zanikají: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Řádným splněním závazku.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Uplynutím doby, po kterou závazek platil.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Dohodou obou stran o zrušení závazku.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Pokud je znemožněno jeho plnění.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Smrtí dlužníka nebo věřitele, pokud byl omezen pouze na jeho osobu.</a:t>
            </a:r>
            <a:endParaRPr lang="cs-CZ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704088"/>
            <a:ext cx="8329642" cy="653210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/>
              <a:t>Majetek</a:t>
            </a:r>
            <a:endParaRPr lang="cs-CZ" sz="4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428736"/>
            <a:ext cx="8401080" cy="2571768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Definice: </a:t>
            </a:r>
            <a:r>
              <a:rPr lang="cs-CZ" dirty="0" smtClean="0"/>
              <a:t>je to, co člověk nebo instituce má čili vlastní. Majetek je souhrn veškerých statků, se kterými daný vlastník (fyzická nebo právnická osoba) může volně nakládat a kterými také ručí za své případné závazky. Majetek tvoří fyzické (hmotné) nebo duševní (nehmotné) </a:t>
            </a:r>
            <a:r>
              <a:rPr lang="cs-CZ" dirty="0" smtClean="0"/>
              <a:t>statky.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596" y="4286256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Jde </a:t>
            </a:r>
            <a:r>
              <a:rPr lang="cs-CZ" sz="2400" dirty="0" smtClean="0"/>
              <a:t>tedy o souhrn </a:t>
            </a:r>
            <a:r>
              <a:rPr lang="cs-CZ" sz="2400" dirty="0" smtClean="0"/>
              <a:t>aktiv.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Kdyby se k němu připočetly i dluhy dané osoby, šlo by už o jmění.</a:t>
            </a:r>
            <a:endParaRPr lang="cs-CZ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+mn-lt"/>
              </a:rPr>
              <a:t>Dělení majetku: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143536"/>
          </a:xfrm>
        </p:spPr>
        <p:txBody>
          <a:bodyPr/>
          <a:lstStyle/>
          <a:p>
            <a:pPr marL="514350" indent="-514350"/>
            <a:r>
              <a:rPr lang="cs-CZ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Dlouhodobý majetek:</a:t>
            </a:r>
          </a:p>
          <a:p>
            <a:pPr marL="514350" indent="-514350">
              <a:buNone/>
            </a:pPr>
            <a:r>
              <a:rPr lang="cs-CZ" dirty="0" smtClean="0">
                <a:solidFill>
                  <a:srgbClr val="008000"/>
                </a:solidFill>
              </a:rPr>
              <a:t>1. Hmotný majetek: </a:t>
            </a:r>
          </a:p>
          <a:p>
            <a:pPr marL="514350" indent="-514350">
              <a:buNone/>
            </a:pPr>
            <a:r>
              <a:rPr lang="cs-CZ" dirty="0" smtClean="0"/>
              <a:t>a)</a:t>
            </a:r>
            <a:r>
              <a:rPr lang="cs-CZ" dirty="0" smtClean="0"/>
              <a:t> </a:t>
            </a:r>
            <a:r>
              <a:rPr lang="cs-CZ" dirty="0" smtClean="0"/>
              <a:t>Nemovitý - </a:t>
            </a:r>
            <a:r>
              <a:rPr lang="cs-CZ" dirty="0" smtClean="0"/>
              <a:t>svázaný s půdou, jako pozemky, budovy a vlastněné </a:t>
            </a:r>
            <a:r>
              <a:rPr lang="cs-CZ" dirty="0" smtClean="0"/>
              <a:t>prostory.</a:t>
            </a:r>
          </a:p>
          <a:p>
            <a:pPr marL="514350" indent="-514350">
              <a:buNone/>
            </a:pPr>
            <a:r>
              <a:rPr lang="cs-CZ" dirty="0" smtClean="0"/>
              <a:t>b)</a:t>
            </a:r>
            <a:r>
              <a:rPr lang="cs-CZ" dirty="0" smtClean="0"/>
              <a:t> </a:t>
            </a:r>
            <a:r>
              <a:rPr lang="cs-CZ" dirty="0" smtClean="0"/>
              <a:t>Movitý - </a:t>
            </a:r>
            <a:r>
              <a:rPr lang="cs-CZ" dirty="0" smtClean="0"/>
              <a:t>kam patří fyzické předměty, jako jsou výrobní stroje, automobily, zařízení nebo materiál</a:t>
            </a:r>
            <a:r>
              <a:rPr lang="cs-CZ" dirty="0" smtClean="0"/>
              <a:t>.</a:t>
            </a:r>
          </a:p>
          <a:p>
            <a:pPr marL="514350" indent="-514350">
              <a:buNone/>
            </a:pPr>
            <a:r>
              <a:rPr lang="cs-CZ" dirty="0" smtClean="0">
                <a:solidFill>
                  <a:srgbClr val="008000"/>
                </a:solidFill>
              </a:rPr>
              <a:t>2. Nehmotný majetek: </a:t>
            </a:r>
          </a:p>
          <a:p>
            <a:pPr marL="514350" indent="-514350">
              <a:buNone/>
            </a:pPr>
            <a:r>
              <a:rPr lang="cs-CZ" dirty="0" smtClean="0"/>
              <a:t>a) P</a:t>
            </a:r>
            <a:r>
              <a:rPr lang="en-US" dirty="0" err="1" smtClean="0"/>
              <a:t>atentované</a:t>
            </a:r>
            <a:r>
              <a:rPr lang="en-US" dirty="0" smtClean="0"/>
              <a:t> </a:t>
            </a:r>
            <a:r>
              <a:rPr lang="en-US" dirty="0" err="1" smtClean="0"/>
              <a:t>technologick</a:t>
            </a:r>
            <a:r>
              <a:rPr lang="cs-CZ" dirty="0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postupy</a:t>
            </a:r>
            <a:r>
              <a:rPr lang="en-US" dirty="0" smtClean="0"/>
              <a:t> (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smtClean="0"/>
              <a:t>know-how</a:t>
            </a:r>
            <a:r>
              <a:rPr lang="cs-CZ" dirty="0" smtClean="0"/>
              <a:t>)</a:t>
            </a:r>
          </a:p>
          <a:p>
            <a:pPr marL="514350" indent="-514350">
              <a:buNone/>
            </a:pPr>
            <a:r>
              <a:rPr lang="cs-CZ" dirty="0" smtClean="0"/>
              <a:t>b) </a:t>
            </a:r>
            <a:r>
              <a:rPr lang="cs-CZ" dirty="0" smtClean="0"/>
              <a:t>Duševní </a:t>
            </a:r>
            <a:r>
              <a:rPr lang="cs-CZ" dirty="0" smtClean="0"/>
              <a:t>vlastnictví chráněné autorským </a:t>
            </a:r>
            <a:r>
              <a:rPr lang="cs-CZ" dirty="0" smtClean="0"/>
              <a:t>zákonem.</a:t>
            </a:r>
          </a:p>
          <a:p>
            <a:pPr marL="514350" indent="-514350">
              <a:buNone/>
            </a:pPr>
            <a:r>
              <a:rPr lang="cs-CZ" dirty="0" smtClean="0"/>
              <a:t> </a:t>
            </a:r>
            <a:r>
              <a:rPr lang="cs-CZ" dirty="0" smtClean="0">
                <a:solidFill>
                  <a:srgbClr val="008000"/>
                </a:solidFill>
              </a:rPr>
              <a:t>3. Finanční majetek:</a:t>
            </a:r>
          </a:p>
          <a:p>
            <a:pPr marL="514350" indent="-514350">
              <a:buNone/>
            </a:pPr>
            <a:r>
              <a:rPr lang="cs-CZ" dirty="0" smtClean="0"/>
              <a:t>- peníze, cenné papíry, aktiva</a:t>
            </a:r>
          </a:p>
          <a:p>
            <a:pPr marL="514350" indent="-51435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Majetek je možné získat:</a:t>
            </a:r>
            <a:endParaRPr lang="cs-CZ" sz="3200" b="1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- koupí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– dědictvím</a:t>
            </a:r>
            <a:br>
              <a:rPr lang="cs-CZ" dirty="0" smtClean="0"/>
            </a:br>
            <a:r>
              <a:rPr lang="cs-CZ" dirty="0" smtClean="0"/>
              <a:t>– darem</a:t>
            </a:r>
            <a:br>
              <a:rPr lang="cs-CZ" dirty="0" smtClean="0"/>
            </a:br>
            <a:r>
              <a:rPr lang="cs-CZ" dirty="0" smtClean="0"/>
              <a:t>– činností (u nehmotného)</a:t>
            </a:r>
            <a:br>
              <a:rPr lang="cs-CZ" dirty="0" smtClean="0"/>
            </a:br>
            <a:r>
              <a:rPr lang="cs-CZ" dirty="0" smtClean="0"/>
              <a:t>– převodem majetku</a:t>
            </a:r>
            <a:br>
              <a:rPr lang="cs-CZ" dirty="0" smtClean="0"/>
            </a:br>
            <a:r>
              <a:rPr lang="cs-CZ" dirty="0" smtClean="0"/>
              <a:t>– rozhodnutím státního orgánu ( vysouzení majetku, restituce,..)</a:t>
            </a:r>
            <a:br>
              <a:rPr lang="cs-CZ" dirty="0" smtClean="0"/>
            </a:br>
            <a:r>
              <a:rPr lang="cs-CZ" dirty="0" smtClean="0"/>
              <a:t>– výhrou</a:t>
            </a:r>
            <a:br>
              <a:rPr lang="cs-CZ" dirty="0" smtClean="0"/>
            </a:br>
            <a:r>
              <a:rPr lang="cs-CZ" dirty="0" smtClean="0"/>
              <a:t>– majetek nelze získat nálezem ani krádeží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Majetku</a:t>
            </a:r>
            <a:r>
              <a:rPr lang="cs-CZ" sz="32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 (vlastnictví) se dá zbavit:</a:t>
            </a:r>
            <a:endParaRPr lang="cs-CZ" sz="3200" b="1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214314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– </a:t>
            </a:r>
            <a:r>
              <a:rPr lang="cs-CZ" dirty="0" smtClean="0"/>
              <a:t>prodejem</a:t>
            </a:r>
            <a:br>
              <a:rPr lang="cs-CZ" dirty="0" smtClean="0"/>
            </a:br>
            <a:r>
              <a:rPr lang="cs-CZ" dirty="0" smtClean="0"/>
              <a:t>– darováním</a:t>
            </a:r>
            <a:br>
              <a:rPr lang="cs-CZ" dirty="0" smtClean="0"/>
            </a:br>
            <a:r>
              <a:rPr lang="cs-CZ" dirty="0" smtClean="0"/>
              <a:t>– převodem majetku</a:t>
            </a:r>
            <a:br>
              <a:rPr lang="cs-CZ" dirty="0" smtClean="0"/>
            </a:br>
            <a:r>
              <a:rPr lang="cs-CZ" dirty="0" smtClean="0"/>
              <a:t>– rozhodnutím státního orgánu.</a:t>
            </a:r>
            <a:br>
              <a:rPr lang="cs-CZ" dirty="0" smtClean="0"/>
            </a:br>
            <a:r>
              <a:rPr lang="cs-CZ" dirty="0" smtClean="0"/>
              <a:t>– majetku se nelze zbavit ztrátou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28596" y="3786190"/>
            <a:ext cx="5786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66"/>
                </a:solidFill>
              </a:rPr>
              <a:t>Ochrana </a:t>
            </a:r>
            <a:r>
              <a:rPr lang="cs-CZ" sz="2800" b="1" dirty="0" smtClean="0">
                <a:solidFill>
                  <a:srgbClr val="FF0066"/>
                </a:solidFill>
              </a:rPr>
              <a:t>osobnosti:</a:t>
            </a:r>
            <a:endParaRPr lang="cs-CZ" sz="2800" b="1" dirty="0">
              <a:solidFill>
                <a:srgbClr val="FF0066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1472" y="4286256"/>
            <a:ext cx="7715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– zajišťuje OP, ochrana osobnosti, jména, cti, zdraví…</a:t>
            </a:r>
            <a:br>
              <a:rPr lang="cs-CZ" sz="2400" dirty="0" smtClean="0"/>
            </a:br>
            <a:r>
              <a:rPr lang="cs-CZ" sz="2400" dirty="0" smtClean="0"/>
              <a:t>– nikdo vás nesmí bez vašeho souhlasu fotit, nahrávat…- bez souhlasu fyzické osoby nesmějí být zveřejňovány </a:t>
            </a:r>
            <a:br>
              <a:rPr lang="cs-CZ" sz="2400" dirty="0" smtClean="0"/>
            </a:br>
            <a:r>
              <a:rPr lang="cs-CZ" sz="2400" dirty="0" smtClean="0"/>
              <a:t>osobní fotografie, zvukové záznamy…</a:t>
            </a:r>
            <a:br>
              <a:rPr lang="cs-CZ" sz="2400" dirty="0" smtClean="0"/>
            </a:br>
            <a:r>
              <a:rPr lang="cs-CZ" sz="2400" dirty="0" smtClean="0"/>
              <a:t>– dojde-li k porušení – PRÁVO NA PŘIMĚŘENÉ ZADOSTIUČINĚNÍ = omluva + finanční </a:t>
            </a:r>
            <a:r>
              <a:rPr lang="cs-CZ" sz="2400" dirty="0" smtClean="0"/>
              <a:t>odškodnění.</a:t>
            </a:r>
            <a:endParaRPr lang="cs-CZ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Děkuji vám za pozornost. 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smtClean="0"/>
              <a:t>                        Kateřina Maternová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Zdroje:</a:t>
            </a:r>
          </a:p>
          <a:p>
            <a:pPr>
              <a:buNone/>
            </a:pPr>
            <a:r>
              <a:rPr lang="cs-CZ" sz="1800" dirty="0" smtClean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obcanska-nauka.studentske.cz/2008/03/majetek-vlastnictv-je-mon-zskat.html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>
                <a:hlinkClick r:id="rId3"/>
              </a:rPr>
              <a:t>http://</a:t>
            </a:r>
            <a:r>
              <a:rPr lang="cs-CZ" sz="1800" dirty="0" smtClean="0">
                <a:hlinkClick r:id="rId3"/>
              </a:rPr>
              <a:t>www.</a:t>
            </a:r>
            <a:r>
              <a:rPr lang="cs-CZ" sz="1800" dirty="0" err="1" smtClean="0">
                <a:hlinkClick r:id="rId3"/>
              </a:rPr>
              <a:t>vysokeskoly.cz</a:t>
            </a:r>
            <a:r>
              <a:rPr lang="cs-CZ" sz="1800" dirty="0" smtClean="0">
                <a:hlinkClick r:id="rId3"/>
              </a:rPr>
              <a:t>/</a:t>
            </a:r>
            <a:r>
              <a:rPr lang="cs-CZ" sz="1800" dirty="0" err="1" smtClean="0">
                <a:hlinkClick r:id="rId3"/>
              </a:rPr>
              <a:t>maturitniotazky</a:t>
            </a:r>
            <a:r>
              <a:rPr lang="cs-CZ" sz="1800" dirty="0" smtClean="0">
                <a:hlinkClick r:id="rId3"/>
              </a:rPr>
              <a:t>/</a:t>
            </a:r>
            <a:r>
              <a:rPr lang="cs-CZ" sz="1800" dirty="0" err="1" smtClean="0">
                <a:hlinkClick r:id="rId3"/>
              </a:rPr>
              <a:t>zaklady</a:t>
            </a:r>
            <a:r>
              <a:rPr lang="cs-CZ" sz="1800" dirty="0" smtClean="0">
                <a:hlinkClick r:id="rId3"/>
              </a:rPr>
              <a:t>-</a:t>
            </a:r>
            <a:r>
              <a:rPr lang="cs-CZ" sz="1800" dirty="0" err="1" smtClean="0">
                <a:hlinkClick r:id="rId3"/>
              </a:rPr>
              <a:t>spolecenskych</a:t>
            </a:r>
            <a:r>
              <a:rPr lang="cs-CZ" sz="1800" dirty="0" smtClean="0">
                <a:hlinkClick r:id="rId3"/>
              </a:rPr>
              <a:t>-</a:t>
            </a:r>
            <a:r>
              <a:rPr lang="cs-CZ" sz="1800" dirty="0" err="1" smtClean="0">
                <a:hlinkClick r:id="rId3"/>
              </a:rPr>
              <a:t>ved</a:t>
            </a:r>
            <a:r>
              <a:rPr lang="cs-CZ" sz="1800" dirty="0" smtClean="0">
                <a:hlinkClick r:id="rId3"/>
              </a:rPr>
              <a:t>/</a:t>
            </a:r>
            <a:r>
              <a:rPr lang="cs-CZ" sz="1800" dirty="0" err="1" smtClean="0">
                <a:hlinkClick r:id="rId3"/>
              </a:rPr>
              <a:t>zavazkove</a:t>
            </a:r>
            <a:r>
              <a:rPr lang="cs-CZ" sz="1800" dirty="0" smtClean="0">
                <a:hlinkClick r:id="rId3"/>
              </a:rPr>
              <a:t>-</a:t>
            </a:r>
            <a:r>
              <a:rPr lang="cs-CZ" sz="1800" dirty="0" err="1" smtClean="0">
                <a:hlinkClick r:id="rId3"/>
              </a:rPr>
              <a:t>pravo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>
                <a:hlinkClick r:id="rId4"/>
              </a:rPr>
              <a:t>http</a:t>
            </a:r>
            <a:r>
              <a:rPr lang="cs-CZ" sz="1800" dirty="0" smtClean="0">
                <a:hlinkClick r:id="rId4"/>
              </a:rPr>
              <a:t>://</a:t>
            </a:r>
            <a:r>
              <a:rPr lang="cs-CZ" sz="1800" dirty="0" smtClean="0">
                <a:hlinkClick r:id="rId4"/>
              </a:rPr>
              <a:t>obcanskyzakonik.justice.cz/index.php/dedicke-pravo/konkretni-zmeny/vzdani-se-dedictvi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>
                <a:hlinkClick r:id="rId5"/>
              </a:rPr>
              <a:t>http://</a:t>
            </a:r>
            <a:r>
              <a:rPr lang="cs-CZ" sz="1800" dirty="0" smtClean="0">
                <a:hlinkClick r:id="rId5"/>
              </a:rPr>
              <a:t>europa.eu/youreurope/business/start-grow/intellectual-property-rights/index_cs.htm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DVOŘÁK, Jan. </a:t>
            </a:r>
            <a:r>
              <a:rPr lang="cs-CZ" sz="1800" i="1" dirty="0" smtClean="0"/>
              <a:t>Odmaturuj! ze společenských věd</a:t>
            </a:r>
            <a:r>
              <a:rPr lang="cs-CZ" sz="1800" dirty="0" smtClean="0"/>
              <a:t>. Brno: </a:t>
            </a:r>
            <a:r>
              <a:rPr lang="cs-CZ" sz="1800" dirty="0" err="1" smtClean="0"/>
              <a:t>Didaktis</a:t>
            </a:r>
            <a:r>
              <a:rPr lang="cs-CZ" sz="1800" dirty="0" smtClean="0"/>
              <a:t>, c2008. Odmaturuj!. ISBN </a:t>
            </a:r>
            <a:r>
              <a:rPr lang="cs-CZ" sz="1800" dirty="0" smtClean="0"/>
              <a:t>978-80-7358-122-0.</a:t>
            </a:r>
          </a:p>
          <a:p>
            <a:pPr>
              <a:buNone/>
            </a:pPr>
            <a:endParaRPr lang="cs-CZ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0013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5 základních částí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000528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Práva věcná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 </a:t>
            </a:r>
            <a:r>
              <a:rPr lang="cs-CZ" dirty="0" smtClean="0">
                <a:latin typeface="+mj-lt"/>
              </a:rPr>
              <a:t>– vlastnické právo, spoluvlastnické právo, věcná práva k cizím věcem</a:t>
            </a:r>
          </a:p>
          <a:p>
            <a:pPr marL="514350" indent="-514350">
              <a:buFont typeface="+mj-lt"/>
              <a:buAutoNum type="arabicParenR"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Práva závazková</a:t>
            </a:r>
            <a:r>
              <a:rPr lang="cs-CZ" dirty="0" smtClean="0">
                <a:latin typeface="+mj-lt"/>
              </a:rPr>
              <a:t> – závazky ze smluv, závazky z porušení práva, zejména odpovědnost za škodu.</a:t>
            </a:r>
          </a:p>
          <a:p>
            <a:pPr marL="514350" indent="-514350">
              <a:buFont typeface="+mj-lt"/>
              <a:buAutoNum type="arabicParenR"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Právo dědické</a:t>
            </a:r>
          </a:p>
          <a:p>
            <a:pPr marL="514350" indent="-514350">
              <a:buFont typeface="+mj-lt"/>
              <a:buAutoNum type="arabicParenR"/>
            </a:pP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Právo osobností</a:t>
            </a:r>
            <a:r>
              <a:rPr lang="pl-PL" dirty="0" smtClean="0">
                <a:latin typeface="+mj-lt"/>
              </a:rPr>
              <a:t> – právo na ochranu osobnosti.</a:t>
            </a:r>
          </a:p>
          <a:p>
            <a:pPr marL="514350" indent="-514350">
              <a:buFont typeface="+mj-lt"/>
              <a:buAutoNum type="arabicParenR"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Práva osobně majetková</a:t>
            </a:r>
            <a:r>
              <a:rPr lang="cs-CZ" dirty="0" smtClean="0">
                <a:latin typeface="+mj-lt"/>
              </a:rPr>
              <a:t> – autorské právo a právo k vynálezům.</a:t>
            </a:r>
          </a:p>
          <a:p>
            <a:pPr marL="514350" indent="-514350">
              <a:buFont typeface="+mj-lt"/>
              <a:buAutoNum type="arabicParenR"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158" y="5000636"/>
            <a:ext cx="8143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Občanskoprávní vztahy dělíme: </a:t>
            </a:r>
            <a:endParaRPr lang="cs-CZ" sz="3200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4282" y="5717215"/>
            <a:ext cx="3929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A) Vztahy k </a:t>
            </a:r>
            <a:r>
              <a:rPr lang="cs-CZ" sz="2000" b="1" dirty="0" smtClean="0">
                <a:solidFill>
                  <a:srgbClr val="008000"/>
                </a:solidFill>
              </a:rPr>
              <a:t>věcem </a:t>
            </a:r>
            <a:r>
              <a:rPr lang="cs-CZ" sz="2000" dirty="0" smtClean="0"/>
              <a:t>(věcná práva)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71934" y="5715016"/>
            <a:ext cx="5072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B) Vztahy k</a:t>
            </a:r>
            <a:r>
              <a:rPr lang="cs-CZ" sz="2000" b="1" dirty="0" smtClean="0">
                <a:solidFill>
                  <a:srgbClr val="008000"/>
                </a:solidFill>
              </a:rPr>
              <a:t> osobám </a:t>
            </a:r>
            <a:r>
              <a:rPr lang="cs-CZ" sz="2000" dirty="0" smtClean="0"/>
              <a:t>(závazková, obligační)</a:t>
            </a:r>
          </a:p>
          <a:p>
            <a:r>
              <a:rPr lang="cs-CZ" sz="2000" dirty="0" smtClean="0"/>
              <a:t>Např. dlužník / věřitel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643050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cs-CZ" sz="3200" b="1" u="sng" dirty="0" smtClean="0"/>
              <a:t>Právní úkon = jednání </a:t>
            </a:r>
            <a:r>
              <a:rPr lang="cs-CZ" sz="3200" b="1" dirty="0" smtClean="0"/>
              <a:t>- </a:t>
            </a:r>
            <a:r>
              <a:rPr lang="cs-CZ" sz="2800" dirty="0" smtClean="0"/>
              <a:t>projev vůle směřující zejména ke vzniku, změně nebo zániku těch práv nebo povinností, které právní předpisy s takovým projevem spojují.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86124"/>
            <a:ext cx="2900354" cy="714380"/>
          </a:xfrm>
        </p:spPr>
        <p:txBody>
          <a:bodyPr/>
          <a:lstStyle/>
          <a:p>
            <a:r>
              <a:rPr lang="cs-CZ" dirty="0" smtClean="0"/>
              <a:t>Vůli lze projevit </a:t>
            </a:r>
            <a:endParaRPr lang="cs-CZ" dirty="0"/>
          </a:p>
        </p:txBody>
      </p:sp>
      <p:sp>
        <p:nvSpPr>
          <p:cNvPr id="6" name="Pěticípá hvězda 5"/>
          <p:cNvSpPr/>
          <p:nvPr/>
        </p:nvSpPr>
        <p:spPr>
          <a:xfrm>
            <a:off x="357158" y="928670"/>
            <a:ext cx="571504" cy="500066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71538" y="857232"/>
            <a:ext cx="6929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 právních vztazích je možné nechat za sebe jednat </a:t>
            </a:r>
            <a:r>
              <a:rPr lang="cs-CZ" sz="2000" b="1" dirty="0" smtClean="0"/>
              <a:t>zástupce </a:t>
            </a:r>
            <a:r>
              <a:rPr lang="cs-CZ" sz="2000" dirty="0" smtClean="0"/>
              <a:t>( právo vzniká ze zákona nebo na základě tzv. plné moci).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143240" y="3357562"/>
            <a:ext cx="4643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cs-CZ" sz="2000" dirty="0" smtClean="0"/>
              <a:t>Ústně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dirty="0" smtClean="0"/>
              <a:t>Písemně- např. sepsáním závěti</a:t>
            </a:r>
          </a:p>
          <a:p>
            <a:pPr marL="342900" indent="-342900">
              <a:buFont typeface="+mj-lt"/>
              <a:buAutoNum type="arabicParenR"/>
            </a:pPr>
            <a:r>
              <a:rPr lang="cs-CZ" sz="2000" dirty="0" smtClean="0"/>
              <a:t>Jednáním-např. spálením závěti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28596" y="4429132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j-lt"/>
              </a:rPr>
              <a:t>Druhy právních úkonů:</a:t>
            </a:r>
            <a:endParaRPr lang="cs-CZ" sz="2800" b="1" dirty="0">
              <a:solidFill>
                <a:schemeClr val="bg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57158" y="4929198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8000"/>
                </a:solidFill>
                <a:latin typeface="+mj-lt"/>
              </a:rPr>
              <a:t>1) Podle počtu stran:</a:t>
            </a:r>
            <a:r>
              <a:rPr lang="cs-CZ" sz="2000" b="1" dirty="0" smtClean="0">
                <a:solidFill>
                  <a:srgbClr val="008000"/>
                </a:solidFill>
                <a:latin typeface="+mj-lt"/>
              </a:rPr>
              <a:t> a) jednostranné– např. závěť, odstoupení od smlouvy</a:t>
            </a:r>
            <a:endParaRPr lang="cs-CZ" sz="2000" b="1" dirty="0">
              <a:solidFill>
                <a:srgbClr val="008000"/>
              </a:solidFill>
              <a:latin typeface="+mj-lt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000364" y="5429264"/>
            <a:ext cx="557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8000"/>
                </a:solidFill>
                <a:latin typeface="+mj-lt"/>
              </a:rPr>
              <a:t>b)dvoustranné- projev vůle dvou stran a musí mezi nimi  panovat shoda např. smlouva </a:t>
            </a:r>
            <a:endParaRPr lang="cs-CZ" sz="2000" b="1" dirty="0">
              <a:solidFill>
                <a:srgbClr val="008000"/>
              </a:solidFill>
              <a:latin typeface="+mj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000364" y="6215082"/>
            <a:ext cx="600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08000"/>
                </a:solidFill>
                <a:latin typeface="+mj-lt"/>
              </a:rPr>
              <a:t>c) vícestranné- např. smlouva o sdružení</a:t>
            </a:r>
            <a:endParaRPr lang="cs-CZ" sz="2000" b="1" dirty="0">
              <a:solidFill>
                <a:srgbClr val="008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4900618" cy="5000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2) Podle majetkového naplnění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:</a:t>
            </a:r>
          </a:p>
          <a:p>
            <a:pPr>
              <a:buNone/>
            </a:pP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85786" y="1285860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a) úplatné (</a:t>
            </a:r>
            <a:r>
              <a:rPr lang="cs-CZ" sz="2000" b="1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onerózní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) - Za plnění jedním účastníkem je poskytnuta protihodnota druhým účastníkem (peníze, či jiná protihodnota)</a:t>
            </a:r>
            <a:endParaRPr lang="cs-CZ" sz="20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85786" y="2071678"/>
            <a:ext cx="77867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cs typeface="Arial" charset="0"/>
              </a:rPr>
              <a:t>b) bezplatné </a:t>
            </a: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Arial" charset="0"/>
              </a:rPr>
              <a:t>(</a:t>
            </a:r>
            <a:r>
              <a:rPr lang="cs-CZ" sz="2000" b="1" i="1" dirty="0">
                <a:solidFill>
                  <a:schemeClr val="accent6">
                    <a:lumMod val="50000"/>
                  </a:schemeClr>
                </a:solidFill>
                <a:latin typeface="+mj-lt"/>
                <a:cs typeface="Arial" charset="0"/>
              </a:rPr>
              <a:t>lukrativní</a:t>
            </a: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Arial" charset="0"/>
              </a:rPr>
              <a:t>) - Protihodnota není smluvena (např. darování).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71472" y="2786058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3) Podle úpravy v občanském zákoníku</a:t>
            </a:r>
            <a:r>
              <a:rPr lang="cs-CZ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:</a:t>
            </a:r>
            <a:endParaRPr lang="cs-CZ" sz="20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857224" y="3214686"/>
            <a:ext cx="70009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a) právní </a:t>
            </a:r>
            <a:r>
              <a:rPr lang="cs-CZ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úkony pojmenované (typické) </a:t>
            </a:r>
            <a:r>
              <a:rPr lang="cs-CZ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j-lt"/>
                <a:cs typeface="Arial" charset="0"/>
              </a:rPr>
              <a:t>–např. kupní smlouva</a:t>
            </a:r>
            <a:endParaRPr lang="cs-CZ" sz="2000" b="1" dirty="0">
              <a:solidFill>
                <a:schemeClr val="bg2">
                  <a:lumMod val="60000"/>
                  <a:lumOff val="40000"/>
                </a:schemeClr>
              </a:solidFill>
              <a:latin typeface="+mj-lt"/>
              <a:cs typeface="Arial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857224" y="3643314"/>
            <a:ext cx="7215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j-lt"/>
              </a:rPr>
              <a:t>b) Právní úkony nepojmenované (atypické)</a:t>
            </a:r>
            <a:endParaRPr lang="cs-CZ" sz="2000" b="1" dirty="0">
              <a:solidFill>
                <a:schemeClr val="bg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71472" y="4429132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682F"/>
                </a:solidFill>
                <a:latin typeface="+mj-lt"/>
              </a:rPr>
              <a:t>4)  Podle vzniku následků ve vztahu k jednajícímu :</a:t>
            </a:r>
            <a:endParaRPr lang="cs-CZ" sz="2400" b="1" dirty="0">
              <a:solidFill>
                <a:srgbClr val="00682F"/>
              </a:solidFill>
              <a:latin typeface="+mj-lt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000100" y="5000636"/>
            <a:ext cx="7072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000" b="1" dirty="0" smtClean="0">
                <a:solidFill>
                  <a:srgbClr val="00682F"/>
                </a:solidFill>
                <a:latin typeface="+mj-lt"/>
              </a:rPr>
              <a:t>a) úkony mezi živými (</a:t>
            </a:r>
            <a:r>
              <a:rPr lang="cs-CZ" sz="2000" b="1" i="1" dirty="0" err="1" smtClean="0">
                <a:solidFill>
                  <a:srgbClr val="00682F"/>
                </a:solidFill>
                <a:latin typeface="+mj-lt"/>
              </a:rPr>
              <a:t>inter</a:t>
            </a:r>
            <a:r>
              <a:rPr lang="cs-CZ" sz="2000" b="1" i="1" dirty="0" smtClean="0">
                <a:solidFill>
                  <a:srgbClr val="00682F"/>
                </a:solidFill>
                <a:latin typeface="+mj-lt"/>
              </a:rPr>
              <a:t> </a:t>
            </a:r>
            <a:r>
              <a:rPr lang="cs-CZ" sz="2000" b="1" i="1" dirty="0" err="1" smtClean="0">
                <a:solidFill>
                  <a:srgbClr val="00682F"/>
                </a:solidFill>
                <a:latin typeface="+mj-lt"/>
              </a:rPr>
              <a:t>vivos</a:t>
            </a:r>
            <a:r>
              <a:rPr lang="cs-CZ" sz="2000" b="1" dirty="0" smtClean="0">
                <a:solidFill>
                  <a:srgbClr val="00682F"/>
                </a:solidFill>
                <a:latin typeface="+mj-lt"/>
              </a:rPr>
              <a:t>)</a:t>
            </a:r>
          </a:p>
          <a:p>
            <a:pPr marL="457200" indent="-457200"/>
            <a:r>
              <a:rPr lang="cs-CZ" sz="2000" b="1" dirty="0" smtClean="0">
                <a:solidFill>
                  <a:srgbClr val="00682F"/>
                </a:solidFill>
                <a:latin typeface="+mj-lt"/>
              </a:rPr>
              <a:t>b) úkony pro případ smrti (</a:t>
            </a:r>
            <a:r>
              <a:rPr lang="cs-CZ" sz="2000" b="1" i="1" dirty="0" err="1" smtClean="0">
                <a:solidFill>
                  <a:srgbClr val="00682F"/>
                </a:solidFill>
                <a:latin typeface="+mj-lt"/>
              </a:rPr>
              <a:t>mortis</a:t>
            </a:r>
            <a:r>
              <a:rPr lang="cs-CZ" sz="2000" b="1" i="1" dirty="0" smtClean="0">
                <a:solidFill>
                  <a:srgbClr val="00682F"/>
                </a:solidFill>
                <a:latin typeface="+mj-lt"/>
              </a:rPr>
              <a:t> causa</a:t>
            </a:r>
            <a:r>
              <a:rPr lang="cs-CZ" sz="2000" b="1" dirty="0" smtClean="0">
                <a:solidFill>
                  <a:srgbClr val="00682F"/>
                </a:solidFill>
                <a:latin typeface="+mj-lt"/>
              </a:rPr>
              <a:t>) - např. závěť</a:t>
            </a:r>
            <a:endParaRPr lang="cs-CZ" sz="2000" b="1" dirty="0">
              <a:solidFill>
                <a:srgbClr val="00682F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401080" cy="2143140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>
                <a:solidFill>
                  <a:srgbClr val="500052"/>
                </a:solidFill>
              </a:rPr>
              <a:t>5) Podle působení účinků právního úkonu:</a:t>
            </a:r>
            <a:br>
              <a:rPr lang="cs-CZ" sz="2400" b="1" dirty="0" smtClean="0">
                <a:solidFill>
                  <a:srgbClr val="500052"/>
                </a:solidFill>
              </a:rPr>
            </a:br>
            <a:r>
              <a:rPr lang="cs-CZ" sz="2400" b="1" dirty="0" smtClean="0">
                <a:solidFill>
                  <a:srgbClr val="500052"/>
                </a:solidFill>
              </a:rPr>
              <a:t>	a)</a:t>
            </a:r>
            <a:r>
              <a:rPr lang="cs-CZ" sz="2400" dirty="0" smtClean="0">
                <a:solidFill>
                  <a:srgbClr val="500052"/>
                </a:solidFill>
              </a:rPr>
              <a:t> </a:t>
            </a:r>
            <a:r>
              <a:rPr lang="cs-CZ" sz="2200" b="1" dirty="0" smtClean="0">
                <a:solidFill>
                  <a:srgbClr val="500052"/>
                </a:solidFill>
              </a:rPr>
              <a:t>adresné - Musí být učiněny vůči určitým subjektům a zároveň se dostaly do sféry jejich dispozice.</a:t>
            </a:r>
            <a:br>
              <a:rPr lang="cs-CZ" sz="2200" b="1" dirty="0" smtClean="0">
                <a:solidFill>
                  <a:srgbClr val="500052"/>
                </a:solidFill>
              </a:rPr>
            </a:br>
            <a:r>
              <a:rPr lang="cs-CZ" sz="2200" b="1" dirty="0" smtClean="0">
                <a:solidFill>
                  <a:srgbClr val="500052"/>
                </a:solidFill>
              </a:rPr>
              <a:t>	b) neadresné - Nesměřují vůči určitým subjektům (např. veřejná soutěž, opuštění věci, závěť atd.).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57430"/>
            <a:ext cx="8329642" cy="1500198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Občanskoprávní vztahy vznikají z právních úkonů nebo</a:t>
            </a:r>
          </a:p>
          <a:p>
            <a:pPr>
              <a:buNone/>
            </a:pPr>
            <a:r>
              <a:rPr lang="cs-CZ" b="1" u="sng" dirty="0" smtClean="0">
                <a:solidFill>
                  <a:srgbClr val="FF0066"/>
                </a:solidFill>
                <a:latin typeface="+mj-lt"/>
              </a:rPr>
              <a:t>jiných právní skutečností</a:t>
            </a:r>
            <a:r>
              <a:rPr lang="cs-CZ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.</a:t>
            </a:r>
            <a:endParaRPr lang="cs-CZ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857224" y="3429000"/>
            <a:ext cx="428628" cy="357190"/>
          </a:xfrm>
          <a:prstGeom prst="straightConnector1">
            <a:avLst/>
          </a:prstGeom>
          <a:ln w="4445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428728" y="3500438"/>
            <a:ext cx="7500990" cy="646331"/>
          </a:xfrm>
          <a:prstGeom prst="rect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latin typeface="+mj-lt"/>
              </a:rPr>
              <a:t>Rozumíme protiprávní úkony ( neoprávněné chování), rozhodnutí státních orgánů či jiné objektivní skutečnosti ( smrt, narození……).</a:t>
            </a:r>
            <a:endParaRPr lang="cs-CZ" b="1" dirty="0">
              <a:latin typeface="+mj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8596" y="4214818"/>
            <a:ext cx="85011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Smlouva:</a:t>
            </a:r>
            <a:r>
              <a:rPr lang="cs-CZ" sz="28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 -</a:t>
            </a: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 nejběžnější právní úkon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vzniká dohodou smluvních stran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u</a:t>
            </a: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zavření smlouvy předchází návrh na uzavření smlouvy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j</a:t>
            </a: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e uzavřena okamžikem, kdy přijetí návrhu na uzavření smlouvy nabývá účinnosti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Občanský zákoník přesně stanový, kdy účastník může od smlouvy odstoupit</a:t>
            </a:r>
          </a:p>
          <a:p>
            <a:pPr>
              <a:buFontTx/>
              <a:buChar char="-"/>
            </a:pPr>
            <a:endParaRPr lang="cs-CZ" sz="2800" dirty="0" smtClean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Vlastnické právo: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779404"/>
          </a:xfrm>
        </p:spPr>
        <p:txBody>
          <a:bodyPr/>
          <a:lstStyle/>
          <a:p>
            <a:r>
              <a:rPr lang="cs-CZ" dirty="0" smtClean="0"/>
              <a:t>Zaručuje vlastníkovi oprávnění předmět svého vlastnictví držet, užívat, používat a nakládat s ním dle vlastní vůle (prodat, darovat,zničit).</a:t>
            </a:r>
          </a:p>
          <a:p>
            <a:r>
              <a:rPr lang="cs-CZ" dirty="0" smtClean="0"/>
              <a:t>Vlastník má právo na ochranu proti tomu, kdo do jeho vlastnického práva neoprávněně zasahuje (např. neprávem zadržuje jeho vlastnictví). </a:t>
            </a:r>
            <a:endParaRPr lang="cs-CZ" dirty="0"/>
          </a:p>
        </p:txBody>
      </p:sp>
      <p:sp>
        <p:nvSpPr>
          <p:cNvPr id="4" name="Pěticípá hvězda 3"/>
          <p:cNvSpPr/>
          <p:nvPr/>
        </p:nvSpPr>
        <p:spPr>
          <a:xfrm>
            <a:off x="571472" y="4714884"/>
            <a:ext cx="642942" cy="500066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57290" y="4643446"/>
            <a:ext cx="75724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Sousedská práva:</a:t>
            </a:r>
          </a:p>
          <a:p>
            <a:r>
              <a:rPr lang="cs-CZ" sz="2000" dirty="0" smtClean="0"/>
              <a:t>- Nesmí být ohrožena sousedova stavba, nelze obtěžovat sousedy hlukem, prachem, kouřem, zápachem, odpady, světlem či stíněním, nesmí se nechat chovaná zvířata vnikat na sousední pozemek apod.</a:t>
            </a:r>
          </a:p>
          <a:p>
            <a:endParaRPr lang="cs-CZ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28596" y="6000768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solidFill>
                  <a:srgbClr val="FF0000"/>
                </a:solidFill>
              </a:rPr>
              <a:t>Rozhrada</a:t>
            </a:r>
            <a:r>
              <a:rPr lang="cs-CZ" sz="2000" dirty="0" smtClean="0">
                <a:solidFill>
                  <a:srgbClr val="FF0000"/>
                </a:solidFill>
              </a:rPr>
              <a:t> je cokoli, co rozděluje dva pozemky. Může to tedy být plot, zeď, brázda, mez, potok, stromová alej </a:t>
            </a:r>
            <a:r>
              <a:rPr lang="cs-CZ" sz="2000" dirty="0" smtClean="0">
                <a:solidFill>
                  <a:srgbClr val="FF0000"/>
                </a:solidFill>
              </a:rPr>
              <a:t>apod.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364333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Vlastnictví věci lze nabýt kupní, darovací nebo jinou smlouvou, děděním, rozhodnutím státního orgánu (např. exekuce).</a:t>
            </a:r>
          </a:p>
          <a:p>
            <a:r>
              <a:rPr lang="cs-CZ" dirty="0" smtClean="0"/>
              <a:t>V případě nálezu, je nálezce povinen ztracenou věc navrátit vlastníkovi nebo odevzdat obci. Pokud se vlastník nepřihlásí o ztracenou věc do 6 měsíců připadne obci a nálezce má právo na nálezné ve výši 10% </a:t>
            </a:r>
            <a:r>
              <a:rPr lang="cs-CZ" dirty="0" smtClean="0"/>
              <a:t>ceny nálezu.</a:t>
            </a:r>
            <a:r>
              <a:rPr lang="cs-CZ" dirty="0" smtClean="0"/>
              <a:t> Týká se to i věcí nalezených (vykopávky, historické věci), patří státu, pokud neprokážeme právo vlastnictví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V případě, že zatajíme → porušení → tj.</a:t>
            </a:r>
            <a:r>
              <a:rPr lang="cs-CZ" dirty="0" smtClean="0">
                <a:solidFill>
                  <a:srgbClr val="FF0000"/>
                </a:solidFill>
              </a:rPr>
              <a:t> zatajení cizí věci.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596" y="4857760"/>
            <a:ext cx="835824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rgbClr val="008000"/>
                </a:solidFill>
              </a:rPr>
              <a:t>Podílové spoluvlastnictví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Věc vlastní více lidí, kteří se podílejí na právech a povinnostech, které  vyplívají ze spoluvlastnictví věci.</a:t>
            </a:r>
          </a:p>
          <a:p>
            <a:endParaRPr lang="cs-CZ" sz="2400" dirty="0" smtClean="0"/>
          </a:p>
          <a:p>
            <a:endParaRPr lang="cs-CZ" sz="2400" dirty="0" smtClean="0">
              <a:solidFill>
                <a:srgbClr val="008000"/>
              </a:solidFill>
            </a:endParaRP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06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Při hospodaření se společnou věcí se spoluvlastníci zpravidla dohodnou, jak se který z nich bude podílet na využívání, údržbě a opravách společné věci, pokud se nedohodnou, platí princip </a:t>
            </a:r>
            <a:r>
              <a:rPr lang="cs-CZ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→ MAJORIZACE </a:t>
            </a:r>
            <a:r>
              <a:rPr lang="cs-CZ" dirty="0" smtClean="0"/>
              <a:t>= to </a:t>
            </a:r>
            <a:r>
              <a:rPr lang="cs-CZ" dirty="0" smtClean="0"/>
              <a:t>znamená,že rozhodující </a:t>
            </a:r>
            <a:r>
              <a:rPr lang="cs-CZ" dirty="0" smtClean="0"/>
              <a:t>je většina spoluvlastnických hlasů, dojde-li k rovnosti, nebo nedosáhne-li se většiny, rozhodne k žalobě některého ze spoluvlastníků </a:t>
            </a:r>
            <a:r>
              <a:rPr lang="cs-CZ" dirty="0" smtClean="0"/>
              <a:t>sou</a:t>
            </a:r>
            <a:r>
              <a:rPr lang="cs-CZ" dirty="0" smtClean="0"/>
              <a:t>d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Pokud spoluvlastník hodlá </a:t>
            </a:r>
            <a:r>
              <a:rPr lang="cs-CZ" dirty="0" smtClean="0"/>
              <a:t>svůj podíl prodat. P</a:t>
            </a:r>
            <a:r>
              <a:rPr lang="cs-CZ" dirty="0" smtClean="0"/>
              <a:t>řiznává </a:t>
            </a:r>
            <a:r>
              <a:rPr lang="cs-CZ" dirty="0" smtClean="0"/>
              <a:t>zákon ostatním </a:t>
            </a:r>
            <a:r>
              <a:rPr lang="cs-CZ" dirty="0" smtClean="0"/>
              <a:t>spoluvlastníkům privilegium na koupi. </a:t>
            </a:r>
            <a:r>
              <a:rPr lang="cs-CZ" dirty="0" smtClean="0"/>
              <a:t>Jakmile ho nabídne, ostatní jsou povinni reagovat tak, že movitou věc zaplatí do 8 dnů a u nemovitostí je to do 2 měsíců. </a:t>
            </a:r>
            <a:r>
              <a:rPr lang="cs-CZ" dirty="0" smtClean="0"/>
              <a:t>Toto </a:t>
            </a:r>
            <a:r>
              <a:rPr lang="cs-CZ" dirty="0" smtClean="0"/>
              <a:t>předkupní právo nemusí respektovat tehdy, že svůj podíl hodlá převést na osobu blízkou (děti, </a:t>
            </a:r>
            <a:r>
              <a:rPr lang="cs-CZ" dirty="0" smtClean="0"/>
              <a:t>rodiče,sourozenci) 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1">
      <a:dk1>
        <a:sysClr val="windowText" lastClr="000000"/>
      </a:dk1>
      <a:lt1>
        <a:sysClr val="window" lastClr="FFFFFF"/>
      </a:lt1>
      <a:dk2>
        <a:srgbClr val="00007F"/>
      </a:dk2>
      <a:lt2>
        <a:srgbClr val="00007F"/>
      </a:lt2>
      <a:accent1>
        <a:srgbClr val="4F81BD"/>
      </a:accent1>
      <a:accent2>
        <a:srgbClr val="C0504D"/>
      </a:accent2>
      <a:accent3>
        <a:srgbClr val="1919FF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2483</TotalTime>
  <Words>1778</Words>
  <Application>Microsoft Office PowerPoint</Application>
  <PresentationFormat>Předvádění na obrazovce (4:3)</PresentationFormat>
  <Paragraphs>200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Tok</vt:lpstr>
      <vt:lpstr>Občanské právo</vt:lpstr>
      <vt:lpstr>Prameny: </vt:lpstr>
      <vt:lpstr>5 základních částí:</vt:lpstr>
      <vt:lpstr>Právní úkon = jednání - projev vůle směřující zejména ke vzniku, změně nebo zániku těch práv nebo povinností, které právní předpisy s takovým projevem spojují.</vt:lpstr>
      <vt:lpstr>Snímek 5</vt:lpstr>
      <vt:lpstr>5) Podle působení účinků právního úkonu:  a) adresné - Musí být učiněny vůči určitým subjektům a zároveň se dostaly do sféry jejich dispozice.  b) neadresné - Nesměřují vůči určitým subjektům (např. veřejná soutěž, opuštění věci, závěť atd.).  </vt:lpstr>
      <vt:lpstr>Vlastnické právo:</vt:lpstr>
      <vt:lpstr>Snímek 8</vt:lpstr>
      <vt:lpstr>Snímek 9</vt:lpstr>
      <vt:lpstr>Zánik podílového spoluvlastnictví:</vt:lpstr>
      <vt:lpstr>Společné jmění manželů = majetek, který nabyli manželé za trvání manželství. </vt:lpstr>
      <vt:lpstr>Snímek 12</vt:lpstr>
      <vt:lpstr>Snímek 13</vt:lpstr>
      <vt:lpstr>Věcné břemeno:</vt:lpstr>
      <vt:lpstr>Snímek 15</vt:lpstr>
      <vt:lpstr>Snímek 16</vt:lpstr>
      <vt:lpstr>Dědické právo:</vt:lpstr>
      <vt:lpstr>Snímek 18</vt:lpstr>
      <vt:lpstr>Snímek 19</vt:lpstr>
      <vt:lpstr>Snímek 20</vt:lpstr>
      <vt:lpstr>Kdy lze vydědit potomka?</vt:lpstr>
      <vt:lpstr>Závazkové právo:</vt:lpstr>
      <vt:lpstr>Výjimky smluvní volnosti:</vt:lpstr>
      <vt:lpstr>Vznik závazků v rámci způsobení škody:</vt:lpstr>
      <vt:lpstr>Majetek</vt:lpstr>
      <vt:lpstr>Dělení majetku:</vt:lpstr>
      <vt:lpstr>Majetek je možné získat:</vt:lpstr>
      <vt:lpstr>Majetku (vlastnictví) se dá zbavit:</vt:lpstr>
      <vt:lpstr>Děkuji vám za pozornost.                           Kateřina Maternová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Občanské právo</dc:title>
  <dc:creator>Káťa</dc:creator>
  <cp:lastModifiedBy>Káťa</cp:lastModifiedBy>
  <cp:revision>69</cp:revision>
  <dcterms:created xsi:type="dcterms:W3CDTF">2016-06-12T09:45:03Z</dcterms:created>
  <dcterms:modified xsi:type="dcterms:W3CDTF">2016-06-16T17:02:22Z</dcterms:modified>
</cp:coreProperties>
</file>