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56" r:id="rId3"/>
    <p:sldId id="257" r:id="rId4"/>
    <p:sldId id="258" r:id="rId5"/>
    <p:sldId id="262" r:id="rId6"/>
    <p:sldId id="264" r:id="rId7"/>
    <p:sldId id="265" r:id="rId8"/>
    <p:sldId id="283" r:id="rId9"/>
    <p:sldId id="269" r:id="rId10"/>
    <p:sldId id="267" r:id="rId11"/>
    <p:sldId id="268" r:id="rId12"/>
    <p:sldId id="272" r:id="rId13"/>
    <p:sldId id="273" r:id="rId14"/>
    <p:sldId id="275" r:id="rId15"/>
    <p:sldId id="277" r:id="rId16"/>
    <p:sldId id="282" r:id="rId17"/>
    <p:sldId id="28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8CD675-D2F1-459C-89F9-691311FD8790}" type="datetimeFigureOut">
              <a:rPr lang="cs-CZ" smtClean="0"/>
              <a:pPr/>
              <a:t>27.4.2017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68394EE-B6F6-476A-8583-C65D8E5400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skatelevize.cz/ct24/domaci/1704300-toufar-na-zaberech-stb-pred-66-lety-se-cihostsky-zazrak-opakoval-v-rezii-policie" TargetMode="External"/><Relationship Id="rId13" Type="http://schemas.openxmlformats.org/officeDocument/2006/relationships/hyperlink" Target="http://www.pastorace.cz/Aktuality/13-dubna-1950-prepadli-komuniste-muzske-klastery.html" TargetMode="External"/><Relationship Id="rId18" Type="http://schemas.openxmlformats.org/officeDocument/2006/relationships/hyperlink" Target="https://www.ustrcr.cz/data/pdf/pamet-dejiny/pad1302/075-089.pdf" TargetMode="External"/><Relationship Id="rId3" Type="http://schemas.openxmlformats.org/officeDocument/2006/relationships/hyperlink" Target="https://cs.wikipedia.org/wiki/%C4%8C%C3%ADho%C5%A1%C5%A5sk%C3%BD_z%C3%A1zrak" TargetMode="External"/><Relationship Id="rId21" Type="http://schemas.openxmlformats.org/officeDocument/2006/relationships/hyperlink" Target="http://www.totalita.cz/stb/stb.php" TargetMode="External"/><Relationship Id="rId7" Type="http://schemas.openxmlformats.org/officeDocument/2006/relationships/hyperlink" Target="http://www.christnet.eu/clanky/4321/cihostsky_zazrak_mohla_zinscenovat_stb.url" TargetMode="External"/><Relationship Id="rId12" Type="http://schemas.openxmlformats.org/officeDocument/2006/relationships/hyperlink" Target="https://cs.wikipedia.org/wiki/Akce_K" TargetMode="External"/><Relationship Id="rId17" Type="http://schemas.openxmlformats.org/officeDocument/2006/relationships/hyperlink" Target="https://www.geocaching.com/geocache/GC53JF3_akce-k-a-m-e-n-vseruby-1948?guid=ce9c5eb2-4f60-4781-8ba2-28e468ac8845" TargetMode="External"/><Relationship Id="rId2" Type="http://schemas.openxmlformats.org/officeDocument/2006/relationships/hyperlink" Target="http://www.lidovky.cz/v-cihosti-vrcholi-slavnost-k-ulozeni-ostatku-farare-toufara-prb-/zpravy-domov.aspx?c=A150712_160252_ln_domov_ELE" TargetMode="External"/><Relationship Id="rId16" Type="http://schemas.openxmlformats.org/officeDocument/2006/relationships/hyperlink" Target="https://www.respekt.cz/vidlemi/nejzakernejsi-akce-stb" TargetMode="External"/><Relationship Id="rId20" Type="http://schemas.openxmlformats.org/officeDocument/2006/relationships/hyperlink" Target="https://cs.wikipedia.org/wiki/St%C3%A1tn%C3%AD_bezpe%C4%8Dno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flex.cz/clanek/zpravy/58596/proc-komuniste-zabili-cihostskeho-farare-toufara-aneb-neni-zazrak-jako-zazrak.html" TargetMode="External"/><Relationship Id="rId11" Type="http://schemas.openxmlformats.org/officeDocument/2006/relationships/hyperlink" Target="https://www.jsns.cz/lekce/15750-tajne-akce-stb-akce-klastery" TargetMode="External"/><Relationship Id="rId5" Type="http://schemas.openxmlformats.org/officeDocument/2006/relationships/hyperlink" Target="http://www.cihost.cz/index.php?nid=2612&amp;lid=cs&amp;oid=294272" TargetMode="External"/><Relationship Id="rId15" Type="http://schemas.openxmlformats.org/officeDocument/2006/relationships/hyperlink" Target="http://www.totalita.cz/stb/stb_a_kameny.phphttp:/eportal.parlamentnilisty.cz/Articles/4959-akce-kameny-dalsi-zrudnost-v-podani-stb-ktera-nebyla-potrestana.aspx" TargetMode="External"/><Relationship Id="rId10" Type="http://schemas.openxmlformats.org/officeDocument/2006/relationships/hyperlink" Target="lidovky.cz/pohnute-osudy-knez-josef-toufar-zemrel-rukou-estebackych-vysetrovatelu-1lp-/lide.aspx?c=A151215_195348_lide_ele" TargetMode="External"/><Relationship Id="rId19" Type="http://schemas.openxmlformats.org/officeDocument/2006/relationships/hyperlink" Target="http://biblio.hiu.cas.cz/documents/321309" TargetMode="External"/><Relationship Id="rId4" Type="http://schemas.openxmlformats.org/officeDocument/2006/relationships/hyperlink" Target="http://www.totalita.cz/vysvetlivky/a_cihost.php" TargetMode="External"/><Relationship Id="rId9" Type="http://schemas.openxmlformats.org/officeDocument/2006/relationships/hyperlink" Target="http://zpravy.idnes.cz/utyraneho-farare-toufara-ukazuje-nove-video-stb-ho-natacela-v-kostele-1km-/domaci.aspx?c=A160223_191320_domaci_kha" TargetMode="External"/><Relationship Id="rId14" Type="http://schemas.openxmlformats.org/officeDocument/2006/relationships/hyperlink" Target="https://cs.wikipedia.org/wiki/Akce_Kameny" TargetMode="External"/><Relationship Id="rId22" Type="http://schemas.openxmlformats.org/officeDocument/2006/relationships/hyperlink" Target="http://www.totalit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„Státní bezpečnost“</a:t>
            </a:r>
            <a: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Picture 3" descr="C:\Users\Lukáš\Desktop\19_FOKUS_SKARTACE_foto_cudlin_archiv-stb-700x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000375" cy="1688783"/>
          </a:xfrm>
          <a:prstGeom prst="rect">
            <a:avLst/>
          </a:prstGeom>
          <a:noFill/>
        </p:spPr>
      </p:pic>
      <p:pic>
        <p:nvPicPr>
          <p:cNvPr id="4" name="Picture 2" descr="C:\Users\Lukáš\Desktop\st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2446020" cy="20985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8560" y="692696"/>
            <a:ext cx="9865096" cy="94096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Kdo nese odpovědnost za smrt J. Toufara?</a:t>
            </a:r>
            <a:endParaRPr lang="cs-CZ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5400600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Ladislav Mácha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Klement Gottwald, Alexej Čepička, Václav Nosek 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Jindřich Veselý,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Osvald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Závodský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Josef Čech, Karel Čížek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církevní šestka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členové instruktážní skupiny Velitelství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StB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Ladislav Mácha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vyšetřovatel                             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Klement Gottwald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prezident                                  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Alexej Čepička 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– zeť Klementa Gottwalda, ministr vnitra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ukáš\Desktop\macha_ladisl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705100" cy="2352675"/>
          </a:xfrm>
          <a:prstGeom prst="rect">
            <a:avLst/>
          </a:prstGeom>
          <a:noFill/>
        </p:spPr>
      </p:pic>
      <p:pic>
        <p:nvPicPr>
          <p:cNvPr id="6147" name="Picture 3" descr="C:\Users\Lukáš\Desktop\gottwald_201303132041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3002756" cy="2253615"/>
          </a:xfrm>
          <a:prstGeom prst="rect">
            <a:avLst/>
          </a:prstGeom>
          <a:noFill/>
        </p:spPr>
      </p:pic>
      <p:pic>
        <p:nvPicPr>
          <p:cNvPr id="6148" name="Picture 4" descr="C:\Users\Lukáš\Desktop\309294340090005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24944"/>
            <a:ext cx="1850231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Represe proti církvi po „zázraku“</a:t>
            </a:r>
            <a:r>
              <a:rPr lang="cs-C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akce K</a:t>
            </a:r>
            <a:r>
              <a:rPr lang="cs-CZ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likvidace většiny mužských klášterů a shromáždění řeholníků v centralizačních klášterech</a:t>
            </a:r>
            <a:b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přímý rozkaz prezidenta Klementa Gottwalda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Noc ze 13. na 14. dubna 1950 -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zásah proti mužským řeholním společenstvím =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 „bartolomějská noc“. </a:t>
            </a: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Noc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 27. na 28. dubna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 druhý zásah</a:t>
            </a:r>
          </a:p>
          <a:p>
            <a:pPr>
              <a:buNone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Podzim 1950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třetí fáze, zaměřená na ženské kláštery</a:t>
            </a: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Podle údajů České biskupské konference bylo celkově postiženo 247 klášterů mužských a 670 ženských</a:t>
            </a:r>
          </a:p>
          <a:p>
            <a:pPr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 2528 řeholníky a 11 896 řeholnicemi.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i="1" dirty="0" smtClean="0"/>
          </a:p>
          <a:p>
            <a:pPr>
              <a:buNone/>
            </a:pPr>
            <a:endParaRPr lang="cs-CZ" sz="1400" i="1" dirty="0" smtClean="0"/>
          </a:p>
        </p:txBody>
      </p:sp>
      <p:pic>
        <p:nvPicPr>
          <p:cNvPr id="7170" name="Picture 2" descr="C:\Users\Lukáš\Desktop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429000"/>
            <a:ext cx="3535680" cy="2182178"/>
          </a:xfrm>
          <a:prstGeom prst="rect">
            <a:avLst/>
          </a:prstGeom>
          <a:noFill/>
        </p:spPr>
      </p:pic>
      <p:pic>
        <p:nvPicPr>
          <p:cNvPr id="7171" name="Picture 3" descr="C:\Users\Lukáš\Desktop\1434296-153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048506" cy="228057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691680" y="5949280"/>
            <a:ext cx="29640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            proces s mnichy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Akce „Kámen“ – Všeruby 1948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případ falešné hranice Evžena </a:t>
            </a:r>
            <a:r>
              <a:rPr lang="cs-CZ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Abrahamoviče</a:t>
            </a:r>
            <a:endParaRPr lang="cs-C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 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provokační metoda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 proti těm, jenž se po únoru 1948  snažili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o emigraci</a:t>
            </a:r>
            <a:endParaRPr lang="cs-CZ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inspirace u sovětské NKVD</a:t>
            </a:r>
          </a:p>
          <a:p>
            <a:endParaRPr lang="cs-CZ" dirty="0"/>
          </a:p>
        </p:txBody>
      </p:sp>
      <p:pic>
        <p:nvPicPr>
          <p:cNvPr id="4" name="Picture 2" descr="C:\Users\Vlasta\Desktop\stažený sou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3155156" cy="2262188"/>
          </a:xfrm>
          <a:prstGeom prst="rect">
            <a:avLst/>
          </a:prstGeom>
          <a:noFill/>
        </p:spPr>
      </p:pic>
      <p:pic>
        <p:nvPicPr>
          <p:cNvPr id="5" name="Picture 5" descr="C:\Users\Vlasta\Desktop\stažený soub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09120"/>
            <a:ext cx="3274219" cy="2178844"/>
          </a:xfrm>
          <a:prstGeom prst="rect">
            <a:avLst/>
          </a:prstGeom>
          <a:noFill/>
        </p:spPr>
      </p:pic>
      <p:pic>
        <p:nvPicPr>
          <p:cNvPr id="6" name="Picture 3" descr="C:\Users\Vlasta\Desktop\stažený soubor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52936"/>
            <a:ext cx="2703195" cy="20535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Způsob provedení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5112"/>
          </a:xfrm>
        </p:spPr>
        <p:txBody>
          <a:bodyPr/>
          <a:lstStyle/>
          <a:p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podstrčení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příslušníků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v roli převaděčů zájemcům o emigraci </a:t>
            </a:r>
          </a:p>
          <a:p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zájemci byli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dovezeni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do pohraničí z Prahy ve vozidlech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nebo byli v oblasti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vyzvednuti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na dohodnutém místě a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dovedeni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na „státní hranici“</a:t>
            </a:r>
          </a:p>
          <a:p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využívala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noční tmu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neznalost terénu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 převáděných osob</a:t>
            </a:r>
          </a:p>
          <a:p>
            <a:endParaRPr lang="cs-CZ" dirty="0"/>
          </a:p>
        </p:txBody>
      </p:sp>
      <p:pic>
        <p:nvPicPr>
          <p:cNvPr id="4" name="Picture 5" descr="C:\Users\Vlasta\Desktop\81a98140-a669-4d90-a10b-86ed26fc625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068960"/>
            <a:ext cx="2524760" cy="3556000"/>
          </a:xfrm>
          <a:prstGeom prst="rect">
            <a:avLst/>
          </a:prstGeom>
          <a:noFill/>
        </p:spPr>
      </p:pic>
      <p:pic>
        <p:nvPicPr>
          <p:cNvPr id="5" name="Picture 4" descr="C:\Users\Vlasta\Desktop\bohma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3703320" cy="219113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Autoři akce Kameny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219256" cy="4857403"/>
          </a:xfrm>
        </p:spPr>
        <p:txBody>
          <a:bodyPr>
            <a:norm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Duchovním otcem akce velitel oblastní úřadovny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v Plzni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JUDr. Josef Stehlík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oblastní úřadovny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v Karlových Varech, Plzni a Českých Budějovicích</a:t>
            </a:r>
          </a:p>
          <a:p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Evžen Abrahamovič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(krycí jméno Dr. Breza)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roli amerického důstojníka často vystupoval agent IV. Sektoru 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Amon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Tomasoff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Oběti do této zrůdnosti lákali Josef Janoušek a Milena Marková</a:t>
            </a:r>
            <a:endParaRPr lang="cs-CZ" sz="1400" dirty="0"/>
          </a:p>
        </p:txBody>
      </p:sp>
      <p:pic>
        <p:nvPicPr>
          <p:cNvPr id="4" name="Picture 3" descr="C:\Users\Vlasta\Desktop\577e9488b01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2291429" cy="3017520"/>
          </a:xfrm>
          <a:prstGeom prst="rect">
            <a:avLst/>
          </a:prstGeom>
          <a:noFill/>
        </p:spPr>
      </p:pic>
      <p:pic>
        <p:nvPicPr>
          <p:cNvPr id="5" name="Picture 1" descr="C:\Users\Vlasta\Desktop\StB-Kameny-nac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80928"/>
            <a:ext cx="2436019" cy="335280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23528" y="62373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                             Stanislav Liška, velitel stanice SNB ve 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</a:rPr>
              <a:t>Všerubech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36096" y="6309320"/>
            <a:ext cx="21579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          Akce „Kameny“ - situační náčrt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Konec akce</a:t>
            </a:r>
            <a:endParaRPr 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 Akci „Kameny“ ukončila Státní bezpečnost až v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r. 1951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Stalo se to ve chvíli, kdy několik z představitelů akce emigrovalo a o akci začalo informovat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rádio Svobodná Evropa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-104462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5" name="Picture 2" descr="C:\Users\Vlasta\Desktop\falesna_hranice_s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2816768" cy="4073652"/>
          </a:xfrm>
          <a:prstGeom prst="rect">
            <a:avLst/>
          </a:prstGeom>
          <a:noFill/>
        </p:spPr>
      </p:pic>
      <p:pic>
        <p:nvPicPr>
          <p:cNvPr id="6" name="Picture 2" descr="C:\Users\Vlasta\Desktop\f1f146c3-b6f3-4707-8355-fd2aed018548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389120" cy="313410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83568" y="6457890"/>
            <a:ext cx="81369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Jeden ze dvou zachovaných přepisů vysílání Rádia Svobodná Evropa o falešné hranici z roku 1951</a:t>
            </a:r>
            <a:endParaRPr lang="cs-CZ" sz="1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33569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Děkuji za pozornost.</a:t>
            </a:r>
            <a:b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Zdroje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http://www.lidovky.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/v-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cihosti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vrcholi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-slavnost-k-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ulozeni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-ostatku-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farare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-toufara-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prb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-/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zpravy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-domov.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aspx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?c=A150712_160252_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ln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_domov_ELE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https://cs.wikipedia.org/wiki/%C4%8C%C3%ADho%C5%A1%C5%A5sk%C3%BD_z%C3%A1zrak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http://www.totalita.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vysvetlivky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/a_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cihost.php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cihost.cz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/index.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php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?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nid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=2612&amp;lid=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cs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&amp;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oid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=294272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http://www.reflex.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clanek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zpravy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/58596/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proc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komuniste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-zabili-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cihostskeho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farare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-toufara-aneb-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neni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zazrak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-jako-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zazrak.html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christnet.eu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clanky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/4321/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cihostsky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_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zazrak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_mohla_zinscenovat_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stb.url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ceskatelevize.cz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/ct24/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domaci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/1704300-toufar-na-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zaberech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stb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pred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-66-lety-se-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cihostsky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zazrak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-opakoval-v-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rezii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-policie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http://zpravy.idnes.cz/utyraneho-farare-toufara-ukazuje-nove-video-stb-ho-natacela-v-kostele-1km-/domaci.aspx?c=A160223_191320_domaci_kha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lidovky.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pohnute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-osudy-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knez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josef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-toufar-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zemrel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-rukou-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estebackych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vysetrovatelu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-1lp-/lide.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aspx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?c=A151215_195348_lide_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ele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https://www.jsns.cz/lekce/15750-tajne-akce-stb-akce-klastery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https://cs.wikipedia.org/wiki/Akce_K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http://www.pastorace.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/Aktuality/13-dubna-1950-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prepadli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komuniste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muzske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klastery.html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https://cs.wikipedia.org/wiki/Akce_Kameny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http://www.totalita.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stb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stb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_a_kameny.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phphttp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://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eportal.parlamentnilisty.cz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Articles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/4959-akce-kameny-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dalsi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zrudnost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-v-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podani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stb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ktera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-nebyla-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potrestana.aspx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https://www.respekt.cz/vidlemi/nejzakernejsi-akce-stb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https://www.geocaching.com/geocache/GC53JF3_akce-k-a-m-e-n-vseruby-1948?guid=ce9c5eb2-4f60-4781-8ba2-28e468ac8845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https://www.ustrcr.cz/data/pdf/pamet-dejiny/pad1302/075-089.pdf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http://biblio.hiu.cas.cz/documents/321309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https://cs.wikipedia.org/wiki/St%C3%A1tn%C3%AD_bezpe%C4%8Dnost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http://www.totalita.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1"/>
              </a:rPr>
              <a:t>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1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1"/>
              </a:rPr>
              <a:t>stb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1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1"/>
              </a:rPr>
              <a:t>stb.php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http://www.totalita.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2"/>
              </a:rPr>
              <a:t>cz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http://www.totalita.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1"/>
              </a:rPr>
              <a:t>cz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1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1"/>
              </a:rPr>
              <a:t>stb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1"/>
              </a:rPr>
              <a:t>/</a:t>
            </a:r>
            <a:r>
              <a:rPr lang="cs-CZ" sz="1000" dirty="0" err="1" smtClean="0">
                <a:latin typeface="Times New Roman" pitchFamily="18" charset="0"/>
                <a:cs typeface="Times New Roman" pitchFamily="18" charset="0"/>
                <a:hlinkClick r:id="rId21"/>
              </a:rPr>
              <a:t>stb.php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„Státní bezpečnost“</a:t>
            </a:r>
            <a:r>
              <a:rPr lang="cs-CZ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Vznik 30. června 1945 </a:t>
            </a:r>
            <a:endParaRPr 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Po r. 1948 - 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nástroj komunistického teroru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Zanikla</a:t>
            </a:r>
            <a:r>
              <a:rPr lang="cs-CZ" sz="1500" dirty="0" smtClean="0">
                <a:latin typeface="Times New Roman" pitchFamily="18" charset="0"/>
                <a:cs typeface="Times New Roman" pitchFamily="18" charset="0"/>
              </a:rPr>
              <a:t> rozkazem ministra vnitra 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Richarda </a:t>
            </a:r>
            <a:r>
              <a:rPr lang="cs-CZ" sz="1500" b="1" dirty="0" err="1" smtClean="0">
                <a:latin typeface="Times New Roman" pitchFamily="18" charset="0"/>
                <a:cs typeface="Times New Roman" pitchFamily="18" charset="0"/>
              </a:rPr>
              <a:t>Sachera</a:t>
            </a:r>
            <a:r>
              <a:rPr lang="cs-CZ" sz="1500" b="1" dirty="0" smtClean="0">
                <a:latin typeface="Times New Roman" pitchFamily="18" charset="0"/>
                <a:cs typeface="Times New Roman" pitchFamily="18" charset="0"/>
              </a:rPr>
              <a:t> 15. února 1990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9458" name="AutoShape 2" descr="Výsledek obrázku pro státní bezpečn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59" name="Picture 3" descr="C:\Users\Lukáš\Desktop\MV-PRUKAZ-595x3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3627128" cy="2267720"/>
          </a:xfrm>
          <a:prstGeom prst="rect">
            <a:avLst/>
          </a:prstGeom>
          <a:noFill/>
        </p:spPr>
      </p:pic>
      <p:pic>
        <p:nvPicPr>
          <p:cNvPr id="19460" name="Picture 4" descr="C:\Users\Lukáš\Desktop\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3657600" cy="25786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Využívané objekty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Hlavním sídlem  budova v pražské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Bartolomějské  ulici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Nejbrutálnější  vyšetřovna  tzv. hradčanský 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Domeček.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Užití konspirační - např. část  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břevnovského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kláštera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(malý nebo také 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Sartoriův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konvent) = „Montážní ústav“</a:t>
            </a:r>
          </a:p>
          <a:p>
            <a:endParaRPr lang="cs-CZ" dirty="0"/>
          </a:p>
        </p:txBody>
      </p:sp>
      <p:pic>
        <p:nvPicPr>
          <p:cNvPr id="18433" name="Picture 1" descr="C:\Users\Lukáš\Desktop\170px-Praha,_Hradčany_-_Kapucínská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12976"/>
            <a:ext cx="1943100" cy="2914650"/>
          </a:xfrm>
          <a:prstGeom prst="rect">
            <a:avLst/>
          </a:prstGeom>
          <a:noFill/>
        </p:spPr>
      </p:pic>
      <p:pic>
        <p:nvPicPr>
          <p:cNvPr id="18435" name="Picture 3" descr="C:\Users\Lukáš\Desktop\Břevnov_bazilika_sv._Markéty_zezadu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429000"/>
            <a:ext cx="2242317" cy="2986361"/>
          </a:xfrm>
          <a:prstGeom prst="rect">
            <a:avLst/>
          </a:prstGeom>
          <a:noFill/>
        </p:spPr>
      </p:pic>
      <p:pic>
        <p:nvPicPr>
          <p:cNvPr id="18436" name="Picture 4" descr="C:\Users\Lukáš\Desktop\bartolomejs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3857143" cy="160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Vyšetřovací metody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19256" cy="5589240"/>
          </a:xfrm>
        </p:spPr>
        <p:txBody>
          <a:bodyPr>
            <a:norm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Mučení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Vynucovací přiznání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Aplikování drog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Dohlížení sovětských školitelů, poradci z řad NKVD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Využívané proti odpůrcům komunismu -   filozof Jan Patočka, či kněz Josef Toufar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Vraždy nepohodlných osob -  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Přemysl Coufal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 Pavel Švanda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Ing. 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Přemysl Coufal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, CSc., tajně vysvěcený kněz a údajně tajný benediktinský opat působící v rámci skryté církve.Státní bezpečností byl zavražděn nebo dohnán k sebevraždě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Lukáš\Desktop\couf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1761173" cy="2367344"/>
          </a:xfrm>
          <a:prstGeom prst="rect">
            <a:avLst/>
          </a:prstGeom>
          <a:noFill/>
        </p:spPr>
      </p:pic>
      <p:pic>
        <p:nvPicPr>
          <p:cNvPr id="17411" name="Picture 3" descr="C:\Users\Lukáš\Desktop\117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2514029" cy="1393317"/>
          </a:xfrm>
          <a:prstGeom prst="rect">
            <a:avLst/>
          </a:prstGeom>
          <a:noFill/>
        </p:spPr>
      </p:pic>
      <p:pic>
        <p:nvPicPr>
          <p:cNvPr id="17412" name="Picture 4" descr="C:\Users\Lukáš\Desktop\coufa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17032"/>
            <a:ext cx="2438400" cy="1920240"/>
          </a:xfrm>
          <a:prstGeom prst="rect">
            <a:avLst/>
          </a:prstGeom>
          <a:noFill/>
        </p:spPr>
      </p:pic>
      <p:pic>
        <p:nvPicPr>
          <p:cNvPr id="17413" name="Picture 5" descr="C:\Users\Lukáš\Desktop\117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509120"/>
            <a:ext cx="2514029" cy="139331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Akce Číhošťský zázrak</a:t>
            </a:r>
            <a:endParaRPr 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Zlom ve vztahu KSČ a církve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Proticírkevní represe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ukáš\Desktop\10316-b6f-cihost-kostel-nanebevzeti-panny-marie_HWx6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52936"/>
            <a:ext cx="3453003" cy="3395091"/>
          </a:xfrm>
          <a:prstGeom prst="rect">
            <a:avLst/>
          </a:prstGeom>
          <a:noFill/>
        </p:spPr>
      </p:pic>
      <p:pic>
        <p:nvPicPr>
          <p:cNvPr id="1027" name="Picture 3" descr="C:\Users\Lukáš\Desktop\JB55605f_21TIT_TOUFAR_B_K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4080510" cy="29405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Zatčení Toufara</a:t>
            </a:r>
            <a:endParaRPr 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28.1.1950 Toufar zatčen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Vězněn ve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Valdicích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Státní bezpečnost podrobila faráře krutému mučení. 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Měl národu přiznat, že sestrojil mechanismus, kterým krucifix ovládal</a:t>
            </a:r>
          </a:p>
          <a:p>
            <a:endParaRPr lang="cs-CZ" sz="2400" dirty="0"/>
          </a:p>
        </p:txBody>
      </p:sp>
      <p:pic>
        <p:nvPicPr>
          <p:cNvPr id="3074" name="Picture 2" descr="C:\Users\Lukáš\Desktop\1701106-fo002117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05064"/>
            <a:ext cx="4442460" cy="2498884"/>
          </a:xfrm>
          <a:prstGeom prst="rect">
            <a:avLst/>
          </a:prstGeom>
          <a:noFill/>
        </p:spPr>
      </p:pic>
      <p:pic>
        <p:nvPicPr>
          <p:cNvPr id="3075" name="Picture 3" descr="C:\Users\Lukáš\Desktop\touf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149080"/>
            <a:ext cx="1644954" cy="20808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Manipulace s Toufarem</a:t>
            </a:r>
            <a:endParaRPr 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Zbitého faráře donutili pro potřeby propagandistického filmu vystoupat znovu na kazatelnu.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Chtěli, aby předvedl, jak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katolická církev ohlupuje věřící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ukáš\Desktop\800x800_Toufar_zabery_S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4495800" cy="250078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Smrt Toufara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následky nelidského mučení 25. února 1950 zemřel.</a:t>
            </a:r>
            <a:endParaRPr lang="cs-CZ" sz="2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dirty="0" smtClean="0">
                <a:latin typeface="Times New Roman" pitchFamily="18" charset="0"/>
                <a:cs typeface="Times New Roman" pitchFamily="18" charset="0"/>
              </a:rPr>
            </a:b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Farář Josef Toufar se dočkal po 65 letech řádného pohřbu. Jeho ostatky byly uloženy v kostele Nanebevzetí Panny Marie v Číhošti, kde se odehrál údajný zázračný pohyb kříže na oltáři.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 descr="C:\Users\Lukáš\Desktop\ELE5c8559_P20150711037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1776698" cy="3505200"/>
          </a:xfrm>
          <a:prstGeom prst="rect">
            <a:avLst/>
          </a:prstGeom>
          <a:noFill/>
        </p:spPr>
      </p:pic>
      <p:pic>
        <p:nvPicPr>
          <p:cNvPr id="1027" name="Picture 3" descr="C:\Users\Lukáš\Desktop\ELE5c7fa3_163053_870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3048000" cy="1945005"/>
          </a:xfrm>
          <a:prstGeom prst="rect">
            <a:avLst/>
          </a:prstGeom>
          <a:noFill/>
        </p:spPr>
      </p:pic>
      <p:pic>
        <p:nvPicPr>
          <p:cNvPr id="1028" name="Picture 4" descr="C:\Users\Lukáš\Desktop\GIB59720d_150203_6446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924944"/>
            <a:ext cx="3048000" cy="192595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508104" y="2564904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 poutníkům promluvil i kardinál Dominik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Duka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Proticírkevní propaganda</a:t>
            </a:r>
            <a:endParaRPr 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církev = nepřítel KSČ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kampaně: k procesům proti Vatikánu, církev – zdroj zbraní, příprava státního převratu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Vladimír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Hodač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: Číhošťský zázrak.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Jiří Žák: Exkomunikace, zázraky, sabotáže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TV - 30 případů majora Zemana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Propaganda Rudé právo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Lukáš\Desktop\535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2857500" cy="2125980"/>
          </a:xfrm>
          <a:prstGeom prst="rect">
            <a:avLst/>
          </a:prstGeom>
          <a:noFill/>
        </p:spPr>
      </p:pic>
      <p:pic>
        <p:nvPicPr>
          <p:cNvPr id="8196" name="Picture 4" descr="C:\Users\Lukáš\Desktop\a6164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140968"/>
            <a:ext cx="2320766" cy="3143250"/>
          </a:xfrm>
          <a:prstGeom prst="rect">
            <a:avLst/>
          </a:prstGeom>
          <a:noFill/>
        </p:spPr>
      </p:pic>
      <p:pic>
        <p:nvPicPr>
          <p:cNvPr id="6" name="Picture 2" descr="C:\Users\Lukáš\Desktop\pic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348880"/>
            <a:ext cx="2586038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365</Words>
  <Application>Microsoft Office PowerPoint</Application>
  <PresentationFormat>Předvádění na obrazovce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Urbanistický</vt:lpstr>
      <vt:lpstr>StB „Státní bezpečnost“  </vt:lpstr>
      <vt:lpstr> StB – „Státní bezpečnost“ </vt:lpstr>
      <vt:lpstr> Využívané objekty </vt:lpstr>
      <vt:lpstr>Vyšetřovací metody</vt:lpstr>
      <vt:lpstr>Akce Číhošťský zázrak</vt:lpstr>
      <vt:lpstr>Zatčení Toufara</vt:lpstr>
      <vt:lpstr>Manipulace s Toufarem</vt:lpstr>
      <vt:lpstr>Smrt Toufara Na následky nelidského mučení 25. února 1950 zemřel.</vt:lpstr>
      <vt:lpstr>Proticírkevní propaganda</vt:lpstr>
      <vt:lpstr>Kdo nese odpovědnost za smrt J. Toufara?</vt:lpstr>
      <vt:lpstr>Represe proti církvi po „zázraku“- akce K  - likvidace většiny mužských klášterů a shromáždění řeholníků v centralizačních klášterech - na přímý rozkaz prezidenta Klementa Gottwalda</vt:lpstr>
      <vt:lpstr>Akce „Kámen“ – Všeruby 1948  případ falešné hranice Evžena Abrahamoviče</vt:lpstr>
      <vt:lpstr>Způsob provedení</vt:lpstr>
      <vt:lpstr>  Autoři akce Kameny  </vt:lpstr>
      <vt:lpstr>Konec akce</vt:lpstr>
      <vt:lpstr>Děkuji za pozornost.  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STB</dc:title>
  <dc:creator>Lukáš</dc:creator>
  <cp:lastModifiedBy>Lukáš</cp:lastModifiedBy>
  <cp:revision>61</cp:revision>
  <dcterms:created xsi:type="dcterms:W3CDTF">2017-04-12T18:16:24Z</dcterms:created>
  <dcterms:modified xsi:type="dcterms:W3CDTF">2017-04-27T05:00:20Z</dcterms:modified>
</cp:coreProperties>
</file>