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5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56BD16-BA6F-4F1A-91B9-0F6072C9534E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D842BB-1605-4B5D-9DB7-CACAD77B8D0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146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9FF4A2-D153-4FD4-ACCC-9BC5C5FCE446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4BF2B6-A351-49DE-AE4B-72ADB9C8811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90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E263CE-6159-49D8-BAD2-3D97EA2B5DFA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DAAE32-170C-4A26-BA0E-EEA485E9AB6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360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3AD368-CF29-4A80-BAC3-D4AE535FC442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C6AEFA-D405-4C4E-80C5-B0BB8F9CA1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747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BFDC2E-D88C-467E-9C84-4E69EBAD6684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B9B869-A87F-45D2-9122-A5BF4F44524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97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68424F-617F-49DA-97B0-CDDB1BDAFBC8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A27943-C4C0-40BC-9C01-8DF81E1F09A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95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C940F4-4B22-4A08-98B8-EF8B3DAC0331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F3DE90-B69D-49F2-A5E7-E41B96F971F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86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5F8112-ACA9-44E4-A6A6-C22B9105757A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BBCC42-48BB-4264-8A04-BA00DCCEBAC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48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47B6EB-2DC9-4F7E-ABC7-318FED3D10F5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CDF6C8-2499-4CA9-AD83-978C9233C72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157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C7B48A-B6AA-482B-8458-AB17BC6DD063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7CFE08-DA89-4BF3-BC68-86B7C5DEFD1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0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8EC38-0E6D-4773-B879-5493F5F9CE42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69B12A-CD54-4988-9C73-7B3763A5ECE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383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FC96"/>
            </a:gs>
            <a:gs pos="100000">
              <a:srgbClr val="26FAA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40A72B-C573-4627-AD3D-827C393B9D95}" type="datetime1">
              <a:rPr lang="cs-CZ"/>
              <a:pPr lvl="0"/>
              <a:t>10.04.2017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2D870C5-7FFD-43D1-8816-9B843C05826C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323523" y="260649"/>
            <a:ext cx="7772400" cy="1470026"/>
          </a:xfrm>
        </p:spPr>
        <p:txBody>
          <a:bodyPr/>
          <a:lstStyle/>
          <a:p>
            <a:pPr lvl="0"/>
            <a:r>
              <a:rPr lang="cs-CZ" sz="8600">
                <a:solidFill>
                  <a:srgbClr val="C00000"/>
                </a:solidFill>
              </a:rPr>
              <a:t>Šikana</a:t>
            </a:r>
            <a:r>
              <a:rPr lang="cs-CZ" sz="4000"/>
              <a:t/>
            </a:r>
            <a:br>
              <a:rPr lang="cs-CZ" sz="4000"/>
            </a:br>
            <a:endParaRPr lang="cs-CZ" sz="4000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5" y="1340766"/>
            <a:ext cx="7968063" cy="4561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 b="1">
                <a:solidFill>
                  <a:srgbClr val="C00000"/>
                </a:solidFill>
              </a:rPr>
              <a:t/>
            </a:r>
            <a:br>
              <a:rPr lang="cs-CZ" sz="4000" b="1">
                <a:solidFill>
                  <a:srgbClr val="C00000"/>
                </a:solidFill>
              </a:rPr>
            </a:br>
            <a:r>
              <a:rPr lang="cs-CZ" sz="4000" b="1" u="sng">
                <a:solidFill>
                  <a:srgbClr val="C00000"/>
                </a:solidFill>
              </a:rPr>
              <a:t>Prevence a řešení</a:t>
            </a:r>
            <a:r>
              <a:rPr lang="cs-CZ" sz="4000" b="1" u="sng"/>
              <a:t/>
            </a:r>
            <a:br>
              <a:rPr lang="cs-CZ" sz="4000" b="1" u="sng"/>
            </a:br>
            <a:endParaRPr lang="cs-CZ" sz="4000" u="sng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02456" y="1628336"/>
            <a:ext cx="8229600" cy="4525959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cs-CZ" sz="3000"/>
              <a:t>praktikování dozorů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cs-CZ" sz="3000"/>
              <a:t>snaha odhalit šikanu </a:t>
            </a:r>
            <a:r>
              <a:rPr lang="cs-CZ" sz="3000" b="1"/>
              <a:t>cíleným pozorováním a dotazováním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cs-CZ" sz="3000"/>
              <a:t>práce s (potenciální) obětí za účelem zvýšení sebedůvěry i odolnosti proti projevům šikany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cs-CZ" sz="3000"/>
              <a:t>práce s (potenciálními) agresory, pěstování empatie, pomoc při budování jejich osobní perspektivy i s programy na odplavení stresu a agresivity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cs-CZ" sz="3000" b="1"/>
              <a:t>práce se všemi žáky, která sestává z osvěty, mravní výchovy, pěstování spolupráce</a:t>
            </a:r>
            <a:endParaRPr lang="cs-CZ" sz="3000"/>
          </a:p>
          <a:p>
            <a:pPr lvl="0">
              <a:lnSpc>
                <a:spcPct val="80000"/>
              </a:lnSpc>
              <a:spcBef>
                <a:spcPts val="700"/>
              </a:spcBef>
            </a:pPr>
            <a:endParaRPr lang="cs-CZ" sz="3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>
                <a:solidFill>
                  <a:srgbClr val="C00000"/>
                </a:solidFill>
              </a:rPr>
              <a:t>Zdroje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600"/>
              <a:t>KOLÁŘ, Michal. </a:t>
            </a:r>
            <a:r>
              <a:rPr lang="cs-CZ" sz="1600" i="1"/>
              <a:t>Nová cesta k léčbě šikany</a:t>
            </a:r>
            <a:r>
              <a:rPr lang="cs-CZ" sz="1600"/>
              <a:t>. Praha: Portál, 2011. ISBN 978-80-7367-871-5.</a:t>
            </a:r>
          </a:p>
          <a:p>
            <a:pPr lvl="0"/>
            <a:r>
              <a:rPr lang="cs-CZ" sz="1600"/>
              <a:t>ŘÍČAN, Pavel a Pavlína JANOŠOVÁ. </a:t>
            </a:r>
            <a:r>
              <a:rPr lang="cs-CZ" sz="1600" i="1"/>
              <a:t>Jak na šikanu</a:t>
            </a:r>
            <a:r>
              <a:rPr lang="cs-CZ" sz="1600"/>
              <a:t>. Praha: Grada, 2010. Pro rodiče. ISBN 978-80-247-2991-6.</a:t>
            </a:r>
          </a:p>
          <a:p>
            <a:pPr lvl="0"/>
            <a:r>
              <a:rPr lang="cs-CZ" sz="1600"/>
              <a:t>MARTÍNEK, Zdeněk. </a:t>
            </a:r>
            <a:r>
              <a:rPr lang="cs-CZ" sz="1600" i="1"/>
              <a:t>Agresivita a kriminalita školní mládeže</a:t>
            </a:r>
            <a:r>
              <a:rPr lang="cs-CZ" sz="1600"/>
              <a:t>. Praha: Grada, 2009. Pedagogika (Grada). ISBN 978-80-247-2310-5.</a:t>
            </a:r>
          </a:p>
          <a:p>
            <a:pPr lvl="0"/>
            <a:r>
              <a:rPr lang="cs-CZ" sz="1600" i="1"/>
              <a:t>Šikana jako etický, psychologický a pedagogický problém: sborník příspěvků z konference : Praha, 19. března 2009</a:t>
            </a:r>
            <a:r>
              <a:rPr lang="cs-CZ" sz="1600"/>
              <a:t>. Brno: Tribun EU, 2009. Knihovnicka.cz. ISBN 978-80-7399-857-8.</a:t>
            </a:r>
          </a:p>
          <a:p>
            <a:pPr lvl="0"/>
            <a:r>
              <a:rPr lang="cs-CZ" sz="1600"/>
              <a:t>KRAUS, Blahoslav a Jolana HRONCOVÁ. </a:t>
            </a:r>
            <a:r>
              <a:rPr lang="cs-CZ" sz="1600" i="1"/>
              <a:t>Sociální patologie</a:t>
            </a:r>
            <a:r>
              <a:rPr lang="cs-CZ" sz="1600"/>
              <a:t>. Hradec Králové: Gaudeamus, 2007. ISBN 978-80-7041-896-3.</a:t>
            </a:r>
          </a:p>
          <a:p>
            <a:pPr lvl="0"/>
            <a:endParaRPr lang="cs-CZ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>
                <a:solidFill>
                  <a:srgbClr val="C00000"/>
                </a:solidFill>
              </a:rPr>
              <a:t>Šikana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659919"/>
          </a:xfrm>
        </p:spPr>
        <p:txBody>
          <a:bodyPr/>
          <a:lstStyle/>
          <a:p>
            <a:pPr lvl="0"/>
            <a:r>
              <a:rPr lang="cs-CZ" dirty="0"/>
              <a:t>„</a:t>
            </a:r>
            <a:r>
              <a:rPr lang="cs-CZ" b="1" dirty="0"/>
              <a:t>Opakované</a:t>
            </a:r>
            <a:r>
              <a:rPr lang="cs-CZ" dirty="0"/>
              <a:t> týrání, zotročování, ponižování nebo </a:t>
            </a:r>
            <a:r>
              <a:rPr lang="cs-CZ" b="1" dirty="0"/>
              <a:t>omezování jedince</a:t>
            </a:r>
            <a:r>
              <a:rPr lang="cs-CZ" dirty="0"/>
              <a:t> nebo skupiny jiným jedincem nebo skupinou prostřednictvím agrese či manipulace.“</a:t>
            </a:r>
          </a:p>
          <a:p>
            <a:pPr lvl="0" algn="just"/>
            <a:r>
              <a:rPr lang="cs-CZ" dirty="0"/>
              <a:t>označuje fyzické i psychické omezování či týrání slabšího jedince v kolektivu v jakémkoli věku </a:t>
            </a:r>
          </a:p>
          <a:p>
            <a:pPr lvl="0" algn="just"/>
            <a:r>
              <a:rPr lang="cs-CZ" dirty="0"/>
              <a:t>zpravidla má agresor nad obětí fyzickou či početní převahu </a:t>
            </a:r>
          </a:p>
          <a:p>
            <a:pPr lvl="0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>
                <a:solidFill>
                  <a:srgbClr val="C00000"/>
                </a:solidFill>
              </a:rPr>
              <a:t> </a:t>
            </a:r>
            <a:r>
              <a:rPr lang="cs-CZ" b="1" u="sng">
                <a:solidFill>
                  <a:srgbClr val="C00000"/>
                </a:solidFill>
              </a:rPr>
              <a:t>Vnější znaky</a:t>
            </a:r>
            <a:endParaRPr lang="cs-CZ" u="sng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záměrnost jednání</a:t>
            </a:r>
          </a:p>
          <a:p>
            <a:pPr lvl="0"/>
            <a:r>
              <a:rPr lang="cs-CZ"/>
              <a:t>nepoměr sil mezi agresorem a obětí </a:t>
            </a:r>
          </a:p>
          <a:p>
            <a:pPr lvl="0"/>
            <a:r>
              <a:rPr lang="cs-CZ"/>
              <a:t>samoúčelnost agrese, šikanujícímu nejde primárně o dosažení konkrétního cíle, zisku</a:t>
            </a:r>
          </a:p>
          <a:p>
            <a:pPr lvl="0"/>
            <a:r>
              <a:rPr lang="cs-CZ"/>
              <a:t>její opakování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>
                <a:solidFill>
                  <a:srgbClr val="C00000"/>
                </a:solidFill>
              </a:rPr>
              <a:t>Druhy šikany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u="sng"/>
              <a:t>„viditelnost“ šikany </a:t>
            </a:r>
          </a:p>
          <a:p>
            <a:pPr lvl="1"/>
            <a:r>
              <a:rPr lang="cs-CZ" sz="2400"/>
              <a:t>šikanování </a:t>
            </a:r>
            <a:r>
              <a:rPr lang="cs-CZ" sz="2400" b="1"/>
              <a:t>zjevné</a:t>
            </a:r>
            <a:r>
              <a:rPr lang="cs-CZ" sz="2400"/>
              <a:t> (fyzické útoky, psychické ponižování, vydírání) a </a:t>
            </a:r>
            <a:r>
              <a:rPr lang="cs-CZ" sz="2400" b="1"/>
              <a:t>skryté</a:t>
            </a:r>
            <a:r>
              <a:rPr lang="cs-CZ" sz="2400"/>
              <a:t> (vyloučení ze skupiny)</a:t>
            </a:r>
          </a:p>
          <a:p>
            <a:pPr lvl="0"/>
            <a:r>
              <a:rPr lang="cs-CZ" sz="2400" u="sng"/>
              <a:t>míra nutné aktivity oběti</a:t>
            </a:r>
          </a:p>
          <a:p>
            <a:pPr lvl="1"/>
            <a:r>
              <a:rPr lang="cs-CZ" sz="2400"/>
              <a:t>pasivní snášení útoků a nedobrovolné vykonávání příkazů agresora</a:t>
            </a:r>
          </a:p>
          <a:p>
            <a:pPr lvl="0"/>
            <a:r>
              <a:rPr lang="cs-CZ" sz="2400" u="sng"/>
              <a:t>forma útoku</a:t>
            </a:r>
            <a:r>
              <a:rPr lang="cs-CZ" sz="2400"/>
              <a:t> </a:t>
            </a:r>
          </a:p>
          <a:p>
            <a:pPr lvl="1"/>
            <a:r>
              <a:rPr lang="cs-CZ" sz="2400"/>
              <a:t>fyzické nebo verbální šikanování</a:t>
            </a:r>
          </a:p>
          <a:p>
            <a:pPr lvl="1"/>
            <a:r>
              <a:rPr lang="cs-CZ" sz="2400"/>
              <a:t>ničení a odcizování osobních věcí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>
                <a:solidFill>
                  <a:srgbClr val="C00000"/>
                </a:solidFill>
              </a:rPr>
              <a:t>Vztah oběti a agresora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800"/>
              <a:t>vztah, který se vytvoří mezi agresorem a obětí, může být až překvapivě silný. Příčinu je možné hledat v absenci citových vztahů, které jedinec substituuje intenzivním vztahem navázaným skrze šikanu</a:t>
            </a:r>
          </a:p>
          <a:p>
            <a:pPr lvl="0"/>
            <a:r>
              <a:rPr lang="cs-CZ" sz="2800"/>
              <a:t>v druhém případě vznikne u šikanujícího „návyk“, který musí uspokojovat stále většími dávkami.</a:t>
            </a:r>
          </a:p>
          <a:p>
            <a:pPr lvl="0"/>
            <a:r>
              <a:rPr lang="cs-CZ" sz="2800"/>
              <a:t>u oběti naproti tomu může pod tlakem šikany dojít k identifikaci s agresorem</a:t>
            </a:r>
          </a:p>
          <a:p>
            <a:pPr lvl="0"/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>
                <a:solidFill>
                  <a:srgbClr val="C00000"/>
                </a:solidFill>
              </a:rPr>
              <a:t>Formy šikany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ignorování oběti, její izolace, pomlouvání a zesměšňování (snižování pozice v kolektivu), ale i vyhrožování, udílení násilných a manipulativních příkazů a vydírání</a:t>
            </a:r>
          </a:p>
          <a:p>
            <a:pPr lvl="0"/>
            <a:r>
              <a:rPr lang="cs-CZ"/>
              <a:t>krádeže věcí, jejich poškozování </a:t>
            </a:r>
          </a:p>
          <a:p>
            <a:pPr lvl="0"/>
            <a:r>
              <a:rPr lang="cs-CZ"/>
              <a:t>praktiky fyzického násilí</a:t>
            </a:r>
          </a:p>
          <a:p>
            <a:pPr lvl="0"/>
            <a:r>
              <a:rPr lang="cs-CZ"/>
              <a:t>šikana se sexuálním podtextem</a:t>
            </a:r>
          </a:p>
          <a:p>
            <a:pPr lvl="0"/>
            <a:r>
              <a:rPr lang="cs-CZ"/>
              <a:t>kyberšikana</a:t>
            </a:r>
          </a:p>
        </p:txBody>
      </p:sp>
      <p:pic>
        <p:nvPicPr>
          <p:cNvPr id="4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448" y="3668353"/>
            <a:ext cx="2567351" cy="2693996"/>
          </a:xfrm>
          <a:prstGeom prst="rect">
            <a:avLst/>
          </a:prstGeom>
          <a:noFill/>
          <a:ln>
            <a:noFill/>
          </a:ln>
          <a:effectLst>
            <a:outerShdw dist="139699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 b="1">
                <a:solidFill>
                  <a:srgbClr val="C00000"/>
                </a:solidFill>
              </a:rPr>
              <a:t/>
            </a:r>
            <a:br>
              <a:rPr lang="cs-CZ" sz="4000" b="1">
                <a:solidFill>
                  <a:srgbClr val="C00000"/>
                </a:solidFill>
              </a:rPr>
            </a:br>
            <a:r>
              <a:rPr lang="cs-CZ" sz="4000" b="1" u="sng">
                <a:solidFill>
                  <a:srgbClr val="C00000"/>
                </a:solidFill>
              </a:rPr>
              <a:t>Šikana na pracovišti</a:t>
            </a:r>
            <a:r>
              <a:rPr lang="cs-CZ" sz="4000" u="sng"/>
              <a:t/>
            </a:r>
            <a:br>
              <a:rPr lang="cs-CZ" sz="4000" u="sng"/>
            </a:br>
            <a:endParaRPr lang="cs-CZ" sz="4000" u="sng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/>
              <a:t>mobbing - </a:t>
            </a:r>
            <a:r>
              <a:rPr lang="cs-CZ"/>
              <a:t>označuje nejrůznější formy znepříjemňování života na pracovišti; charakteristická je pro ně skrytost, rafinovanost a zákeřnost</a:t>
            </a:r>
          </a:p>
          <a:p>
            <a:pPr lvl="0"/>
            <a:r>
              <a:rPr lang="cs-CZ" b="1"/>
              <a:t>bossing</a:t>
            </a:r>
            <a:r>
              <a:rPr lang="cs-CZ"/>
              <a:t> je druh mobbingu specifický tím, že šikany se dopouští nadřízený pracovník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 b="1">
                <a:solidFill>
                  <a:srgbClr val="C00000"/>
                </a:solidFill>
              </a:rPr>
              <a:t/>
            </a:r>
            <a:br>
              <a:rPr lang="cs-CZ" sz="4000" b="1">
                <a:solidFill>
                  <a:srgbClr val="C00000"/>
                </a:solidFill>
              </a:rPr>
            </a:br>
            <a:r>
              <a:rPr lang="cs-CZ" sz="4000" b="1" u="sng">
                <a:solidFill>
                  <a:srgbClr val="C00000"/>
                </a:solidFill>
              </a:rPr>
              <a:t>Stádia šikany</a:t>
            </a:r>
            <a:r>
              <a:rPr lang="cs-CZ" sz="4000" u="sng"/>
              <a:t/>
            </a:r>
            <a:br>
              <a:rPr lang="cs-CZ" sz="4000" u="sng"/>
            </a:br>
            <a:endParaRPr lang="cs-CZ" sz="4000" u="sng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/>
              <a:t>první stupeň (zrod ostrakismu)</a:t>
            </a:r>
          </a:p>
          <a:p>
            <a:pPr lvl="0"/>
            <a:r>
              <a:rPr lang="cs-CZ" b="1"/>
              <a:t>druhý stupeň (fyzická agrese a přitvrzování manipulace</a:t>
            </a:r>
          </a:p>
          <a:p>
            <a:pPr lvl="0"/>
            <a:r>
              <a:rPr lang="cs-CZ" b="1"/>
              <a:t>třetí stupeň (klíčový moment – vytvoření jádra)</a:t>
            </a:r>
          </a:p>
          <a:p>
            <a:pPr lvl="0"/>
            <a:r>
              <a:rPr lang="cs-CZ" b="1"/>
              <a:t>čtvrtý stupeň (většina přijímá normy agresorů)</a:t>
            </a:r>
          </a:p>
          <a:p>
            <a:pPr lvl="0"/>
            <a:r>
              <a:rPr lang="cs-CZ" b="1"/>
              <a:t>pátý stupeň (totalita neboli dokonalá šikana)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u="sng">
                <a:solidFill>
                  <a:srgbClr val="C00000"/>
                </a:solidFill>
              </a:rPr>
              <a:t>Následky šikany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/>
              <a:t>v dlouhodobém horizontu může šikana vést k </a:t>
            </a:r>
            <a:r>
              <a:rPr lang="cs-CZ" sz="2400" b="1"/>
              <a:t>poškození</a:t>
            </a:r>
            <a:r>
              <a:rPr lang="cs-CZ" sz="2400"/>
              <a:t> </a:t>
            </a:r>
            <a:r>
              <a:rPr lang="cs-CZ" sz="2400" b="1"/>
              <a:t>fyzického a psychického zdraví</a:t>
            </a:r>
          </a:p>
          <a:p>
            <a:pPr lvl="0" algn="just"/>
            <a:r>
              <a:rPr lang="cs-CZ" sz="2400"/>
              <a:t>poškození bývají mnohdy nevratného charakteru, osobnost jedince je narušena dříve, než se stačila plně rozvinout</a:t>
            </a:r>
          </a:p>
          <a:p>
            <a:pPr lvl="0" algn="just"/>
            <a:r>
              <a:rPr lang="cs-CZ" sz="2400"/>
              <a:t>dochází k </a:t>
            </a:r>
            <a:r>
              <a:rPr lang="cs-CZ" sz="2400" b="1"/>
              <a:t>přetrhání citových vazeb </a:t>
            </a:r>
            <a:r>
              <a:rPr lang="cs-CZ" sz="2400"/>
              <a:t>na své nejbližší</a:t>
            </a:r>
          </a:p>
          <a:p>
            <a:pPr lvl="0" algn="just"/>
            <a:r>
              <a:rPr lang="cs-CZ" sz="2400"/>
              <a:t>ponižování lidské důstojnosti vedoucí </a:t>
            </a:r>
            <a:r>
              <a:rPr lang="cs-CZ" sz="2400" b="1"/>
              <a:t>ke</a:t>
            </a:r>
            <a:r>
              <a:rPr lang="cs-CZ" sz="2400"/>
              <a:t> </a:t>
            </a:r>
            <a:r>
              <a:rPr lang="cs-CZ" sz="2400" b="1"/>
              <a:t>ztrátě důvěry </a:t>
            </a:r>
            <a:r>
              <a:rPr lang="cs-CZ" sz="2400"/>
              <a:t>k autoritám, která je doprovázená ztrátou iluzí o celé společnosti, která nedokáže garantovat alespoň minimální ochranu před násilím slabým a bezbranným jedincům společnosti</a:t>
            </a:r>
            <a:endParaRPr lang="cs-CZ"/>
          </a:p>
          <a:p>
            <a:pPr lvl="0"/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207</Words>
  <Application>Microsoft Office PowerPoint</Application>
  <PresentationFormat>Předvádění na obrazovce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Šikana </vt:lpstr>
      <vt:lpstr>Šikana</vt:lpstr>
      <vt:lpstr> Vnější znaky</vt:lpstr>
      <vt:lpstr>Druhy šikany</vt:lpstr>
      <vt:lpstr>Vztah oběti a agresora</vt:lpstr>
      <vt:lpstr>Formy šikany</vt:lpstr>
      <vt:lpstr> Šikana na pracovišti </vt:lpstr>
      <vt:lpstr> Stádia šikany </vt:lpstr>
      <vt:lpstr>Následky šikany</vt:lpstr>
      <vt:lpstr> Prevence a řešení 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Michaela Uherková</dc:creator>
  <cp:lastModifiedBy>Michaela Uherková</cp:lastModifiedBy>
  <cp:revision>7</cp:revision>
  <dcterms:created xsi:type="dcterms:W3CDTF">2017-03-23T13:02:22Z</dcterms:created>
  <dcterms:modified xsi:type="dcterms:W3CDTF">2017-04-10T12:27:46Z</dcterms:modified>
</cp:coreProperties>
</file>