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Etika jaderné energie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Předávané správcovství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>
              <a:spcBef>
                <a:spcPts val="0"/>
              </a:spcBef>
              <a:buSzPct val="100000"/>
            </a:pPr>
            <a:r>
              <a:rPr lang="cs" sz="2400"/>
              <a:t>Alternativa k hlubinnému uložení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Odpad na průběžně monitorovaném místě 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cs" sz="2400"/>
              <a:t>Pravidelný přesun odpadu do nových nádob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cs" sz="2400"/>
              <a:t>Odpovědnost za sklad předávaná z generace na generaci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Možnost průběžné kontroly odpadu a odvrácení hrozeb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Přepracování paliva a opětovné použití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>
              <a:spcBef>
                <a:spcPts val="0"/>
              </a:spcBef>
              <a:buSzPct val="100000"/>
            </a:pPr>
            <a:r>
              <a:rPr lang="cs" sz="2400"/>
              <a:t>Po přepracování lze palivo znovu použít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Při přepracování vzniká velké množství odpadu a dochází k většímu úniku radiokativity do okolí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cs" sz="2400"/>
              <a:t>Celkově náročnější izolace vzniklých odpadů</a:t>
            </a:r>
          </a:p>
          <a:p>
            <a:pPr indent="-381000" lvl="0" marL="457200">
              <a:spcBef>
                <a:spcPts val="0"/>
              </a:spcBef>
              <a:buSzPct val="100000"/>
            </a:pPr>
            <a:r>
              <a:rPr lang="cs" sz="2400"/>
              <a:t>Od této metody se upouští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Etika jaderné energie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SzPct val="100000"/>
              <a:buAutoNum type="arabicPeriod"/>
            </a:pPr>
            <a:r>
              <a:rPr lang="cs" sz="3000"/>
              <a:t>havárie jaderné elektrárny</a:t>
            </a:r>
          </a:p>
          <a:p>
            <a:pPr indent="-419100" lvl="0" marL="457200" rtl="0">
              <a:spcBef>
                <a:spcPts val="0"/>
              </a:spcBef>
              <a:buSzPct val="100000"/>
              <a:buAutoNum type="arabicPeriod"/>
            </a:pPr>
            <a:r>
              <a:rPr lang="cs" sz="3000"/>
              <a:t>po</a:t>
            </a:r>
            <a:r>
              <a:rPr lang="cs" sz="3000"/>
              <a:t>stoj obyvatel</a:t>
            </a:r>
          </a:p>
          <a:p>
            <a:pPr indent="-419100" lvl="0" marL="457200">
              <a:spcBef>
                <a:spcPts val="0"/>
              </a:spcBef>
              <a:buSzPct val="100000"/>
              <a:buAutoNum type="arabicPeriod"/>
            </a:pPr>
            <a:r>
              <a:rPr lang="cs" sz="3000"/>
              <a:t>vyhořel</a:t>
            </a:r>
            <a:r>
              <a:rPr lang="cs" sz="3000"/>
              <a:t>é palivo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Havárie elektrárny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spcBef>
                <a:spcPts val="0"/>
              </a:spcBef>
              <a:buSzPct val="100000"/>
              <a:buAutoNum type="arabicPeriod"/>
            </a:pPr>
            <a:r>
              <a:rPr lang="cs" sz="2200"/>
              <a:t>Černobyl - SSSR (26.4.1986)</a:t>
            </a:r>
          </a:p>
          <a:p>
            <a:pPr indent="-368300" lvl="1" marL="914400" rtl="0">
              <a:spcBef>
                <a:spcPts val="0"/>
              </a:spcBef>
              <a:buSzPct val="100000"/>
            </a:pPr>
            <a:r>
              <a:rPr lang="cs" sz="2200"/>
              <a:t>lidský faktor</a:t>
            </a:r>
          </a:p>
          <a:p>
            <a:pPr indent="-368300" lvl="1" marL="914400" rtl="0">
              <a:spcBef>
                <a:spcPts val="0"/>
              </a:spcBef>
              <a:buSzPct val="100000"/>
            </a:pPr>
            <a:r>
              <a:rPr lang="cs" sz="2200"/>
              <a:t>zavržení jaderné energetiky nenaplněno</a:t>
            </a:r>
          </a:p>
          <a:p>
            <a:pPr indent="-368300" lvl="1" marL="914400" rtl="0">
              <a:spcBef>
                <a:spcPts val="0"/>
              </a:spcBef>
              <a:buSzPct val="100000"/>
            </a:pPr>
            <a:r>
              <a:rPr lang="cs" sz="2200"/>
              <a:t>výstavba dalších bloků</a:t>
            </a:r>
          </a:p>
          <a:p>
            <a:pPr indent="-368300" lvl="1" marL="914400" rtl="0">
              <a:spcBef>
                <a:spcPts val="0"/>
              </a:spcBef>
              <a:buSzPct val="100000"/>
            </a:pPr>
            <a:r>
              <a:rPr lang="cs" sz="2200"/>
              <a:t>alternativní zdroje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Havárie elektrárny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2200"/>
              <a:t>2.	</a:t>
            </a:r>
            <a:r>
              <a:rPr lang="cs" sz="2200"/>
              <a:t>Fukušima I - Japonsko (2011)</a:t>
            </a:r>
          </a:p>
          <a:p>
            <a:pPr indent="-368300" lvl="0" marL="914400" rtl="0">
              <a:spcBef>
                <a:spcPts val="0"/>
              </a:spcBef>
              <a:buSzPct val="100000"/>
            </a:pPr>
            <a:r>
              <a:rPr lang="cs" sz="2200"/>
              <a:t>přírodní vlivy</a:t>
            </a:r>
          </a:p>
          <a:p>
            <a:pPr indent="-368300" lvl="0" marL="914400" rtl="0">
              <a:spcBef>
                <a:spcPts val="0"/>
              </a:spcBef>
              <a:buSzPct val="100000"/>
            </a:pPr>
            <a:r>
              <a:rPr lang="cs" sz="2200"/>
              <a:t>uzávírání dalších jaderných elektráren</a:t>
            </a:r>
          </a:p>
          <a:p>
            <a:pPr indent="-368300" lvl="0" marL="914400" rtl="0">
              <a:spcBef>
                <a:spcPts val="0"/>
              </a:spcBef>
              <a:buSzPct val="100000"/>
            </a:pPr>
            <a:r>
              <a:rPr lang="cs" sz="2200"/>
              <a:t>zrušení nových jaderných programů</a:t>
            </a:r>
          </a:p>
          <a:p>
            <a:pPr indent="-368300" lvl="0" marL="914400" rtl="0">
              <a:spcBef>
                <a:spcPts val="0"/>
              </a:spcBef>
              <a:buSzPct val="100000"/>
            </a:pPr>
            <a:r>
              <a:rPr lang="cs" sz="2200"/>
              <a:t>Německo x Francie</a:t>
            </a:r>
          </a:p>
          <a:p>
            <a:pPr indent="-368300" lvl="0" marL="914400" rtl="0">
              <a:spcBef>
                <a:spcPts val="0"/>
              </a:spcBef>
              <a:buSzPct val="100000"/>
            </a:pPr>
            <a:r>
              <a:rPr lang="cs" sz="2200"/>
              <a:t>rozpory v EU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2908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3000"/>
              <a:t>Postoj obyvatel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cs" sz="2400" u="sng"/>
              <a:t>Vyspělé země</a:t>
            </a:r>
            <a:r>
              <a:rPr lang="cs" sz="2400"/>
              <a:t>: proti jaderné energetice (po černobylské havárii)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cs" sz="2400" u="sng"/>
              <a:t>Protesty</a:t>
            </a:r>
            <a:r>
              <a:rPr lang="cs" sz="2400"/>
              <a:t> → provoz jaderných elektráren, pořizovací cena, problémy s jaderným odpadem, těžba paliv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cs" sz="2400"/>
              <a:t>Plány na odklon od jaderného programu - </a:t>
            </a:r>
            <a:r>
              <a:rPr b="1" lang="cs" sz="2400"/>
              <a:t>Rakousko</a:t>
            </a:r>
            <a:r>
              <a:rPr lang="cs" sz="2400"/>
              <a:t> (1978): Zwentendorf neuvedena do provozu → místo ní: Dürnrohr (uhlí)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cs" sz="2400" u="sng"/>
              <a:t>Protesty v ČR</a:t>
            </a:r>
            <a:r>
              <a:rPr lang="cs" sz="2400"/>
              <a:t>: Temelín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356250"/>
            <a:ext cx="8520600" cy="421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cs" sz="2400"/>
              <a:t>2001 - </a:t>
            </a:r>
            <a:r>
              <a:rPr b="1" lang="cs" sz="2400"/>
              <a:t>Fukušima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cs" sz="2400" u="sng"/>
              <a:t>Požadavek</a:t>
            </a:r>
            <a:r>
              <a:rPr lang="cs" sz="2400"/>
              <a:t>: okamžité zastavení provozu jaderných elektráren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cs" sz="2400"/>
              <a:t>Debaty o budoucnosti jaderné energetiky → nedostatek vlastních nerostných surovin → závislost na jaderné energii</a:t>
            </a:r>
          </a:p>
          <a:p>
            <a:pPr indent="-381000" lvl="0" marL="457200">
              <a:spcBef>
                <a:spcPts val="0"/>
              </a:spcBef>
              <a:buSzPct val="100000"/>
              <a:buChar char="●"/>
            </a:pPr>
            <a:r>
              <a:rPr lang="cs" sz="2400" u="sng"/>
              <a:t>Varování:</a:t>
            </a:r>
            <a:r>
              <a:rPr lang="cs" sz="2400"/>
              <a:t> zastavení → </a:t>
            </a:r>
            <a:r>
              <a:rPr i="1" lang="cs" sz="2400"/>
              <a:t>kritická situace</a:t>
            </a:r>
            <a:r>
              <a:rPr lang="cs" sz="2400"/>
              <a:t> v zásobování elektřinou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391200"/>
            <a:ext cx="8520600" cy="4361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68300" lvl="0" marL="457200" rtl="0">
              <a:spcBef>
                <a:spcPts val="0"/>
              </a:spcBef>
              <a:buSzPct val="100000"/>
            </a:pPr>
            <a:r>
              <a:rPr lang="cs" sz="2200"/>
              <a:t>B</a:t>
            </a:r>
            <a:r>
              <a:rPr lang="cs" sz="2200"/>
              <a:t>ez ohledu na etiku člověk spálí co může.</a:t>
            </a:r>
          </a:p>
          <a:p>
            <a:pPr indent="-368300" lvl="0" marL="457200" rtl="0">
              <a:spcBef>
                <a:spcPts val="0"/>
              </a:spcBef>
              <a:buSzPct val="100000"/>
            </a:pPr>
            <a:r>
              <a:rPr lang="cs" sz="2200"/>
              <a:t>Většina lidí podporuje rozvoj jaderné energetiky.</a:t>
            </a:r>
          </a:p>
          <a:p>
            <a:pPr indent="-368300" lvl="0" marL="457200" rtl="0">
              <a:spcBef>
                <a:spcPts val="0"/>
              </a:spcBef>
              <a:buSzPct val="100000"/>
            </a:pPr>
            <a:r>
              <a:rPr lang="cs" sz="2200"/>
              <a:t>Greenpeace proti jaderné energetice.</a:t>
            </a:r>
          </a:p>
          <a:p>
            <a:pPr indent="-368300" lvl="0" marL="457200" rtl="0">
              <a:spcBef>
                <a:spcPts val="0"/>
              </a:spcBef>
              <a:buSzPct val="100000"/>
            </a:pPr>
            <a:r>
              <a:rPr lang="cs" sz="2200"/>
              <a:t>pro: Finsko, Francie, Rusko, Velká Británie, USA, Indie, Čína</a:t>
            </a:r>
          </a:p>
          <a:p>
            <a:pPr indent="-368300" lvl="0" marL="457200" rtl="0">
              <a:spcBef>
                <a:spcPts val="0"/>
              </a:spcBef>
              <a:buSzPct val="100000"/>
            </a:pPr>
            <a:r>
              <a:rPr lang="cs" sz="2200"/>
              <a:t>proti: Německo, Rakousko, Švýcarsko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Vyhořelé jaderné palivo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Vysoce radioaktivní a toxické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Dlouhá doba rozkladu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Není žádné finální řešení pro uskladnění tohoto odpadu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Produkujeme nebezpečný odpad dalším generacím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Podzemní úložiště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Pohřbení odpadu hluboko pod zem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Po naplnění by se zapečetil na tisíce let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Nejistota bezpečného uložení paliva po tisíce let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Žádné takové zařízení na světě zatím není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cs" sz="2400"/>
              <a:t>Plánuje se v ČR postavit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