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61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talita.cz/vysvetlivky/a_cihost.php" TargetMode="External"/><Relationship Id="rId2" Type="http://schemas.openxmlformats.org/officeDocument/2006/relationships/hyperlink" Target="http://www.regionalist.cz/cihost/index1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.wikipedia.org/wiki/%C4%8C%C3%ADho%C5%A1%C5%A5sk%C3%BD_z%C3%A1zra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/>
              <a:t>Čihošťský</a:t>
            </a:r>
            <a:r>
              <a:rPr lang="cs-CZ" b="1" dirty="0" smtClean="0"/>
              <a:t> zázrak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sz="2400" dirty="0" smtClean="0"/>
              <a:t>Michal Odstrčil 	4.C</a:t>
            </a:r>
            <a:endParaRPr lang="cs-CZ" sz="24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7467600" cy="5577483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+mj-lt"/>
              </a:rPr>
              <a:t>Během natáčení rekonstrukce se farář zhroutil</a:t>
            </a:r>
          </a:p>
          <a:p>
            <a:r>
              <a:rPr lang="cs-CZ" sz="2400" dirty="0" smtClean="0">
                <a:latin typeface="+mj-lt"/>
              </a:rPr>
              <a:t>Ve filmu byl nahrazen pracovníkem generální </a:t>
            </a:r>
            <a:r>
              <a:rPr lang="cs-CZ" sz="2400" dirty="0" err="1" smtClean="0">
                <a:latin typeface="+mj-lt"/>
              </a:rPr>
              <a:t>prokuratory</a:t>
            </a:r>
            <a:endParaRPr lang="cs-CZ" sz="2400" dirty="0" smtClean="0">
              <a:latin typeface="+mj-lt"/>
            </a:endParaRPr>
          </a:p>
          <a:p>
            <a:r>
              <a:rPr lang="cs-CZ" sz="2400" dirty="0" smtClean="0">
                <a:latin typeface="+mj-lt"/>
              </a:rPr>
              <a:t>Verze </a:t>
            </a:r>
            <a:r>
              <a:rPr lang="cs-CZ" sz="2400" dirty="0" err="1" smtClean="0">
                <a:latin typeface="+mj-lt"/>
              </a:rPr>
              <a:t>StB</a:t>
            </a:r>
            <a:r>
              <a:rPr lang="cs-CZ" sz="2400" dirty="0" smtClean="0">
                <a:latin typeface="+mj-lt"/>
              </a:rPr>
              <a:t>: kříž byl rozpohybován drátkovým zařízením ukrytým za květinami</a:t>
            </a:r>
          </a:p>
          <a:p>
            <a:r>
              <a:rPr lang="cs-CZ" sz="2400" dirty="0" smtClean="0">
                <a:latin typeface="+mj-lt"/>
              </a:rPr>
              <a:t>Chyba: během adventu není květinová výzdoba dovolena</a:t>
            </a:r>
          </a:p>
          <a:p>
            <a:r>
              <a:rPr lang="cs-CZ" sz="2400" dirty="0" smtClean="0">
                <a:latin typeface="+mj-lt"/>
              </a:rPr>
              <a:t>Pokus o rozpohybování kříže se nedaří, film byl rychle stažen z kin</a:t>
            </a:r>
          </a:p>
          <a:p>
            <a:r>
              <a:rPr lang="cs-CZ" sz="2400" dirty="0" smtClean="0">
                <a:latin typeface="+mj-lt"/>
              </a:rPr>
              <a:t>Toufar 25. února umírá na zánět pobřišnice</a:t>
            </a:r>
            <a:endParaRPr lang="cs-CZ" sz="2400" dirty="0">
              <a:latin typeface="+mj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Výpovědi ošetřujících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latin typeface="+mj-lt"/>
              </a:rPr>
              <a:t>Zdravotní sestra SANOPZU: </a:t>
            </a:r>
            <a:r>
              <a:rPr lang="cs-CZ" sz="2400" dirty="0" smtClean="0">
                <a:latin typeface="+mj-lt"/>
              </a:rPr>
              <a:t>"...byla jsem i v koncentráku, viděla jsem už v životě hodně, ale nikdy tak hrozný případ násilí. Na jeho těle nebylo jediné nekrvavé místo, z úst mu vytékaly sliny a krev..." </a:t>
            </a:r>
            <a:endParaRPr lang="cs-CZ" sz="2400" dirty="0" smtClean="0">
              <a:latin typeface="+mj-lt"/>
            </a:endParaRPr>
          </a:p>
          <a:p>
            <a:r>
              <a:rPr lang="cs-CZ" sz="2400" b="1" dirty="0" smtClean="0">
                <a:latin typeface="+mj-lt"/>
              </a:rPr>
              <a:t>MUDr. František </a:t>
            </a:r>
            <a:r>
              <a:rPr lang="cs-CZ" sz="2400" b="1" dirty="0" err="1" smtClean="0">
                <a:latin typeface="+mj-lt"/>
              </a:rPr>
              <a:t>Maurer</a:t>
            </a:r>
            <a:r>
              <a:rPr lang="cs-CZ" sz="2400" b="1" dirty="0" smtClean="0">
                <a:latin typeface="+mj-lt"/>
              </a:rPr>
              <a:t>:</a:t>
            </a:r>
            <a:r>
              <a:rPr lang="cs-CZ" sz="2400" dirty="0" smtClean="0">
                <a:latin typeface="+mj-lt"/>
              </a:rPr>
              <a:t> "Při operaci Josefa Toufara jsem tehdy asistoval. Dělali jsme všechno, co bylo v lidských silách, ale toho člověka nebylo možno zachránit. Byl neobyčejně surovým způsobem utlučen k smrti. Řekl bych - jasná vražda!"</a:t>
            </a:r>
            <a:endParaRPr lang="cs-CZ" sz="2400" dirty="0">
              <a:latin typeface="+mj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7467600" cy="5361459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+mj-lt"/>
              </a:rPr>
              <a:t>Josef Toufar je pohřben do hromadného hrobu v Praze – Ďáblicích</a:t>
            </a:r>
          </a:p>
          <a:p>
            <a:r>
              <a:rPr lang="cs-CZ" sz="2400" dirty="0" smtClean="0">
                <a:latin typeface="+mj-lt"/>
              </a:rPr>
              <a:t>Režim rozjíždí mohutnou kampaň: špión Vatikánu, západní špión, dovedný manipulátor, který se neštítil použít pro své cíle domněnku zázraku</a:t>
            </a:r>
          </a:p>
          <a:p>
            <a:endParaRPr lang="cs-CZ" sz="2400" dirty="0" smtClean="0">
              <a:latin typeface="+mj-lt"/>
            </a:endParaRPr>
          </a:p>
          <a:p>
            <a:r>
              <a:rPr lang="cs-CZ" sz="2400" dirty="0" smtClean="0">
                <a:latin typeface="+mj-lt"/>
              </a:rPr>
              <a:t>Vyšetřovatel Mácha byl v roce 1563 propuštěn z ministerstva vnitra pro mučení</a:t>
            </a:r>
          </a:p>
          <a:p>
            <a:r>
              <a:rPr lang="cs-CZ" sz="2400" dirty="0" smtClean="0">
                <a:latin typeface="+mj-lt"/>
              </a:rPr>
              <a:t>1968 – vzat do vazby pro podezření z vraždy – neprokázáno a promlčeno</a:t>
            </a:r>
          </a:p>
          <a:p>
            <a:r>
              <a:rPr lang="cs-CZ" sz="2400" dirty="0" smtClean="0">
                <a:latin typeface="+mj-lt"/>
              </a:rPr>
              <a:t>1988 – odsouzen na 5 let za těžké poškození na těle</a:t>
            </a:r>
          </a:p>
          <a:p>
            <a:pPr>
              <a:buNone/>
            </a:pPr>
            <a:endParaRPr lang="cs-CZ" sz="2400" dirty="0" smtClean="0">
              <a:latin typeface="+mj-lt"/>
            </a:endParaRPr>
          </a:p>
          <a:p>
            <a:endParaRPr lang="cs-CZ" sz="2400" dirty="0" smtClean="0">
              <a:latin typeface="+mj-lt"/>
            </a:endParaRPr>
          </a:p>
          <a:p>
            <a:endParaRPr lang="cs-CZ" sz="2400" dirty="0">
              <a:latin typeface="+mj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052736"/>
            <a:ext cx="7467600" cy="5073427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+mj-lt"/>
              </a:rPr>
              <a:t>Po příchodu biskupa a hostů se dne 11. 12 .1998 na zamrzlém okně v kuchyni na faře v Číhošti objevil z jinovatky obrazec ve tvaru naprosto pravidelného kříže, který z bližšího pohledu dle pamětníků připomínal původní oltářní křížek z dob pana faráře Toufara</a:t>
            </a:r>
            <a:r>
              <a:rPr lang="cs-CZ" sz="2000" dirty="0" smtClean="0">
                <a:latin typeface="+mj-lt"/>
              </a:rPr>
              <a:t>...</a:t>
            </a:r>
          </a:p>
          <a:p>
            <a:endParaRPr lang="cs-CZ" sz="2000" dirty="0" smtClean="0">
              <a:latin typeface="+mj-lt"/>
            </a:endParaRPr>
          </a:p>
          <a:p>
            <a:endParaRPr lang="cs-CZ" sz="2000" dirty="0" smtClean="0">
              <a:latin typeface="+mj-lt"/>
            </a:endParaRPr>
          </a:p>
          <a:p>
            <a:endParaRPr lang="cs-CZ" sz="2000" dirty="0" smtClean="0">
              <a:latin typeface="+mj-lt"/>
            </a:endParaRPr>
          </a:p>
          <a:p>
            <a:endParaRPr lang="cs-CZ" sz="2000" dirty="0" smtClean="0">
              <a:latin typeface="+mj-lt"/>
            </a:endParaRPr>
          </a:p>
          <a:p>
            <a:endParaRPr lang="cs-CZ" sz="2000" dirty="0" smtClean="0">
              <a:latin typeface="+mj-lt"/>
            </a:endParaRPr>
          </a:p>
          <a:p>
            <a:endParaRPr lang="cs-CZ" sz="2000" dirty="0" smtClean="0">
              <a:latin typeface="+mj-lt"/>
            </a:endParaRPr>
          </a:p>
          <a:p>
            <a:r>
              <a:rPr lang="cs-CZ" sz="2000" dirty="0" smtClean="0">
                <a:latin typeface="+mj-lt"/>
              </a:rPr>
              <a:t>Opat želivského kláštera </a:t>
            </a:r>
            <a:r>
              <a:rPr lang="cs-CZ" sz="2000" dirty="0" err="1" smtClean="0">
                <a:latin typeface="+mj-lt"/>
              </a:rPr>
              <a:t>Tajrovský</a:t>
            </a:r>
            <a:r>
              <a:rPr lang="cs-CZ" sz="2000" dirty="0" smtClean="0">
                <a:latin typeface="+mj-lt"/>
              </a:rPr>
              <a:t> zemřel 11. 12. 1999 v 11h, přesně na hodinu 50 let od osudné chvíle…</a:t>
            </a:r>
            <a:endParaRPr lang="cs-CZ" sz="2000" dirty="0">
              <a:latin typeface="+mj-lt"/>
            </a:endParaRPr>
          </a:p>
        </p:txBody>
      </p:sp>
      <p:pic>
        <p:nvPicPr>
          <p:cNvPr id="6" name="Obrázek 5" descr="jinovat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2492896"/>
            <a:ext cx="3066738" cy="2085364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>
                <a:hlinkClick r:id="rId2"/>
              </a:rPr>
              <a:t>http://</a:t>
            </a:r>
            <a:r>
              <a:rPr lang="cs-CZ" sz="1800" dirty="0" smtClean="0">
                <a:hlinkClick r:id="rId2"/>
              </a:rPr>
              <a:t>www.</a:t>
            </a:r>
            <a:r>
              <a:rPr lang="cs-CZ" sz="1800" dirty="0" err="1" smtClean="0">
                <a:hlinkClick r:id="rId2"/>
              </a:rPr>
              <a:t>regionalist.cz</a:t>
            </a:r>
            <a:r>
              <a:rPr lang="cs-CZ" sz="1800" dirty="0" smtClean="0">
                <a:hlinkClick r:id="rId2"/>
              </a:rPr>
              <a:t>/</a:t>
            </a:r>
            <a:r>
              <a:rPr lang="cs-CZ" sz="1800" dirty="0" err="1" smtClean="0">
                <a:hlinkClick r:id="rId2"/>
              </a:rPr>
              <a:t>cihost</a:t>
            </a:r>
            <a:r>
              <a:rPr lang="cs-CZ" sz="1800" dirty="0" smtClean="0">
                <a:hlinkClick r:id="rId2"/>
              </a:rPr>
              <a:t>/index1.htm</a:t>
            </a:r>
            <a:endParaRPr lang="cs-CZ" sz="1800" dirty="0" smtClean="0"/>
          </a:p>
          <a:p>
            <a:r>
              <a:rPr lang="cs-CZ" sz="1800" dirty="0" smtClean="0">
                <a:hlinkClick r:id="rId3"/>
              </a:rPr>
              <a:t>http://</a:t>
            </a:r>
            <a:r>
              <a:rPr lang="cs-CZ" sz="1800" dirty="0" smtClean="0">
                <a:hlinkClick r:id="rId3"/>
              </a:rPr>
              <a:t>www.totalita.</a:t>
            </a:r>
            <a:r>
              <a:rPr lang="cs-CZ" sz="1800" dirty="0" err="1" smtClean="0">
                <a:hlinkClick r:id="rId3"/>
              </a:rPr>
              <a:t>cz</a:t>
            </a:r>
            <a:r>
              <a:rPr lang="cs-CZ" sz="1800" dirty="0" smtClean="0">
                <a:hlinkClick r:id="rId3"/>
              </a:rPr>
              <a:t>/</a:t>
            </a:r>
            <a:r>
              <a:rPr lang="cs-CZ" sz="1800" dirty="0" err="1" smtClean="0">
                <a:hlinkClick r:id="rId3"/>
              </a:rPr>
              <a:t>vysvetlivky</a:t>
            </a:r>
            <a:r>
              <a:rPr lang="cs-CZ" sz="1800" dirty="0" smtClean="0">
                <a:hlinkClick r:id="rId3"/>
              </a:rPr>
              <a:t>/a_</a:t>
            </a:r>
            <a:r>
              <a:rPr lang="cs-CZ" sz="1800" dirty="0" err="1" smtClean="0">
                <a:hlinkClick r:id="rId3"/>
              </a:rPr>
              <a:t>cihost.php</a:t>
            </a:r>
            <a:endParaRPr lang="cs-CZ" sz="1800" dirty="0" smtClean="0"/>
          </a:p>
          <a:p>
            <a:r>
              <a:rPr lang="cs-CZ" sz="1800" dirty="0" smtClean="0">
                <a:hlinkClick r:id="rId4"/>
              </a:rPr>
              <a:t>http://cs.wikipedia.org/wiki/%</a:t>
            </a:r>
            <a:r>
              <a:rPr lang="cs-CZ" sz="1800" dirty="0" smtClean="0">
                <a:hlinkClick r:id="rId4"/>
              </a:rPr>
              <a:t>C4%8C%C3%ADho%C5%A1%C5%A5sk%C3%BD_z%C3%A1zrak</a:t>
            </a:r>
            <a:endParaRPr lang="cs-CZ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Čihošť</a:t>
            </a:r>
            <a:endParaRPr lang="cs-CZ" dirty="0"/>
          </a:p>
        </p:txBody>
      </p:sp>
      <p:pic>
        <p:nvPicPr>
          <p:cNvPr id="4" name="Zástupný symbol pro obsah 3" descr="mapy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700808"/>
            <a:ext cx="7467600" cy="4536504"/>
          </a:xfr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Kostel_Nanebevzetí_Panny_Marie_v_Číhošt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Příčiny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Komunismus likvidoval ideologické nepřátele – církev</a:t>
            </a:r>
          </a:p>
          <a:p>
            <a:r>
              <a:rPr lang="cs-CZ" sz="2400" dirty="0" smtClean="0"/>
              <a:t>Možná překážka v kolektivizaci vesnice</a:t>
            </a:r>
          </a:p>
          <a:p>
            <a:r>
              <a:rPr lang="cs-CZ" sz="2400" dirty="0" smtClean="0"/>
              <a:t>Snaha vyvolat vykonstruované procesy s příslušníky církve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Mše 11.12. 1949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latin typeface="+mj-lt"/>
              </a:rPr>
              <a:t>3. adventní neděle</a:t>
            </a:r>
          </a:p>
          <a:p>
            <a:r>
              <a:rPr lang="cs-CZ" sz="2400" dirty="0" smtClean="0">
                <a:latin typeface="+mj-lt"/>
              </a:rPr>
              <a:t>Kříž na hlavním oltáři se vychýlil během kázání ze strany na stranu</a:t>
            </a:r>
          </a:p>
          <a:p>
            <a:r>
              <a:rPr lang="cs-CZ" sz="2400" dirty="0" smtClean="0">
                <a:latin typeface="+mj-lt"/>
              </a:rPr>
              <a:t>Knězem byl Josef Toufar</a:t>
            </a:r>
          </a:p>
          <a:p>
            <a:r>
              <a:rPr lang="cs-CZ" sz="2400" dirty="0" smtClean="0">
                <a:latin typeface="+mj-lt"/>
              </a:rPr>
              <a:t>Kněz o pohybu kříže nevěděl, informaci se dozvídá následující den od místního kováře</a:t>
            </a:r>
          </a:p>
          <a:p>
            <a:r>
              <a:rPr lang="cs-CZ" sz="2400" dirty="0" smtClean="0">
                <a:latin typeface="+mj-lt"/>
              </a:rPr>
              <a:t>Pohybu kříže si všimlo dalších 18 svědků</a:t>
            </a:r>
          </a:p>
          <a:p>
            <a:r>
              <a:rPr lang="cs-CZ" sz="2400" dirty="0" smtClean="0">
                <a:latin typeface="+mj-lt"/>
              </a:rPr>
              <a:t>Zpráva se rychle šířila do okolí</a:t>
            </a:r>
          </a:p>
          <a:p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cihost_kri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116632"/>
            <a:ext cx="4339906" cy="6574982"/>
          </a:xfrm>
          <a:prstGeom prst="rect">
            <a:avLst/>
          </a:prstGeom>
        </p:spPr>
      </p:pic>
      <p:pic>
        <p:nvPicPr>
          <p:cNvPr id="5" name="Obrázek 4" descr="touf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764704"/>
            <a:ext cx="4032448" cy="5101008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Vyšetřování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+mj-lt"/>
              </a:rPr>
              <a:t>Okamžitý zájem komunistické policie – do </a:t>
            </a:r>
            <a:r>
              <a:rPr lang="cs-CZ" sz="2400" dirty="0" err="1" smtClean="0">
                <a:latin typeface="+mj-lt"/>
              </a:rPr>
              <a:t>Čihošťi</a:t>
            </a:r>
            <a:r>
              <a:rPr lang="cs-CZ" sz="2400" dirty="0" smtClean="0">
                <a:latin typeface="+mj-lt"/>
              </a:rPr>
              <a:t> je vyslán strážmistr </a:t>
            </a:r>
            <a:r>
              <a:rPr lang="cs-CZ" sz="2400" dirty="0" err="1" smtClean="0">
                <a:latin typeface="+mj-lt"/>
              </a:rPr>
              <a:t>Golbricht</a:t>
            </a:r>
            <a:r>
              <a:rPr lang="cs-CZ" sz="2400" dirty="0" smtClean="0">
                <a:latin typeface="+mj-lt"/>
              </a:rPr>
              <a:t> z Ledče</a:t>
            </a:r>
          </a:p>
          <a:p>
            <a:r>
              <a:rPr lang="cs-CZ" sz="2400" dirty="0" smtClean="0">
                <a:latin typeface="+mj-lt"/>
              </a:rPr>
              <a:t>Nenašel žádné známky o úmyslné manipulaci</a:t>
            </a:r>
          </a:p>
          <a:p>
            <a:r>
              <a:rPr lang="cs-CZ" sz="2400" dirty="0" smtClean="0">
                <a:latin typeface="+mj-lt"/>
              </a:rPr>
              <a:t>Zájem Gottwalda – snaha o propagandu</a:t>
            </a:r>
          </a:p>
          <a:p>
            <a:r>
              <a:rPr lang="cs-CZ" sz="2400" dirty="0" smtClean="0">
                <a:latin typeface="+mj-lt"/>
              </a:rPr>
              <a:t>Na Boží Hod Vánoční se kříž opět pohybuje – opět několik svědků z řad věřících</a:t>
            </a:r>
          </a:p>
          <a:p>
            <a:r>
              <a:rPr lang="cs-CZ" sz="2400" dirty="0" smtClean="0">
                <a:latin typeface="+mj-lt"/>
              </a:rPr>
              <a:t>Zpráva se šíří po celé republice</a:t>
            </a:r>
          </a:p>
          <a:p>
            <a:r>
              <a:rPr lang="cs-CZ" sz="2400" dirty="0" smtClean="0">
                <a:latin typeface="+mj-lt"/>
              </a:rPr>
              <a:t>Jihlavská </a:t>
            </a:r>
            <a:r>
              <a:rPr lang="cs-CZ" sz="2400" dirty="0" err="1" smtClean="0">
                <a:latin typeface="+mj-lt"/>
              </a:rPr>
              <a:t>StB</a:t>
            </a:r>
            <a:r>
              <a:rPr lang="cs-CZ" sz="2400" dirty="0" smtClean="0">
                <a:latin typeface="+mj-lt"/>
              </a:rPr>
              <a:t> případ předává do Prahy pod označením</a:t>
            </a:r>
            <a:r>
              <a:rPr lang="cs-CZ" sz="2400" i="1" dirty="0" smtClean="0">
                <a:latin typeface="+mj-lt"/>
              </a:rPr>
              <a:t> </a:t>
            </a:r>
            <a:r>
              <a:rPr lang="cs-CZ" sz="2400" i="1" dirty="0" smtClean="0">
                <a:latin typeface="+mj-lt"/>
              </a:rPr>
              <a:t> "nedovolená </a:t>
            </a:r>
            <a:r>
              <a:rPr lang="cs-CZ" sz="2400" i="1" dirty="0" smtClean="0">
                <a:latin typeface="+mj-lt"/>
              </a:rPr>
              <a:t>manipulace s křížkem"</a:t>
            </a:r>
            <a:endParaRPr lang="cs-CZ" sz="2400" dirty="0">
              <a:latin typeface="+mj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7467600" cy="5505475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+mj-lt"/>
              </a:rPr>
              <a:t>Návštěva církevních autorit – opat želivského kláštera </a:t>
            </a:r>
            <a:r>
              <a:rPr lang="cs-CZ" sz="2400" dirty="0" err="1" smtClean="0">
                <a:latin typeface="+mj-lt"/>
              </a:rPr>
              <a:t>Tajrovský</a:t>
            </a:r>
            <a:endParaRPr lang="cs-CZ" sz="2400" dirty="0" smtClean="0">
              <a:latin typeface="+mj-lt"/>
            </a:endParaRPr>
          </a:p>
          <a:p>
            <a:r>
              <a:rPr lang="cs-CZ" sz="2400" dirty="0" smtClean="0">
                <a:latin typeface="+mj-lt"/>
              </a:rPr>
              <a:t>28. leden 1950 – příjezd 2 mužů – údajně na prohlídku kostela</a:t>
            </a:r>
          </a:p>
          <a:p>
            <a:r>
              <a:rPr lang="cs-CZ" sz="2400" dirty="0" smtClean="0">
                <a:latin typeface="+mj-lt"/>
              </a:rPr>
              <a:t>Z fary vycházejí za hřbitovní zeď….to bylo naposledy, kdy byl farář spatřen živý</a:t>
            </a:r>
          </a:p>
          <a:p>
            <a:r>
              <a:rPr lang="cs-CZ" sz="2400" dirty="0" smtClean="0">
                <a:latin typeface="+mj-lt"/>
              </a:rPr>
              <a:t>Toufar byl převezen na  jihlavskou </a:t>
            </a:r>
            <a:r>
              <a:rPr lang="cs-CZ" sz="2400" dirty="0" err="1" smtClean="0">
                <a:latin typeface="+mj-lt"/>
              </a:rPr>
              <a:t>Stb</a:t>
            </a:r>
            <a:r>
              <a:rPr lang="cs-CZ" sz="2400" dirty="0" smtClean="0">
                <a:latin typeface="+mj-lt"/>
              </a:rPr>
              <a:t>, následující den míří do </a:t>
            </a:r>
            <a:r>
              <a:rPr lang="cs-CZ" sz="2400" dirty="0" err="1" smtClean="0">
                <a:latin typeface="+mj-lt"/>
              </a:rPr>
              <a:t>Valdic</a:t>
            </a:r>
            <a:endParaRPr lang="cs-CZ" sz="2400" dirty="0" smtClean="0">
              <a:latin typeface="+mj-lt"/>
            </a:endParaRPr>
          </a:p>
          <a:p>
            <a:pPr>
              <a:buNone/>
            </a:pPr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Výslech Josefa Toufara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+mj-lt"/>
              </a:rPr>
              <a:t>Vedoucí vyšetřovatel Ladislav Mácha</a:t>
            </a:r>
          </a:p>
          <a:p>
            <a:r>
              <a:rPr lang="cs-CZ" sz="2400" dirty="0" smtClean="0">
                <a:latin typeface="+mj-lt"/>
              </a:rPr>
              <a:t>Toufar se k manipulaci s křížem nedoznává</a:t>
            </a:r>
          </a:p>
          <a:p>
            <a:r>
              <a:rPr lang="cs-CZ" sz="2400" dirty="0" smtClean="0">
                <a:latin typeface="+mj-lt"/>
              </a:rPr>
              <a:t>Rozkaz  </a:t>
            </a:r>
            <a:r>
              <a:rPr lang="cs-CZ" sz="2400" i="1" dirty="0" smtClean="0">
                <a:latin typeface="+mj-lt"/>
              </a:rPr>
              <a:t>"</a:t>
            </a:r>
            <a:r>
              <a:rPr lang="cs-CZ" sz="2400" i="1" dirty="0" smtClean="0">
                <a:latin typeface="+mj-lt"/>
              </a:rPr>
              <a:t>Dosáhnout doznání za každou cenu</a:t>
            </a:r>
            <a:r>
              <a:rPr lang="cs-CZ" sz="2400" i="1" dirty="0" smtClean="0">
                <a:latin typeface="+mj-lt"/>
              </a:rPr>
              <a:t>.„</a:t>
            </a:r>
          </a:p>
          <a:p>
            <a:r>
              <a:rPr lang="cs-CZ" sz="2400" dirty="0" smtClean="0">
                <a:latin typeface="+mj-lt"/>
              </a:rPr>
              <a:t>Měsíc tvrdého mušení (bití obušky, týrání žízní a temnotou)</a:t>
            </a:r>
          </a:p>
          <a:p>
            <a:r>
              <a:rPr lang="cs-CZ" sz="2400" dirty="0" smtClean="0">
                <a:latin typeface="+mj-lt"/>
              </a:rPr>
              <a:t>22. února se přiznává a podepisuje protokol, přiznává se i k </a:t>
            </a:r>
            <a:r>
              <a:rPr lang="cs-CZ" sz="2400" dirty="0" err="1" smtClean="0">
                <a:latin typeface="+mj-lt"/>
              </a:rPr>
              <a:t>pohl</a:t>
            </a:r>
            <a:r>
              <a:rPr lang="cs-CZ" sz="2400" dirty="0" smtClean="0">
                <a:latin typeface="+mj-lt"/>
              </a:rPr>
              <a:t>. zneužívání dětí</a:t>
            </a:r>
          </a:p>
          <a:p>
            <a:r>
              <a:rPr lang="cs-CZ" sz="2400" dirty="0" smtClean="0">
                <a:latin typeface="+mj-lt"/>
              </a:rPr>
              <a:t>Následující den je odvezen do </a:t>
            </a:r>
            <a:r>
              <a:rPr lang="cs-CZ" sz="2400" dirty="0" err="1" smtClean="0">
                <a:latin typeface="+mj-lt"/>
              </a:rPr>
              <a:t>Čihoště</a:t>
            </a:r>
            <a:r>
              <a:rPr lang="cs-CZ" sz="2400" dirty="0" smtClean="0">
                <a:latin typeface="+mj-lt"/>
              </a:rPr>
              <a:t> k rekonstrukci </a:t>
            </a:r>
          </a:p>
          <a:p>
            <a:r>
              <a:rPr lang="cs-CZ" sz="2400" dirty="0" smtClean="0">
                <a:latin typeface="+mj-lt"/>
              </a:rPr>
              <a:t>Rekonstrukce měla být zfilmována pod názvem </a:t>
            </a:r>
            <a:r>
              <a:rPr lang="cs-CZ" sz="2400" i="1" dirty="0" smtClean="0">
                <a:latin typeface="+mj-lt"/>
              </a:rPr>
              <a:t>"Běda tomu, skrze něhož....."</a:t>
            </a:r>
            <a:endParaRPr lang="cs-CZ" sz="2400" i="1" dirty="0">
              <a:latin typeface="+mj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68</TotalTime>
  <Words>467</Words>
  <Application>Microsoft Office PowerPoint</Application>
  <PresentationFormat>Předvádění na obrazovce (4:3)</PresentationFormat>
  <Paragraphs>61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Technický</vt:lpstr>
      <vt:lpstr>Čihošťský zázrak</vt:lpstr>
      <vt:lpstr>Čihošť</vt:lpstr>
      <vt:lpstr>Snímek 3</vt:lpstr>
      <vt:lpstr>Příčiny</vt:lpstr>
      <vt:lpstr>Mše 11.12. 1949</vt:lpstr>
      <vt:lpstr>Snímek 6</vt:lpstr>
      <vt:lpstr>Vyšetřování</vt:lpstr>
      <vt:lpstr>Snímek 8</vt:lpstr>
      <vt:lpstr>Výslech Josefa Toufara</vt:lpstr>
      <vt:lpstr>Snímek 10</vt:lpstr>
      <vt:lpstr>Výpovědi ošetřujících</vt:lpstr>
      <vt:lpstr>Snímek 12</vt:lpstr>
      <vt:lpstr>Snímek 13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Čihošťský zázrak</dc:title>
  <dc:creator>Michal</dc:creator>
  <cp:lastModifiedBy>noname</cp:lastModifiedBy>
  <cp:revision>8</cp:revision>
  <dcterms:created xsi:type="dcterms:W3CDTF">2013-02-25T16:12:17Z</dcterms:created>
  <dcterms:modified xsi:type="dcterms:W3CDTF">2013-02-25T17:31:24Z</dcterms:modified>
</cp:coreProperties>
</file>