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1" r:id="rId3"/>
    <p:sldId id="260" r:id="rId4"/>
    <p:sldId id="263" r:id="rId5"/>
    <p:sldId id="259" r:id="rId6"/>
    <p:sldId id="262" r:id="rId7"/>
    <p:sldId id="257" r:id="rId8"/>
    <p:sldId id="258" r:id="rId9"/>
    <p:sldId id="267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8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BF09E6-4AE2-45AE-9DEE-4188B1314B4E}" type="datetimeFigureOut">
              <a:rPr lang="cs-CZ" smtClean="0"/>
              <a:pPr/>
              <a:t>16.4.2016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B232A-2986-4A64-ACC5-379336A5BE4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BF09E6-4AE2-45AE-9DEE-4188B1314B4E}" type="datetimeFigureOut">
              <a:rPr lang="cs-CZ" smtClean="0"/>
              <a:pPr/>
              <a:t>16.4.2016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B232A-2986-4A64-ACC5-379336A5BE4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BF09E6-4AE2-45AE-9DEE-4188B1314B4E}" type="datetimeFigureOut">
              <a:rPr lang="cs-CZ" smtClean="0"/>
              <a:pPr/>
              <a:t>16.4.2016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B232A-2986-4A64-ACC5-379336A5BE4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BF09E6-4AE2-45AE-9DEE-4188B1314B4E}" type="datetimeFigureOut">
              <a:rPr lang="cs-CZ" smtClean="0"/>
              <a:pPr/>
              <a:t>16.4.2016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B232A-2986-4A64-ACC5-379336A5BE4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BF09E6-4AE2-45AE-9DEE-4188B1314B4E}" type="datetimeFigureOut">
              <a:rPr lang="cs-CZ" smtClean="0"/>
              <a:pPr/>
              <a:t>16.4.2016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B232A-2986-4A64-ACC5-379336A5BE4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BF09E6-4AE2-45AE-9DEE-4188B1314B4E}" type="datetimeFigureOut">
              <a:rPr lang="cs-CZ" smtClean="0"/>
              <a:pPr/>
              <a:t>16.4.2016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B232A-2986-4A64-ACC5-379336A5BE4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BF09E6-4AE2-45AE-9DEE-4188B1314B4E}" type="datetimeFigureOut">
              <a:rPr lang="cs-CZ" smtClean="0"/>
              <a:pPr/>
              <a:t>16.4.2016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B232A-2986-4A64-ACC5-379336A5BE4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BF09E6-4AE2-45AE-9DEE-4188B1314B4E}" type="datetimeFigureOut">
              <a:rPr lang="cs-CZ" smtClean="0"/>
              <a:pPr/>
              <a:t>16.4.2016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B232A-2986-4A64-ACC5-379336A5BE4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BF09E6-4AE2-45AE-9DEE-4188B1314B4E}" type="datetimeFigureOut">
              <a:rPr lang="cs-CZ" smtClean="0"/>
              <a:pPr/>
              <a:t>16.4.2016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B232A-2986-4A64-ACC5-379336A5BE4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BF09E6-4AE2-45AE-9DEE-4188B1314B4E}" type="datetimeFigureOut">
              <a:rPr lang="cs-CZ" smtClean="0"/>
              <a:pPr/>
              <a:t>16.4.2016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B232A-2986-4A64-ACC5-379336A5BE4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BF09E6-4AE2-45AE-9DEE-4188B1314B4E}" type="datetimeFigureOut">
              <a:rPr lang="cs-CZ" smtClean="0"/>
              <a:pPr/>
              <a:t>16.4.2016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B232A-2986-4A64-ACC5-379336A5BE4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1BF09E6-4AE2-45AE-9DEE-4188B1314B4E}" type="datetimeFigureOut">
              <a:rPr lang="cs-CZ" smtClean="0"/>
              <a:pPr/>
              <a:t>16.4.2016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CB232A-2986-4A64-ACC5-379336A5BE4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Varro%C3%A1za" TargetMode="External"/><Relationship Id="rId7" Type="http://schemas.openxmlformats.org/officeDocument/2006/relationships/image" Target="../media/image28.jpeg"/><Relationship Id="rId2" Type="http://schemas.openxmlformats.org/officeDocument/2006/relationships/hyperlink" Target="http://cs.wikipedia.org/wiki/Mor_v%C4%8Del%C3%ADho_plo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hyperlink" Target="http://cs.wikipedia.org/wiki/Zav%C3%ADje%C4%8D_voskov%C3%B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vcelamedonosnagc.blogspot.cz/" TargetMode="External"/><Relationship Id="rId2" Type="http://schemas.openxmlformats.org/officeDocument/2006/relationships/hyperlink" Target="http://cs.wikipedia.org/wiki/V%C4%8Dela_medonosn%C3%A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6rG5FmblYk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s.wikipedia.org/wiki/%C5%BDihadl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Trubec" TargetMode="External"/><Relationship Id="rId2" Type="http://schemas.openxmlformats.org/officeDocument/2006/relationships/hyperlink" Target="http://cs.wikipedia.org/wiki/V%C4%8Del%C3%AD_matk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cs.wikipedia.org/w/index.php?title=V%C4%8Del%C3%AD_d%C4%9Blnice&amp;action=edit&amp;redlink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6rG5FmblYk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Včela Medonosná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810064" cy="1688184"/>
          </a:xfrm>
        </p:spPr>
        <p:txBody>
          <a:bodyPr>
            <a:normAutofit/>
          </a:bodyPr>
          <a:lstStyle/>
          <a:p>
            <a:pPr>
              <a:tabLst>
                <a:tab pos="5760000" algn="l"/>
                <a:tab pos="7200000" algn="l"/>
              </a:tabLst>
            </a:pPr>
            <a:r>
              <a:rPr lang="cs-CZ" i="1" dirty="0" smtClean="0"/>
              <a:t>třída: hmyz</a:t>
            </a:r>
          </a:p>
          <a:p>
            <a:pPr>
              <a:tabLst>
                <a:tab pos="5760000" algn="l"/>
                <a:tab pos="7200000" algn="l"/>
              </a:tabLst>
            </a:pPr>
            <a:r>
              <a:rPr lang="cs-CZ" i="1" dirty="0" smtClean="0"/>
              <a:t>řád: blanokřídlí</a:t>
            </a:r>
          </a:p>
          <a:p>
            <a:pPr>
              <a:tabLst>
                <a:tab pos="5760000" algn="l"/>
                <a:tab pos="7200000" algn="l"/>
              </a:tabLst>
            </a:pPr>
            <a:r>
              <a:rPr lang="cs-CZ" i="1" dirty="0" smtClean="0"/>
              <a:t>čeleď:  </a:t>
            </a:r>
            <a:r>
              <a:rPr lang="cs-CZ" i="1" dirty="0" err="1" smtClean="0"/>
              <a:t>včelovití</a:t>
            </a:r>
            <a:endParaRPr lang="cs-CZ" i="1" dirty="0" smtClean="0"/>
          </a:p>
          <a:p>
            <a:pPr>
              <a:tabLst>
                <a:tab pos="5760000" algn="l"/>
                <a:tab pos="7200000" algn="l"/>
              </a:tabLst>
            </a:pPr>
            <a:r>
              <a:rPr lang="cs-CZ" i="1" dirty="0" smtClean="0"/>
              <a:t>rod: </a:t>
            </a:r>
            <a:r>
              <a:rPr lang="cs-CZ" i="1" dirty="0" err="1" smtClean="0"/>
              <a:t>Apis</a:t>
            </a:r>
            <a:r>
              <a:rPr lang="cs-CZ" i="1" dirty="0" smtClean="0"/>
              <a:t> </a:t>
            </a:r>
            <a:r>
              <a:rPr lang="cs-CZ" i="1" dirty="0" err="1" smtClean="0"/>
              <a:t>mellifera</a:t>
            </a:r>
            <a:endParaRPr lang="cs-CZ" i="1" dirty="0" smtClean="0"/>
          </a:p>
          <a:p>
            <a:r>
              <a:rPr lang="cs-CZ" i="1" dirty="0" smtClean="0"/>
              <a:t> </a:t>
            </a:r>
          </a:p>
          <a:p>
            <a:endParaRPr lang="cs-CZ" dirty="0"/>
          </a:p>
        </p:txBody>
      </p:sp>
      <p:pic>
        <p:nvPicPr>
          <p:cNvPr id="6146" name="Picture 2" descr="http://web2.mendelu.cz/af_291_projekty2/vseo/files/98/8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861048"/>
            <a:ext cx="3312368" cy="2283326"/>
          </a:xfrm>
          <a:prstGeom prst="rect">
            <a:avLst/>
          </a:prstGeom>
          <a:noFill/>
        </p:spPr>
      </p:pic>
      <p:pic>
        <p:nvPicPr>
          <p:cNvPr id="6145" name="Picture 1" descr="C:\Users\OLGA\Desktop\Fotečky\Fotky 2008\Včely 2008\IMGA08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48680"/>
            <a:ext cx="3048339" cy="2286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r>
              <a:rPr lang="cs-CZ" dirty="0" smtClean="0"/>
              <a:t>Medování</a:t>
            </a:r>
            <a:endParaRPr lang="cs-CZ" dirty="0"/>
          </a:p>
        </p:txBody>
      </p:sp>
      <p:pic>
        <p:nvPicPr>
          <p:cNvPr id="23553" name="Picture 1" descr="C:\Users\OLGA\Desktop\Fotečky\Fotky 2010\Medování-včelky2010\P6160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3648405" cy="2736304"/>
          </a:xfrm>
          <a:prstGeom prst="rect">
            <a:avLst/>
          </a:prstGeom>
          <a:noFill/>
        </p:spPr>
      </p:pic>
      <p:pic>
        <p:nvPicPr>
          <p:cNvPr id="23554" name="Picture 2" descr="C:\Users\OLGA\Desktop\Fotečky\Fotky 2010\Medování-včelky2010\P6160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4664"/>
            <a:ext cx="3168352" cy="2376264"/>
          </a:xfrm>
          <a:prstGeom prst="rect">
            <a:avLst/>
          </a:prstGeom>
          <a:noFill/>
        </p:spPr>
      </p:pic>
      <p:pic>
        <p:nvPicPr>
          <p:cNvPr id="23556" name="Picture 4" descr="C:\Users\OLGA\Desktop\Fotečky\Fotky 2010\Medování-včelky2010\P6160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632006" y="3080962"/>
            <a:ext cx="3552395" cy="2664296"/>
          </a:xfrm>
          <a:prstGeom prst="rect">
            <a:avLst/>
          </a:prstGeom>
          <a:noFill/>
        </p:spPr>
      </p:pic>
      <p:pic>
        <p:nvPicPr>
          <p:cNvPr id="23557" name="Picture 5" descr="C:\Users\OLGA\Desktop\Fotečky\Fotky 2010\Medování-včelky2010\P61701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149080"/>
            <a:ext cx="3312368" cy="2484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r>
              <a:rPr lang="cs-CZ" dirty="0" smtClean="0"/>
              <a:t>Nemoci včel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/>
          <a:lstStyle/>
          <a:p>
            <a:r>
              <a:rPr lang="cs-CZ" u="sng" dirty="0" smtClean="0">
                <a:hlinkClick r:id="rId2" tooltip="Mor včelího plodu"/>
              </a:rPr>
              <a:t>mor včelího plodu</a:t>
            </a:r>
            <a:endParaRPr lang="cs-CZ" u="sng" dirty="0" smtClean="0"/>
          </a:p>
          <a:p>
            <a:r>
              <a:rPr lang="cs-CZ" dirty="0" err="1" smtClean="0">
                <a:hlinkClick r:id="rId3" tooltip="Varroáza"/>
              </a:rPr>
              <a:t>varroáza</a:t>
            </a:r>
            <a:endParaRPr lang="cs-CZ" dirty="0" smtClean="0"/>
          </a:p>
          <a:p>
            <a:r>
              <a:rPr lang="cs-CZ" u="sng" dirty="0" smtClean="0">
                <a:hlinkClick r:id="rId4" tooltip="Zavíječ voskový"/>
              </a:rPr>
              <a:t>zavíječ voskový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2530" name="Picture 2" descr="http://upload.wikimedia.org/wikipedia/commons/thumb/6/6a/Varroa_destructor_on_honeybee_host.jpg/1280px-Varroa_destructor_on_honeybee_ho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764704"/>
            <a:ext cx="3611769" cy="2573386"/>
          </a:xfrm>
          <a:prstGeom prst="rect">
            <a:avLst/>
          </a:prstGeom>
          <a:noFill/>
        </p:spPr>
      </p:pic>
      <p:pic>
        <p:nvPicPr>
          <p:cNvPr id="22533" name="Picture 5" descr="http://nd01.jxs.cz/512/143/b97acaed06_35494383_o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429000"/>
            <a:ext cx="3971181" cy="2980182"/>
          </a:xfrm>
          <a:prstGeom prst="rect">
            <a:avLst/>
          </a:prstGeom>
          <a:noFill/>
        </p:spPr>
      </p:pic>
      <p:pic>
        <p:nvPicPr>
          <p:cNvPr id="22535" name="Picture 7" descr="http://www.ireceptar.cz/res/data/231/0276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3284983"/>
            <a:ext cx="3673252" cy="2897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24578" name="Picture 2" descr="C:\Users\OLGA\Desktop\Fotečky\Fotky 2006\Medování 2006\2006 medování 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4863687" cy="364776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971600" y="544522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Vypracovala: Jana Jeřábková 2.A 2015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/>
          <a:lstStyle/>
          <a:p>
            <a:r>
              <a:rPr lang="cs-CZ" dirty="0" smtClean="0">
                <a:hlinkClick r:id="rId2"/>
              </a:rPr>
              <a:t>http://cs.wikipedia.org/wiki/V%C4%8Dela_medonosn%C3%A1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http://vcelamedonosnagc.blogspot.cz/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https://www.youtube.com/watch?v=6rG5FmblYkI</a:t>
            </a:r>
            <a:endParaRPr lang="cs-CZ" dirty="0" smtClean="0"/>
          </a:p>
          <a:p>
            <a:r>
              <a:rPr lang="cs-CZ" dirty="0" smtClean="0"/>
              <a:t>Kniha Včelařství</a:t>
            </a:r>
          </a:p>
          <a:p>
            <a:r>
              <a:rPr lang="cs-CZ" dirty="0" smtClean="0"/>
              <a:t>Další zdroje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/>
          <a:lstStyle/>
          <a:p>
            <a:r>
              <a:rPr lang="cs-CZ" dirty="0" smtClean="0"/>
              <a:t>Základní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/>
          <a:lstStyle/>
          <a:p>
            <a:r>
              <a:rPr lang="cs-CZ" sz="2400" dirty="0" smtClean="0">
                <a:latin typeface="Calibri" pitchFamily="34" charset="0"/>
              </a:rPr>
              <a:t>Jedná se blanokřídlý, společenský hmyz</a:t>
            </a:r>
          </a:p>
          <a:p>
            <a:r>
              <a:rPr lang="cs-CZ" sz="2400" dirty="0" smtClean="0">
                <a:latin typeface="Calibri" pitchFamily="34" charset="0"/>
              </a:rPr>
              <a:t>Hospodářsky využívána </a:t>
            </a:r>
            <a:r>
              <a:rPr lang="cs-CZ" sz="2400" dirty="0" smtClean="0">
                <a:latin typeface="Calibri" pitchFamily="34" charset="0"/>
                <a:cs typeface="Arial"/>
              </a:rPr>
              <a:t>→ včelařství</a:t>
            </a:r>
          </a:p>
          <a:p>
            <a:r>
              <a:rPr lang="cs-CZ" sz="2400" dirty="0" smtClean="0">
                <a:latin typeface="Calibri" pitchFamily="34" charset="0"/>
                <a:cs typeface="Arial"/>
              </a:rPr>
              <a:t>Hlavní tři kasty: Královna, dělnice a trubci</a:t>
            </a:r>
          </a:p>
          <a:p>
            <a:r>
              <a:rPr lang="cs-CZ" sz="2400" dirty="0" smtClean="0">
                <a:latin typeface="Calibri" pitchFamily="34" charset="0"/>
                <a:cs typeface="Arial"/>
              </a:rPr>
              <a:t>stavba: Hlava, hruď a zadeček</a:t>
            </a:r>
          </a:p>
          <a:p>
            <a:r>
              <a:rPr lang="cs-CZ" sz="2400" dirty="0" smtClean="0">
                <a:latin typeface="Calibri" pitchFamily="34" charset="0"/>
                <a:cs typeface="Arial"/>
              </a:rPr>
              <a:t>Včelstvo </a:t>
            </a:r>
            <a:r>
              <a:rPr lang="cs-CZ" sz="2400" dirty="0" smtClean="0">
                <a:latin typeface="Arial"/>
                <a:cs typeface="Arial"/>
              </a:rPr>
              <a:t>→ </a:t>
            </a:r>
            <a:r>
              <a:rPr lang="cs-CZ" sz="2400" dirty="0" smtClean="0">
                <a:latin typeface="Calibri" pitchFamily="34" charset="0"/>
                <a:cs typeface="Arial"/>
              </a:rPr>
              <a:t>společnost včel = 1 úl</a:t>
            </a:r>
          </a:p>
          <a:p>
            <a:r>
              <a:rPr lang="cs-CZ" sz="2400" dirty="0" smtClean="0">
                <a:latin typeface="Calibri" pitchFamily="34" charset="0"/>
                <a:cs typeface="Arial"/>
              </a:rPr>
              <a:t>Opylování rostlin</a:t>
            </a:r>
          </a:p>
          <a:p>
            <a:endParaRPr lang="cs-CZ" sz="2400" dirty="0" smtClean="0">
              <a:latin typeface="Calibri" pitchFamily="34" charset="0"/>
              <a:cs typeface="Arial"/>
            </a:endParaRPr>
          </a:p>
          <a:p>
            <a:endParaRPr lang="cs-CZ" sz="2400" dirty="0" smtClean="0">
              <a:latin typeface="Calibri" pitchFamily="34" charset="0"/>
              <a:cs typeface="Arial"/>
            </a:endParaRPr>
          </a:p>
          <a:p>
            <a:endParaRPr lang="cs-CZ" dirty="0"/>
          </a:p>
        </p:txBody>
      </p:sp>
      <p:pic>
        <p:nvPicPr>
          <p:cNvPr id="5121" name="Picture 1" descr="C:\Users\OLGA\Desktop\Fotečky\Fotky 2010\Medování-včelky2010\P6160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04664"/>
            <a:ext cx="2880320" cy="2160240"/>
          </a:xfrm>
          <a:prstGeom prst="rect">
            <a:avLst/>
          </a:prstGeom>
          <a:noFill/>
        </p:spPr>
      </p:pic>
      <p:pic>
        <p:nvPicPr>
          <p:cNvPr id="5122" name="Picture 2" descr="C:\Users\OLGA\Desktop\Fotečky\Fotky 2010\Medování-včelky2010\P6160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068960"/>
            <a:ext cx="3600400" cy="2700300"/>
          </a:xfrm>
          <a:prstGeom prst="rect">
            <a:avLst/>
          </a:prstGeom>
          <a:noFill/>
        </p:spPr>
      </p:pic>
      <p:pic>
        <p:nvPicPr>
          <p:cNvPr id="5123" name="Picture 3" descr="C:\Users\OLGA\Desktop\Fotečky\Fotky 2010\Medování-včelky2010\P61600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257092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/>
          <a:lstStyle/>
          <a:p>
            <a:r>
              <a:rPr lang="cs-CZ" dirty="0" smtClean="0"/>
              <a:t>Stavba těla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Hlava – </a:t>
            </a:r>
            <a:r>
              <a:rPr lang="cs-CZ" sz="2400" dirty="0" smtClean="0"/>
              <a:t>2složené oči po boku hlavy, tykadla se smyslovými orgány (čich a hmat), </a:t>
            </a:r>
            <a:r>
              <a:rPr lang="cs-CZ" sz="2400" dirty="0" err="1" smtClean="0"/>
              <a:t>lízavě</a:t>
            </a:r>
            <a:r>
              <a:rPr lang="cs-CZ" sz="2400" dirty="0" smtClean="0"/>
              <a:t> sací ústrojí</a:t>
            </a:r>
          </a:p>
          <a:p>
            <a:r>
              <a:rPr lang="cs-CZ" sz="2400" b="1" dirty="0" smtClean="0"/>
              <a:t>Hruď</a:t>
            </a:r>
            <a:r>
              <a:rPr lang="cs-CZ" sz="2400" dirty="0" smtClean="0"/>
              <a:t> </a:t>
            </a:r>
            <a:r>
              <a:rPr lang="cs-CZ" sz="2400" b="1" dirty="0" smtClean="0"/>
              <a:t>–</a:t>
            </a:r>
            <a:r>
              <a:rPr lang="cs-CZ" sz="2400" dirty="0" smtClean="0"/>
              <a:t> pohybové orgány</a:t>
            </a:r>
          </a:p>
          <a:p>
            <a:pPr marL="740664" lvl="1" indent="-457200"/>
            <a:r>
              <a:rPr lang="cs-CZ" sz="2000" b="1" dirty="0" smtClean="0"/>
              <a:t>nohy</a:t>
            </a:r>
            <a:r>
              <a:rPr lang="cs-CZ" sz="2000" dirty="0" smtClean="0"/>
              <a:t> – 3 páry (pohyb, sběr a ukládání pylu, čištění tykadel) </a:t>
            </a:r>
          </a:p>
          <a:p>
            <a:pPr marL="740664" lvl="1" indent="-457200"/>
            <a:endParaRPr lang="cs-CZ" sz="1500" dirty="0" smtClean="0"/>
          </a:p>
          <a:p>
            <a:pPr lvl="1"/>
            <a:r>
              <a:rPr lang="cs-CZ" sz="2000" b="1" dirty="0" smtClean="0"/>
              <a:t>   </a:t>
            </a:r>
            <a:r>
              <a:rPr lang="cs-CZ" sz="2000" b="1" dirty="0" smtClean="0"/>
              <a:t>křídla</a:t>
            </a:r>
            <a:r>
              <a:rPr lang="cs-CZ" sz="2000" dirty="0" smtClean="0"/>
              <a:t> </a:t>
            </a:r>
            <a:r>
              <a:rPr lang="cs-CZ" sz="2000" dirty="0" smtClean="0"/>
              <a:t>– 2 páry</a:t>
            </a:r>
          </a:p>
          <a:p>
            <a:r>
              <a:rPr lang="cs-CZ" sz="2400" b="1" dirty="0" smtClean="0"/>
              <a:t>Zadeček - </a:t>
            </a:r>
            <a:r>
              <a:rPr lang="cs-CZ" sz="2400" dirty="0" smtClean="0"/>
              <a:t>zažívací orgány, medový váček, jedová žláza, vzdušné vaky a </a:t>
            </a:r>
            <a:r>
              <a:rPr lang="cs-CZ" sz="2400" dirty="0" smtClean="0">
                <a:hlinkClick r:id="rId2" tooltip="Žihadlo"/>
              </a:rPr>
              <a:t>žihadlo</a:t>
            </a:r>
            <a:endParaRPr lang="cs-CZ" sz="2400" b="1" dirty="0"/>
          </a:p>
        </p:txBody>
      </p:sp>
      <p:pic>
        <p:nvPicPr>
          <p:cNvPr id="4098" name="Picture 2" descr="http://upload.wikimedia.org/wikipedia/commons/2/2c/Bee1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88640"/>
            <a:ext cx="2192760" cy="1644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1506" name="Picture 2" descr="http://web2.mendelu.cz/af_291_projekty2/vseo/files/98/74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37766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/>
          <a:lstStyle/>
          <a:p>
            <a:r>
              <a:rPr lang="cs-CZ" dirty="0" smtClean="0"/>
              <a:t>Vývojový cyklus včely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Calibri" pitchFamily="34" charset="0"/>
              </a:rPr>
              <a:t>dokonalá proměna</a:t>
            </a:r>
          </a:p>
          <a:p>
            <a:r>
              <a:rPr lang="cs-CZ" sz="2400" dirty="0" smtClean="0">
                <a:latin typeface="Calibri" pitchFamily="34" charset="0"/>
              </a:rPr>
              <a:t>matečník </a:t>
            </a:r>
            <a:r>
              <a:rPr lang="cs-CZ" sz="2400" dirty="0" smtClean="0">
                <a:latin typeface="Calibri" pitchFamily="34" charset="0"/>
                <a:cs typeface="Arial"/>
              </a:rPr>
              <a:t>→ královna </a:t>
            </a:r>
            <a:r>
              <a:rPr lang="cs-CZ" sz="2400" dirty="0" smtClean="0">
                <a:latin typeface="Arial"/>
                <a:cs typeface="Arial"/>
              </a:rPr>
              <a:t>→</a:t>
            </a:r>
            <a:r>
              <a:rPr lang="cs-CZ" sz="2400" dirty="0" smtClean="0">
                <a:latin typeface="Calibri" pitchFamily="34" charset="0"/>
                <a:cs typeface="Arial"/>
              </a:rPr>
              <a:t> svatební let </a:t>
            </a:r>
            <a:endParaRPr lang="cs-CZ" sz="2400" dirty="0" smtClean="0">
              <a:latin typeface="Calibri" pitchFamily="34" charset="0"/>
            </a:endParaRPr>
          </a:p>
          <a:p>
            <a:r>
              <a:rPr lang="cs-CZ" sz="2400" dirty="0" smtClean="0">
                <a:latin typeface="Calibri" pitchFamily="34" charset="0"/>
              </a:rPr>
              <a:t>královna naklade vajíčka </a:t>
            </a:r>
            <a:r>
              <a:rPr lang="cs-CZ" sz="2400" dirty="0" smtClean="0">
                <a:latin typeface="Calibri" pitchFamily="34" charset="0"/>
                <a:cs typeface="Arial"/>
              </a:rPr>
              <a:t>→ larva </a:t>
            </a:r>
            <a:r>
              <a:rPr lang="cs-CZ" sz="2400" dirty="0" smtClean="0">
                <a:latin typeface="Arial"/>
                <a:cs typeface="Arial"/>
              </a:rPr>
              <a:t>→ </a:t>
            </a:r>
            <a:r>
              <a:rPr lang="cs-CZ" sz="2400" dirty="0" err="1" smtClean="0">
                <a:latin typeface="Calibri" pitchFamily="34" charset="0"/>
                <a:cs typeface="Arial"/>
              </a:rPr>
              <a:t>předkukla</a:t>
            </a:r>
            <a:r>
              <a:rPr lang="cs-CZ" sz="2400" dirty="0" smtClean="0">
                <a:latin typeface="Arial"/>
                <a:cs typeface="Arial"/>
              </a:rPr>
              <a:t> →</a:t>
            </a:r>
            <a:r>
              <a:rPr lang="cs-CZ" sz="2400" dirty="0" smtClean="0">
                <a:latin typeface="Calibri" pitchFamily="34" charset="0"/>
                <a:cs typeface="Arial"/>
              </a:rPr>
              <a:t> kukla </a:t>
            </a:r>
            <a:r>
              <a:rPr lang="cs-CZ" sz="2400" dirty="0" smtClean="0">
                <a:latin typeface="Arial"/>
                <a:cs typeface="Arial"/>
              </a:rPr>
              <a:t>→ </a:t>
            </a:r>
            <a:r>
              <a:rPr lang="cs-CZ" sz="2400" dirty="0" smtClean="0">
                <a:latin typeface="Calibri" pitchFamily="34" charset="0"/>
                <a:cs typeface="Arial"/>
              </a:rPr>
              <a:t>dospělec</a:t>
            </a:r>
          </a:p>
          <a:p>
            <a:r>
              <a:rPr lang="cs-CZ" sz="2400" dirty="0" smtClean="0">
                <a:latin typeface="Calibri" pitchFamily="34" charset="0"/>
                <a:cs typeface="Arial"/>
              </a:rPr>
              <a:t>Dělnice X Trubec</a:t>
            </a:r>
          </a:p>
          <a:p>
            <a:endParaRPr lang="cs-CZ" sz="2400" dirty="0" smtClean="0">
              <a:latin typeface="Calibri" pitchFamily="34" charset="0"/>
              <a:cs typeface="Arial"/>
            </a:endParaRPr>
          </a:p>
          <a:p>
            <a:endParaRPr lang="cs-CZ" sz="2400" dirty="0">
              <a:latin typeface="Calibri" pitchFamily="34" charset="0"/>
            </a:endParaRPr>
          </a:p>
        </p:txBody>
      </p:sp>
      <p:pic>
        <p:nvPicPr>
          <p:cNvPr id="3074" name="Picture 2" descr="http://upload.wikimedia.org/wikipedia/commons/thumb/e/e1/Drohnenpuppen_81b.jpg/220px-Drohnenpuppen_8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284984"/>
            <a:ext cx="3247628" cy="2435723"/>
          </a:xfrm>
          <a:prstGeom prst="rect">
            <a:avLst/>
          </a:prstGeom>
          <a:noFill/>
        </p:spPr>
      </p:pic>
      <p:pic>
        <p:nvPicPr>
          <p:cNvPr id="3078" name="Picture 6" descr="http://cit.vfu.cz/choroby-vcel/ob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48680"/>
            <a:ext cx="2578629" cy="1933972"/>
          </a:xfrm>
          <a:prstGeom prst="rect">
            <a:avLst/>
          </a:prstGeom>
          <a:noFill/>
        </p:spPr>
      </p:pic>
      <p:pic>
        <p:nvPicPr>
          <p:cNvPr id="3079" name="Picture 7" descr="C:\Users\OLGA\Desktop\Fotečky\Fotky 2008\Včely 2008\IMGA08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850650"/>
            <a:ext cx="3312368" cy="2484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r>
              <a:rPr lang="cs-CZ" dirty="0" smtClean="0"/>
              <a:t>Včelstvo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>
            <a:normAutofit fontScale="92500"/>
          </a:bodyPr>
          <a:lstStyle/>
          <a:p>
            <a:r>
              <a:rPr lang="cs-CZ" sz="2400" i="1" dirty="0" smtClean="0">
                <a:hlinkClick r:id="rId2" tooltip="Včelí matka"/>
              </a:rPr>
              <a:t>Matka</a:t>
            </a:r>
            <a:r>
              <a:rPr lang="cs-CZ" sz="2400" dirty="0" smtClean="0"/>
              <a:t> – její úlohou je klást vajíčka, čímž zabezpečuje obnovu včelstva</a:t>
            </a:r>
          </a:p>
          <a:p>
            <a:endParaRPr lang="cs-CZ" sz="2400" i="1" dirty="0" smtClean="0">
              <a:hlinkClick r:id="rId3" tooltip="Trubec"/>
            </a:endParaRPr>
          </a:p>
          <a:p>
            <a:r>
              <a:rPr lang="cs-CZ" sz="2400" i="1" dirty="0" smtClean="0">
                <a:hlinkClick r:id="rId3" tooltip="Trubec"/>
              </a:rPr>
              <a:t>Trubec</a:t>
            </a:r>
            <a:r>
              <a:rPr lang="cs-CZ" sz="2400" dirty="0" smtClean="0"/>
              <a:t> – jeho úlohou je oplodnit mladé matky</a:t>
            </a:r>
          </a:p>
          <a:p>
            <a:endParaRPr lang="cs-CZ" sz="2400" i="1" dirty="0" smtClean="0">
              <a:hlinkClick r:id="rId4" tooltip="Včelí dělnice (stránka neexistuje)"/>
            </a:endParaRPr>
          </a:p>
          <a:p>
            <a:r>
              <a:rPr lang="cs-CZ" sz="2400" i="1" dirty="0" smtClean="0">
                <a:hlinkClick r:id="rId4" tooltip="Včelí dělnice (stránka neexistuje)"/>
              </a:rPr>
              <a:t>Dělnice</a:t>
            </a:r>
            <a:r>
              <a:rPr lang="cs-CZ" sz="2400" dirty="0" smtClean="0"/>
              <a:t> –vyhledávání a přinášení potravy (nektar, medovice, pyl, voda), zpracovávání medu z nektaru a medovice, konzervování pylu, stavbu plástů, krmení matky, trubců a plodu, střežení vchodu do úlu, úklid a čištění, větrání a udržování správné teploty v úlu a řada dalších </a:t>
            </a:r>
            <a:r>
              <a:rPr lang="cs-CZ" sz="2400" dirty="0" smtClean="0"/>
              <a:t>činností</a:t>
            </a:r>
            <a:endParaRPr lang="cs-CZ" sz="2400" dirty="0" smtClean="0"/>
          </a:p>
          <a:p>
            <a:endParaRPr lang="cs-CZ" dirty="0"/>
          </a:p>
        </p:txBody>
      </p:sp>
      <p:pic>
        <p:nvPicPr>
          <p:cNvPr id="4" name="Picture 2" descr="http://www.hanatipplova.cz/images/druhyvc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1" y="188640"/>
            <a:ext cx="2583287" cy="1512168"/>
          </a:xfrm>
          <a:prstGeom prst="rect">
            <a:avLst/>
          </a:prstGeom>
          <a:noFill/>
        </p:spPr>
      </p:pic>
      <p:pic>
        <p:nvPicPr>
          <p:cNvPr id="19458" name="Picture 2" descr="http://www.vcelimed.cz/sezona/img/11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88640"/>
            <a:ext cx="2040226" cy="1530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r>
              <a:rPr lang="cs-CZ" dirty="0" smtClean="0"/>
              <a:t>Potrava a krmení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>
            <a:normAutofit/>
          </a:bodyPr>
          <a:lstStyle/>
          <a:p>
            <a:r>
              <a:rPr lang="cs-CZ" sz="2400" b="1" i="1" dirty="0" smtClean="0"/>
              <a:t>bílkovinné </a:t>
            </a:r>
            <a:r>
              <a:rPr lang="cs-CZ" sz="2400" b="1" i="1" dirty="0" smtClean="0"/>
              <a:t>složky</a:t>
            </a:r>
            <a:r>
              <a:rPr lang="cs-CZ" sz="2400" dirty="0" smtClean="0"/>
              <a:t> – pyl květů</a:t>
            </a:r>
          </a:p>
          <a:p>
            <a:r>
              <a:rPr lang="cs-CZ" sz="2400" b="1" i="1" dirty="0" smtClean="0"/>
              <a:t>glycidové složky</a:t>
            </a:r>
            <a:r>
              <a:rPr lang="cs-CZ" sz="2400" dirty="0" smtClean="0"/>
              <a:t> – nektar hmyzosnubných květů a medovice, což je odpadní produkt metabolismu </a:t>
            </a:r>
            <a:r>
              <a:rPr lang="cs-CZ" sz="2400" dirty="0" err="1" smtClean="0"/>
              <a:t>mer</a:t>
            </a:r>
            <a:r>
              <a:rPr lang="cs-CZ" sz="2400" dirty="0" smtClean="0"/>
              <a:t> a mšic.</a:t>
            </a:r>
          </a:p>
          <a:p>
            <a:endParaRPr lang="cs-CZ" sz="2400" dirty="0"/>
          </a:p>
        </p:txBody>
      </p:sp>
      <p:pic>
        <p:nvPicPr>
          <p:cNvPr id="1028" name="Picture 4" descr="http://i.idnes.cz/12/083/cl6/MLA456257_msic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620688"/>
            <a:ext cx="2664296" cy="1552058"/>
          </a:xfrm>
          <a:prstGeom prst="rect">
            <a:avLst/>
          </a:prstGeom>
          <a:noFill/>
        </p:spPr>
      </p:pic>
      <p:pic>
        <p:nvPicPr>
          <p:cNvPr id="1030" name="Picture 6" descr="http://www.ireceptar.cz/res/data/183/022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84984"/>
            <a:ext cx="3384376" cy="2271705"/>
          </a:xfrm>
          <a:prstGeom prst="rect">
            <a:avLst/>
          </a:prstGeom>
          <a:noFill/>
        </p:spPr>
      </p:pic>
      <p:pic>
        <p:nvPicPr>
          <p:cNvPr id="1032" name="Picture 8" descr="http://www.pefab.eu/img/content/makro/makro-zrcadlovkou/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356992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051560"/>
          </a:xfrm>
        </p:spPr>
        <p:txBody>
          <a:bodyPr/>
          <a:lstStyle/>
          <a:p>
            <a:r>
              <a:rPr lang="cs-CZ" dirty="0" smtClean="0"/>
              <a:t>Produkty včel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183880" cy="4187952"/>
          </a:xfrm>
        </p:spPr>
        <p:txBody>
          <a:bodyPr/>
          <a:lstStyle/>
          <a:p>
            <a:r>
              <a:rPr lang="cs-CZ" dirty="0" smtClean="0"/>
              <a:t>6 hlavních</a:t>
            </a:r>
          </a:p>
          <a:p>
            <a:r>
              <a:rPr lang="cs-CZ" dirty="0" smtClean="0"/>
              <a:t>Med</a:t>
            </a:r>
          </a:p>
          <a:p>
            <a:r>
              <a:rPr lang="cs-CZ" dirty="0" smtClean="0"/>
              <a:t>Pyl</a:t>
            </a:r>
          </a:p>
          <a:p>
            <a:r>
              <a:rPr lang="cs-CZ" dirty="0" smtClean="0"/>
              <a:t>Propolis</a:t>
            </a:r>
          </a:p>
          <a:p>
            <a:r>
              <a:rPr lang="cs-CZ" dirty="0" smtClean="0"/>
              <a:t>Vosk</a:t>
            </a:r>
          </a:p>
          <a:p>
            <a:r>
              <a:rPr lang="cs-CZ" dirty="0" smtClean="0"/>
              <a:t>Včelí jed</a:t>
            </a:r>
          </a:p>
          <a:p>
            <a:r>
              <a:rPr lang="cs-CZ" dirty="0" smtClean="0"/>
              <a:t>Mateří kašička</a:t>
            </a:r>
          </a:p>
          <a:p>
            <a:endParaRPr lang="cs-CZ" dirty="0"/>
          </a:p>
        </p:txBody>
      </p:sp>
      <p:pic>
        <p:nvPicPr>
          <p:cNvPr id="2050" name="Picture 2" descr="http://web2.mendelu.cz/af_291_projekty2/vseo/files/105/8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5286" y="548681"/>
            <a:ext cx="2765107" cy="1728192"/>
          </a:xfrm>
          <a:prstGeom prst="rect">
            <a:avLst/>
          </a:prstGeom>
          <a:noFill/>
        </p:spPr>
      </p:pic>
      <p:pic>
        <p:nvPicPr>
          <p:cNvPr id="2052" name="Picture 4" descr="http://www.hanatipplova.cz/images/produk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97152"/>
            <a:ext cx="8096250" cy="1800225"/>
          </a:xfrm>
          <a:prstGeom prst="rect">
            <a:avLst/>
          </a:prstGeom>
          <a:noFill/>
        </p:spPr>
      </p:pic>
      <p:pic>
        <p:nvPicPr>
          <p:cNvPr id="2058" name="Picture 10" descr="http://redrockbotanicals.com/media/catalog/product/cache/1/image/9df78eab33525d08d6e5fb8d27136e95/p/r/propolis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420888"/>
            <a:ext cx="2412267" cy="1608179"/>
          </a:xfrm>
          <a:prstGeom prst="rect">
            <a:avLst/>
          </a:prstGeom>
          <a:noFill/>
        </p:spPr>
      </p:pic>
      <p:pic>
        <p:nvPicPr>
          <p:cNvPr id="9" name="Obrázek 8" descr="PB0800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1754814"/>
            <a:ext cx="3168352" cy="23762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/>
          <a:lstStyle/>
          <a:p>
            <a:r>
              <a:rPr lang="cs-CZ" dirty="0" smtClean="0"/>
              <a:t>Komunikace a orientace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Včela medonosná jako sociální hmyz s vysoce rozvinutou schopností komunikace.</a:t>
            </a:r>
          </a:p>
          <a:p>
            <a:r>
              <a:rPr lang="cs-CZ" sz="2400" b="1" dirty="0" smtClean="0"/>
              <a:t>Včelí tanec:</a:t>
            </a:r>
            <a:r>
              <a:rPr lang="cs-CZ" sz="2400" dirty="0" smtClean="0"/>
              <a:t> </a:t>
            </a:r>
          </a:p>
          <a:p>
            <a:pPr lvl="1"/>
            <a:r>
              <a:rPr lang="pl-PL" sz="2000" dirty="0" smtClean="0"/>
              <a:t>průzkumnice informuje o poloze nového zdroje potravy</a:t>
            </a:r>
          </a:p>
          <a:p>
            <a:r>
              <a:rPr lang="pl-PL" sz="2400" b="1" dirty="0" smtClean="0">
                <a:hlinkClick r:id="rId2"/>
              </a:rPr>
              <a:t>https://www.youtube.com/watch?v=6rG5FmblYkI</a:t>
            </a:r>
            <a:endParaRPr lang="pl-PL" sz="2400" b="1" dirty="0" smtClean="0"/>
          </a:p>
          <a:p>
            <a:endParaRPr lang="pl-PL" sz="2400" b="1" dirty="0" smtClean="0"/>
          </a:p>
          <a:p>
            <a:r>
              <a:rPr lang="pl-PL" sz="2400" b="1" dirty="0" smtClean="0"/>
              <a:t>Feromony:</a:t>
            </a:r>
            <a:endParaRPr lang="pl-PL" sz="2400" dirty="0" smtClean="0"/>
          </a:p>
          <a:p>
            <a:pPr lvl="1"/>
            <a:r>
              <a:rPr lang="cs-CZ" sz="2000" dirty="0" smtClean="0"/>
              <a:t>komunikace chemických podnětů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1400" b="1" dirty="0"/>
          </a:p>
        </p:txBody>
      </p:sp>
      <p:pic>
        <p:nvPicPr>
          <p:cNvPr id="25604" name="Picture 4" descr="http://www.vcelarskenoviny.cz/image/vceli_tan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840167"/>
            <a:ext cx="3197793" cy="2062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245</TotalTime>
  <Words>222</Words>
  <Application>Microsoft Office PowerPoint</Application>
  <PresentationFormat>Předvádění na obrazovce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Aspekt</vt:lpstr>
      <vt:lpstr>Včela Medonosná</vt:lpstr>
      <vt:lpstr>Základní informace</vt:lpstr>
      <vt:lpstr>Stavba těla</vt:lpstr>
      <vt:lpstr>Snímek 4</vt:lpstr>
      <vt:lpstr>Vývojový cyklus včely</vt:lpstr>
      <vt:lpstr>Včelstvo</vt:lpstr>
      <vt:lpstr>Potrava a krmení</vt:lpstr>
      <vt:lpstr>Produkty včel</vt:lpstr>
      <vt:lpstr>Komunikace a orientace</vt:lpstr>
      <vt:lpstr>Medování</vt:lpstr>
      <vt:lpstr>Nemoci včel</vt:lpstr>
      <vt:lpstr>Děkuji za pozornost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Včela Medonosná</dc:title>
  <dc:creator>OLGA</dc:creator>
  <cp:lastModifiedBy>OLGA</cp:lastModifiedBy>
  <cp:revision>8</cp:revision>
  <dcterms:created xsi:type="dcterms:W3CDTF">2015-03-14T20:36:42Z</dcterms:created>
  <dcterms:modified xsi:type="dcterms:W3CDTF">2016-04-16T10:53:48Z</dcterms:modified>
</cp:coreProperties>
</file>