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4" r:id="rId6"/>
    <p:sldId id="263" r:id="rId7"/>
    <p:sldId id="270" r:id="rId8"/>
    <p:sldId id="260" r:id="rId9"/>
    <p:sldId id="261" r:id="rId10"/>
    <p:sldId id="265" r:id="rId11"/>
    <p:sldId id="266" r:id="rId12"/>
    <p:sldId id="267" r:id="rId13"/>
    <p:sldId id="268" r:id="rId14"/>
    <p:sldId id="269"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00C73-9168-4040-B00F-0E774AB9D333}" type="datetimeFigureOut">
              <a:rPr lang="cs-CZ" smtClean="0"/>
              <a:pPr/>
              <a:t>15.4.2012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CC6449-8185-4C86-BEC5-931014F6541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70CC6449-8185-4C86-BEC5-931014F65414}" type="slidenum">
              <a:rPr lang="cs-CZ" smtClean="0"/>
              <a:pPr/>
              <a:t>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17" name="Zástupný symbol pro zápatí 16"/>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29" name="Zástupný symbol pro číslo snímku 28"/>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5" name="Zástupný symbol pro zápatí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Zástupný symbol pro číslo snímku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5" name="Zástupný symbol pro zápatí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Zástupný symbol pro číslo snímku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5" name="Zástupný symbol pro zápatí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Zástupný symbol pro číslo snímku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5" name="Zástupný symbol pro zápatí 4"/>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6" name="Zástupný symbol pro číslo snímku 5"/>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smtClean="0"/>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6" name="Zástupný symbol pro zápatí 5"/>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7" name="Zástupný symbol pro číslo snímku 6"/>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8" name="Zástupný symbol pro zápatí 7"/>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9" name="Zástupný symbol pro číslo snímku 8"/>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4" name="Zástupný symbol pro zápatí 3"/>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5" name="Zástupný symbol pro číslo snímku 4"/>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3" name="Zástupný symbol pro zápatí 2"/>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4" name="Zástupný symbol pro číslo snímku 3"/>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6" name="Zástupný symbol pro zápatí 5"/>
          <p:cNvSpPr>
            <a:spLocks noGrp="1"/>
          </p:cNvSpPr>
          <p:nvPr>
            <p:ph type="ftr" sz="quarter" idx="11"/>
          </p:nvPr>
        </p:nvSpPr>
        <p:spPr/>
        <p:txBody>
          <a:bodyPr/>
          <a:lstStyle>
            <a:extLst/>
          </a:lstStyle>
          <a:p>
            <a:pPr algn="r" eaLnBrk="1" latinLnBrk="0" hangingPunct="1"/>
            <a:endParaRPr kumimoji="0" lang="en-US" sz="1100" dirty="0">
              <a:solidFill>
                <a:schemeClr val="tx2"/>
              </a:solidFill>
            </a:endParaRPr>
          </a:p>
        </p:txBody>
      </p:sp>
      <p:sp>
        <p:nvSpPr>
          <p:cNvPr id="7" name="Zástupný symbol pro číslo snímku 6"/>
          <p:cNvSpPr>
            <a:spLocks noGrp="1"/>
          </p:cNvSpPr>
          <p:nvPr>
            <p:ph type="sldNum" sz="quarter" idx="12"/>
          </p:nvPr>
        </p:nvSpPr>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smtClean="0"/>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extLst/>
          </a:lstStyle>
          <a:p>
            <a:fld id="{8F6BCBE8-30B0-4476-8762-9236B142003A}" type="datetimeFigureOut">
              <a:rPr lang="en-US" smtClean="0"/>
              <a:pPr/>
              <a:t>4/15/2012</a:t>
            </a:fld>
            <a:endParaRPr lang="en-US" sz="1100" dirty="0">
              <a:solidFill>
                <a:schemeClr val="tx2"/>
              </a:solidFill>
            </a:endParaRPr>
          </a:p>
        </p:txBody>
      </p:sp>
      <p:sp>
        <p:nvSpPr>
          <p:cNvPr id="6" name="Zástupný symbol pro zápatí 5"/>
          <p:cNvSpPr>
            <a:spLocks noGrp="1"/>
          </p:cNvSpPr>
          <p:nvPr>
            <p:ph type="ftr" sz="quarter" idx="11"/>
          </p:nvPr>
        </p:nvSpPr>
        <p:spPr>
          <a:xfrm>
            <a:off x="914400" y="55499"/>
            <a:ext cx="5562600" cy="365125"/>
          </a:xfrm>
        </p:spPr>
        <p:txBody>
          <a:bodyPr/>
          <a:lstStyle>
            <a:extLst/>
          </a:lstStyle>
          <a:p>
            <a:pPr algn="r" eaLnBrk="1" latinLnBrk="0" hangingPunct="1"/>
            <a:endParaRPr kumimoji="0" lang="en-US" sz="1100" dirty="0">
              <a:solidFill>
                <a:schemeClr val="tx2"/>
              </a:solidFill>
            </a:endParaRPr>
          </a:p>
        </p:txBody>
      </p:sp>
      <p:sp>
        <p:nvSpPr>
          <p:cNvPr id="7" name="Zástupný symbol pro číslo snímku 6"/>
          <p:cNvSpPr>
            <a:spLocks noGrp="1"/>
          </p:cNvSpPr>
          <p:nvPr>
            <p:ph type="sldNum" sz="quarter" idx="12"/>
          </p:nvPr>
        </p:nvSpPr>
        <p:spPr>
          <a:xfrm>
            <a:off x="8610600" y="55499"/>
            <a:ext cx="457200" cy="365125"/>
          </a:xfrm>
        </p:spPr>
        <p:txBody>
          <a:bodyPr/>
          <a:lstStyle>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0" scaled="1"/>
          <a:tileRect/>
        </a:gradFill>
        <a:effectLst/>
      </p:bgPr>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F6BCBE8-30B0-4476-8762-9236B142003A}" type="datetimeFigureOut">
              <a:rPr lang="en-US" smtClean="0"/>
              <a:pPr/>
              <a:t>4/15/2012</a:t>
            </a:fld>
            <a:endParaRPr lang="en-US" sz="1100" dirty="0">
              <a:solidFill>
                <a:schemeClr val="tx2"/>
              </a:solidFill>
            </a:endParaRPr>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algn="r" eaLnBrk="1" latinLnBrk="0" hangingPunct="1"/>
            <a:endParaRPr kumimoji="0" lang="en-US" sz="1100" dirty="0">
              <a:solidFill>
                <a:schemeClr val="tx2"/>
              </a:solidFill>
            </a:endParaRPr>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cs.wikipedia.org/wiki/Staphylococcus" TargetMode="External"/><Relationship Id="rId2" Type="http://schemas.openxmlformats.org/officeDocument/2006/relationships/hyperlink" Target="http://cs.wikipedia.org/wiki/Candida_albicans" TargetMode="External"/><Relationship Id="rId1" Type="http://schemas.openxmlformats.org/officeDocument/2006/relationships/slideLayout" Target="../slideLayouts/slideLayout2.xml"/><Relationship Id="rId5" Type="http://schemas.openxmlformats.org/officeDocument/2006/relationships/hyperlink" Target="http://cs.wikipedia.org/wiki/Escherichia_coli" TargetMode="External"/><Relationship Id="rId4" Type="http://schemas.openxmlformats.org/officeDocument/2006/relationships/hyperlink" Target="http://cs.wikipedia.org/wiki/Streptococcu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cs.wikipedia.org/wiki/Kojen%C3%AD" TargetMode="External"/><Relationship Id="rId2" Type="http://schemas.openxmlformats.org/officeDocument/2006/relationships/hyperlink" Target="http://www.babyweb.cz/Rubriky/s91-Kojeni-a-vyziva-maminky-a-ditete.aspx?utm_source=adwords&amp;utm_medium=cpc&amp;utm_campaign=det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hyperlink" Target="http://cs.wikipedia.org/wiki/Nekr%C3%B3za" TargetMode="External"/><Relationship Id="rId2" Type="http://schemas.openxmlformats.org/officeDocument/2006/relationships/hyperlink" Target="http://cs.wikipedia.org/wiki/Crohnova_choroba" TargetMode="External"/><Relationship Id="rId1" Type="http://schemas.openxmlformats.org/officeDocument/2006/relationships/slideLayout" Target="../slideLayouts/slideLayout2.xml"/><Relationship Id="rId6" Type="http://schemas.openxmlformats.org/officeDocument/2006/relationships/hyperlink" Target="http://cs.wikipedia.org/wiki/Mo%C4%8Dov%C3%A9_cesty" TargetMode="External"/><Relationship Id="rId5" Type="http://schemas.openxmlformats.org/officeDocument/2006/relationships/hyperlink" Target="http://cs.wikipedia.org/wiki/Infekce" TargetMode="External"/><Relationship Id="rId4" Type="http://schemas.openxmlformats.org/officeDocument/2006/relationships/hyperlink" Target="http://cs.wikipedia.org/w/index.php?title=Enterokolitida&amp;action=edit&amp;redlink=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914400" y="1772816"/>
            <a:ext cx="7772400" cy="1728192"/>
          </a:xfrm>
        </p:spPr>
        <p:txBody>
          <a:bodyPr>
            <a:normAutofit/>
          </a:bodyPr>
          <a:lstStyle/>
          <a:p>
            <a:pPr algn="ctr"/>
            <a:r>
              <a:rPr lang="cs-CZ" sz="6000" dirty="0" smtClean="0"/>
              <a:t>Kojení</a:t>
            </a:r>
            <a:endParaRPr lang="cs-CZ"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14400" y="764704"/>
            <a:ext cx="7772400" cy="5590856"/>
          </a:xfrm>
        </p:spPr>
        <p:txBody>
          <a:bodyPr>
            <a:normAutofit fontScale="70000" lnSpcReduction="20000"/>
          </a:bodyPr>
          <a:lstStyle/>
          <a:p>
            <a:r>
              <a:rPr lang="cs-CZ" sz="2400" b="1" i="1" u="sng" dirty="0" smtClean="0"/>
              <a:t>Kandidóza</a:t>
            </a:r>
          </a:p>
          <a:p>
            <a:r>
              <a:rPr lang="cs-CZ" sz="2400" dirty="0" smtClean="0"/>
              <a:t>Kandidóza je způsobena kvasinkou (jednobuněčnou houbou) </a:t>
            </a:r>
            <a:r>
              <a:rPr lang="cs-CZ" sz="2400" i="1" dirty="0" smtClean="0">
                <a:hlinkClick r:id="rId2" tooltip="Candida albicans"/>
              </a:rPr>
              <a:t>Candida </a:t>
            </a:r>
            <a:r>
              <a:rPr lang="cs-CZ" sz="2400" i="1" dirty="0" err="1" smtClean="0">
                <a:hlinkClick r:id="rId2" tooltip="Candida albicans"/>
              </a:rPr>
              <a:t>albicans</a:t>
            </a:r>
            <a:r>
              <a:rPr lang="cs-CZ" sz="2400" dirty="0" smtClean="0"/>
              <a:t>. Příznaky kandidózy prsů jsou bolest, svědění, pálení a zarudnutí. Taktéž mohou být lesklé nebo bílé skvrny na povrchu. U dítěte se může objevit bílý povlak na jazyku, který nelze setřít. Často v ústech dítěte vzniká moučnivka. Infekce se musí zbavit matka i dítě. Léčba zahrnuje lokální podávání antimykotik (antibiotika proti kvasinkám a plísním;) na bradavky a do úst dítěte. Je také potřeba důkladně prát prádlo a desinfikovat odsávačku mléka.</a:t>
            </a:r>
          </a:p>
          <a:p>
            <a:r>
              <a:rPr lang="cs-CZ" sz="2400" b="1" i="1" u="sng" dirty="0" smtClean="0"/>
              <a:t>Městnání mléka</a:t>
            </a:r>
          </a:p>
          <a:p>
            <a:r>
              <a:rPr lang="cs-CZ" sz="2400" dirty="0" smtClean="0"/>
              <a:t>Může dojít k tomu, že mléčné kanálky jsou blokovány a mléko nemůže dobře odtékat. Tento problém může postihnout i jen část prsu. Není způsoben infekcí. Obvykle se dá vyřešit měněním poloh dítěte při kojení a působením tepla před kojením. Pokud se to stane opakovaně, je třeba lékařské vyšetření.</a:t>
            </a:r>
          </a:p>
          <a:p>
            <a:r>
              <a:rPr lang="cs-CZ" sz="2400" b="1" i="1" u="sng" dirty="0" smtClean="0"/>
              <a:t>Mastitida</a:t>
            </a:r>
          </a:p>
          <a:p>
            <a:r>
              <a:rPr lang="cs-CZ" sz="2400" dirty="0" smtClean="0"/>
              <a:t>mastitida je zánět mléčné žlázy způsobený bakteriální infekcí. Projevuje se typickými znaky – bolest (dolor), teplota (calor), zarudnutí (rubor) a otok (tumor). Velmi často se objevuje 2–3 týdny po porodu, objevit se však může i jindy. Typickými původci infekce jsou bakterie rodu </a:t>
            </a:r>
            <a:r>
              <a:rPr lang="cs-CZ" sz="2400" dirty="0" smtClean="0">
                <a:hlinkClick r:id="rId3" tooltip="Staphylococcus"/>
              </a:rPr>
              <a:t>Staphylococcus</a:t>
            </a:r>
            <a:r>
              <a:rPr lang="cs-CZ" sz="2400" dirty="0" smtClean="0"/>
              <a:t> a </a:t>
            </a:r>
            <a:r>
              <a:rPr lang="cs-CZ" sz="2400" dirty="0" smtClean="0">
                <a:hlinkClick r:id="rId4" tooltip="Streptococcus"/>
              </a:rPr>
              <a:t>Streptococcus</a:t>
            </a:r>
            <a:r>
              <a:rPr lang="cs-CZ" sz="2400" dirty="0" smtClean="0"/>
              <a:t> a </a:t>
            </a:r>
            <a:r>
              <a:rPr lang="cs-CZ" sz="2400" dirty="0" smtClean="0">
                <a:hlinkClick r:id="rId5" tooltip="Escherichia coli"/>
              </a:rPr>
              <a:t>Escherichia coli</a:t>
            </a:r>
            <a:r>
              <a:rPr lang="cs-CZ" sz="2400" dirty="0" smtClean="0"/>
              <a:t>. Včasná léčba antibiotiky může předejít komplikacím, jako je vznik abscesu (hnisavého ložiska). Během léčby je potřeba pokračovat v kojení (odběru mléka z prsu) a mít dostatek klidu. V těžkých případech je potřeba podávat antibiotika intravenózně</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Strava matky při kojení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sz="1800" dirty="0" smtClean="0"/>
              <a:t>Nejlépe zeleninovou polévku zahuštěnou některým druhem obilovin nebo smetanovou bílou polévku, které podáváme se starším celozrnným chlebem nebo pečivem. Do polévek lze postupně opatrně přidávat malé množství zeleného hrášku nebo červené čočky. Pokud miminko nereaguje nadýmáním, můžeme uvařit i fazole a hrách a dávat je v malém množství do zeleninových polévek, těstovin či obilných „rizot“ se zeleninou. Luštěniny vaříme s tymiánem, saturejkou, majoránkou, pak tolik nenadýmají. Skladovat se mají v mrazničce (zdravější je samozřejmě mít luštěniny vždy čerstvě uvařené).</a:t>
            </a:r>
          </a:p>
          <a:p>
            <a:r>
              <a:rPr lang="cs-CZ" sz="1800" dirty="0" smtClean="0"/>
              <a:t>Nadýmavou zeleninu (zelí, kapustu, květák, brokolici) po porodu do jídelníčku nezařazujeme. Začneme si jí připravovat až kolem druhého až třetího měsíce věku dítěte, a to v normálním hrnci, ne tlakovém, aby se některé látky mohly volně odpařovat. Vaříme ji s bylinkovým kořením, které snižuje potíže s nadýmáním (majoránkou, tymiánem, saturejkou, kmínem).</a:t>
            </a:r>
          </a:p>
          <a:p>
            <a:r>
              <a:rPr lang="cs-CZ" sz="1800" dirty="0" smtClean="0"/>
              <a:t>Cukr se nahrazuje medem, rýžovou nebo ječmennou </a:t>
            </a:r>
            <a:r>
              <a:rPr lang="cs-CZ" sz="1800" dirty="0" err="1" smtClean="0"/>
              <a:t>sladěnkou</a:t>
            </a:r>
            <a:r>
              <a:rPr lang="cs-CZ" sz="1800" dirty="0" smtClean="0"/>
              <a:t>. Pochoutky je nejlepší připravovat ze sušeného ovoce nebo z medu a celozrnné mouky.</a:t>
            </a:r>
          </a:p>
          <a:p>
            <a:r>
              <a:rPr lang="cs-CZ" sz="1800" dirty="0" smtClean="0"/>
              <a:t>Je třeba jíst čerstvé plodiny a jídlo připravovat ze surovin, které se brzy kazí – jsou živé a velmi hodnotné.</a:t>
            </a:r>
          </a:p>
          <a:p>
            <a:endParaRPr lang="cs-CZ"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smtClean="0"/>
              <a:t>Co by v jídelníčku nemělo chybět</a:t>
            </a:r>
            <a:r>
              <a:rPr lang="cs-CZ" b="1" dirty="0" smtClean="0"/>
              <a:t/>
            </a:r>
            <a:br>
              <a:rPr lang="cs-CZ" b="1" dirty="0" smtClean="0"/>
            </a:br>
            <a:endParaRPr lang="cs-CZ" dirty="0"/>
          </a:p>
        </p:txBody>
      </p:sp>
      <p:sp>
        <p:nvSpPr>
          <p:cNvPr id="3" name="Zástupný symbol pro obsah 2"/>
          <p:cNvSpPr>
            <a:spLocks noGrp="1"/>
          </p:cNvSpPr>
          <p:nvPr>
            <p:ph idx="1"/>
          </p:nvPr>
        </p:nvSpPr>
        <p:spPr>
          <a:xfrm>
            <a:off x="914400" y="1340768"/>
            <a:ext cx="7772400" cy="5014792"/>
          </a:xfrm>
        </p:spPr>
        <p:txBody>
          <a:bodyPr>
            <a:normAutofit/>
          </a:bodyPr>
          <a:lstStyle/>
          <a:p>
            <a:r>
              <a:rPr lang="cs-CZ" sz="1700" b="1" dirty="0" smtClean="0"/>
              <a:t>Celá zrna:</a:t>
            </a:r>
            <a:r>
              <a:rPr lang="cs-CZ" sz="1700" dirty="0" smtClean="0"/>
              <a:t> rýže, jáhly, pohanka, kukuřice, oves, kuskus, ječmen (kroupy), pšenice, žito. Velmi hodnotné jsou také klíčky. Při každodenní konzumaci celozrnných obilovin do jídelníčku není třeba mít starost o nedostatek vápníku, hořčíku a železa.</a:t>
            </a:r>
          </a:p>
          <a:p>
            <a:r>
              <a:rPr lang="cs-CZ" sz="1700" b="1" dirty="0" smtClean="0"/>
              <a:t>Zelenina:</a:t>
            </a:r>
            <a:r>
              <a:rPr lang="cs-CZ" sz="1700" dirty="0" smtClean="0"/>
              <a:t> kořen, nať i plod. Zejména zelené natě jsou velmi důležité jako zdroj vápníku a železa. Důležitá je petrželová nať, pažitka, v polévkách vyvařujeme nať jarní mrkve, mladé listy květáku, kedlubny, brokolic atd. (ovšem jen ze zeleniny z vlastní zahrádky). Je také dobré naučit se používat při vaření plané byliny. Větší množství zeleniny alespoň krátce tepelně upravujeme (dušením, krátkým restováním na oleji do polosyrová, vařením v páře), je pak lépe stravitelná a nenadýmá.</a:t>
            </a:r>
          </a:p>
          <a:p>
            <a:r>
              <a:rPr lang="cs-CZ" sz="1700" b="1" dirty="0" smtClean="0"/>
              <a:t>Luštěniny</a:t>
            </a:r>
            <a:r>
              <a:rPr lang="cs-CZ" sz="1700" dirty="0" smtClean="0"/>
              <a:t> začneme přidávat do jídel po druhém až třetím měsíci věku dítěte.</a:t>
            </a:r>
          </a:p>
          <a:p>
            <a:r>
              <a:rPr lang="cs-CZ" sz="1700" b="1" dirty="0" smtClean="0"/>
              <a:t>Panenské oleje a semínka </a:t>
            </a:r>
            <a:r>
              <a:rPr lang="cs-CZ" sz="1700" dirty="0" smtClean="0"/>
              <a:t>(dýňové, slunečnicové, sezamové semínko, zlatý len, mák) jsou důležitou a nepostradatelnou součástí jídelníčku kojící maminky zejména pro vysoký obsah vápníku a nenasycených mastných kyselin.</a:t>
            </a:r>
          </a:p>
          <a:p>
            <a:r>
              <a:rPr lang="cs-CZ" sz="1700" b="1" dirty="0" smtClean="0"/>
              <a:t>Ovoce</a:t>
            </a:r>
            <a:r>
              <a:rPr lang="cs-CZ" sz="1700" dirty="0" smtClean="0"/>
              <a:t> by nemělo tvořit větší část denní stravy a není vhodné ho jíst ve větším množství.</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smtClean="0"/>
              <a:t>Co je vhodné k pití</a:t>
            </a:r>
            <a:br>
              <a:rPr lang="cs-CZ" sz="3200" b="1" dirty="0" smtClean="0"/>
            </a:br>
            <a:endParaRPr lang="cs-CZ" sz="3200" dirty="0"/>
          </a:p>
        </p:txBody>
      </p:sp>
      <p:sp>
        <p:nvSpPr>
          <p:cNvPr id="3" name="Zástupný symbol pro obsah 2"/>
          <p:cNvSpPr>
            <a:spLocks noGrp="1"/>
          </p:cNvSpPr>
          <p:nvPr>
            <p:ph idx="1"/>
          </p:nvPr>
        </p:nvSpPr>
        <p:spPr/>
        <p:txBody>
          <a:bodyPr>
            <a:normAutofit/>
          </a:bodyPr>
          <a:lstStyle/>
          <a:p>
            <a:r>
              <a:rPr lang="cs-CZ" sz="1900" b="1" dirty="0" smtClean="0"/>
              <a:t>Obilné kávy:</a:t>
            </a:r>
            <a:r>
              <a:rPr lang="cs-CZ" sz="1900" dirty="0" smtClean="0"/>
              <a:t> slabý odvar melty, špaldové kávy nebo obilné kávy </a:t>
            </a:r>
            <a:r>
              <a:rPr lang="cs-CZ" sz="1900" dirty="0" err="1" smtClean="0"/>
              <a:t>Caro</a:t>
            </a:r>
            <a:r>
              <a:rPr lang="cs-CZ" sz="1900" dirty="0" smtClean="0"/>
              <a:t> vylepšený malým množstvím mléka.</a:t>
            </a:r>
          </a:p>
          <a:p>
            <a:r>
              <a:rPr lang="cs-CZ" sz="1900" b="1" dirty="0" smtClean="0"/>
              <a:t>Obilné čaje:</a:t>
            </a:r>
            <a:r>
              <a:rPr lang="cs-CZ" sz="1900" dirty="0" smtClean="0"/>
              <a:t> Dvě polévkové lžíce nasucho opraženého obilí (kroupy, </a:t>
            </a:r>
            <a:r>
              <a:rPr lang="cs-CZ" sz="1900" dirty="0" err="1" smtClean="0"/>
              <a:t>bezpluchý</a:t>
            </a:r>
            <a:r>
              <a:rPr lang="cs-CZ" sz="1900" dirty="0" smtClean="0"/>
              <a:t> oves, pšenice, špalda) vsypeme do 350 ml vroucí vody. Vaříme 10 minut a 10 minut necháme odstát.</a:t>
            </a:r>
          </a:p>
          <a:p>
            <a:r>
              <a:rPr lang="cs-CZ" sz="1900" b="1" dirty="0" smtClean="0"/>
              <a:t>Bylinný čaj na podporu tvorby mléka: </a:t>
            </a:r>
            <a:r>
              <a:rPr lang="cs-CZ" sz="1900" dirty="0" smtClean="0"/>
              <a:t>Jde o čaj z kopřivy, anýzu, fenyklu a kmínu. Mohou ho pít i maminky, jejichž děti trpí na nadýmání. Čaj se však nemá pít stále a už vůbec ne preventivně.</a:t>
            </a:r>
          </a:p>
          <a:p>
            <a:r>
              <a:rPr lang="cs-CZ" sz="1900" b="1" dirty="0" smtClean="0"/>
              <a:t>Ovocné čaje z čerstvého nebo sušeného ovoce:</a:t>
            </a:r>
            <a:r>
              <a:rPr lang="cs-CZ" sz="1900" dirty="0" smtClean="0"/>
              <a:t> Vroucí vodou zalijte jakékoliv měkké ovoce a nechejte vylouhovat.Tvrdé ovoce krátce povařte.</a:t>
            </a:r>
          </a:p>
          <a:p>
            <a:r>
              <a:rPr lang="cs-CZ" sz="1900" b="1" dirty="0" smtClean="0"/>
              <a:t>Kvalitní pramenitá voda</a:t>
            </a:r>
            <a:r>
              <a:rPr lang="cs-CZ" sz="1900" dirty="0" smtClean="0"/>
              <a:t>, průmyslově neupravovaná, ze známého a ověřeného zdroje.</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Matka by při kojení neměla kouřit a požívat alkoholické nápoje škodí to jak ji tak i dítěti!!</a:t>
            </a:r>
          </a:p>
          <a:p>
            <a:r>
              <a:rPr lang="cs-CZ" dirty="0" smtClean="0"/>
              <a:t>Žena v době kojení by měla používat kojenecké vložky k zabránění zašpinění prádla mlékem, kdy dochází k samovolnému odtoku mléka.</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Děkuji za pozornost </a:t>
            </a:r>
            <a:r>
              <a:rPr lang="cs-CZ" dirty="0" smtClean="0">
                <a:sym typeface="Wingdings" pitchFamily="2" charset="2"/>
              </a:rPr>
              <a:t></a:t>
            </a:r>
            <a:endParaRPr lang="cs-CZ" dirty="0"/>
          </a:p>
        </p:txBody>
      </p:sp>
      <p:sp>
        <p:nvSpPr>
          <p:cNvPr id="3" name="Zástupný symbol pro obsah 2"/>
          <p:cNvSpPr>
            <a:spLocks noGrp="1"/>
          </p:cNvSpPr>
          <p:nvPr>
            <p:ph idx="1"/>
          </p:nvPr>
        </p:nvSpPr>
        <p:spPr/>
        <p:txBody>
          <a:bodyPr>
            <a:normAutofit/>
          </a:bodyPr>
          <a:lstStyle/>
          <a:p>
            <a:r>
              <a:rPr lang="cs-CZ" sz="1600" dirty="0" smtClean="0">
                <a:hlinkClick r:id="rId2"/>
              </a:rPr>
              <a:t>http://www.</a:t>
            </a:r>
            <a:r>
              <a:rPr lang="cs-CZ" sz="1600" dirty="0" err="1" smtClean="0">
                <a:hlinkClick r:id="rId2"/>
              </a:rPr>
              <a:t>babyweb.cz</a:t>
            </a:r>
            <a:r>
              <a:rPr lang="cs-CZ" sz="1600" dirty="0" smtClean="0">
                <a:hlinkClick r:id="rId2"/>
              </a:rPr>
              <a:t>/Rubriky/s91-Kojeni-a-</a:t>
            </a:r>
            <a:r>
              <a:rPr lang="cs-CZ" sz="1600" dirty="0" err="1" smtClean="0">
                <a:hlinkClick r:id="rId2"/>
              </a:rPr>
              <a:t>vyziva</a:t>
            </a:r>
            <a:r>
              <a:rPr lang="cs-CZ" sz="1600" dirty="0" smtClean="0">
                <a:hlinkClick r:id="rId2"/>
              </a:rPr>
              <a:t>-maminky-a-</a:t>
            </a:r>
            <a:r>
              <a:rPr lang="cs-CZ" sz="1600" dirty="0" err="1" smtClean="0">
                <a:hlinkClick r:id="rId2"/>
              </a:rPr>
              <a:t>ditete.aspx</a:t>
            </a:r>
            <a:r>
              <a:rPr lang="cs-CZ" sz="1600" dirty="0" smtClean="0">
                <a:hlinkClick r:id="rId2"/>
              </a:rPr>
              <a:t>?</a:t>
            </a:r>
            <a:r>
              <a:rPr lang="cs-CZ" sz="1600" dirty="0" err="1" smtClean="0">
                <a:hlinkClick r:id="rId2"/>
              </a:rPr>
              <a:t>utm</a:t>
            </a:r>
            <a:r>
              <a:rPr lang="cs-CZ" sz="1600" dirty="0" smtClean="0">
                <a:hlinkClick r:id="rId2"/>
              </a:rPr>
              <a:t>_</a:t>
            </a:r>
            <a:r>
              <a:rPr lang="cs-CZ" sz="1600" dirty="0" err="1" smtClean="0">
                <a:hlinkClick r:id="rId2"/>
              </a:rPr>
              <a:t>source</a:t>
            </a:r>
            <a:r>
              <a:rPr lang="cs-CZ" sz="1600" dirty="0" smtClean="0">
                <a:hlinkClick r:id="rId2"/>
              </a:rPr>
              <a:t>=</a:t>
            </a:r>
            <a:r>
              <a:rPr lang="cs-CZ" sz="1600" dirty="0" err="1" smtClean="0">
                <a:hlinkClick r:id="rId2"/>
              </a:rPr>
              <a:t>adwords</a:t>
            </a:r>
            <a:r>
              <a:rPr lang="cs-CZ" sz="1600" dirty="0" smtClean="0">
                <a:hlinkClick r:id="rId2"/>
              </a:rPr>
              <a:t>&amp;</a:t>
            </a:r>
            <a:r>
              <a:rPr lang="cs-CZ" sz="1600" dirty="0" err="1" smtClean="0">
                <a:hlinkClick r:id="rId2"/>
              </a:rPr>
              <a:t>utm</a:t>
            </a:r>
            <a:r>
              <a:rPr lang="cs-CZ" sz="1600" dirty="0" smtClean="0">
                <a:hlinkClick r:id="rId2"/>
              </a:rPr>
              <a:t>_medium=</a:t>
            </a:r>
            <a:r>
              <a:rPr lang="cs-CZ" sz="1600" dirty="0" err="1" smtClean="0">
                <a:hlinkClick r:id="rId2"/>
              </a:rPr>
              <a:t>cpc</a:t>
            </a:r>
            <a:r>
              <a:rPr lang="cs-CZ" sz="1600" dirty="0" smtClean="0">
                <a:hlinkClick r:id="rId2"/>
              </a:rPr>
              <a:t>&amp;</a:t>
            </a:r>
            <a:r>
              <a:rPr lang="cs-CZ" sz="1600" dirty="0" err="1" smtClean="0">
                <a:hlinkClick r:id="rId2"/>
              </a:rPr>
              <a:t>utm</a:t>
            </a:r>
            <a:r>
              <a:rPr lang="cs-CZ" sz="1600" dirty="0" smtClean="0">
                <a:hlinkClick r:id="rId2"/>
              </a:rPr>
              <a:t>_</a:t>
            </a:r>
            <a:r>
              <a:rPr lang="cs-CZ" sz="1600" dirty="0" err="1" smtClean="0">
                <a:hlinkClick r:id="rId2"/>
              </a:rPr>
              <a:t>campaign</a:t>
            </a:r>
            <a:r>
              <a:rPr lang="cs-CZ" sz="1600" dirty="0" smtClean="0">
                <a:hlinkClick r:id="rId2"/>
              </a:rPr>
              <a:t>=</a:t>
            </a:r>
            <a:r>
              <a:rPr lang="cs-CZ" sz="1600" dirty="0" err="1" smtClean="0">
                <a:hlinkClick r:id="rId2"/>
              </a:rPr>
              <a:t>deti</a:t>
            </a:r>
            <a:endParaRPr lang="cs-CZ" sz="1600" dirty="0" smtClean="0"/>
          </a:p>
          <a:p>
            <a:r>
              <a:rPr lang="cs-CZ" sz="1600" dirty="0" smtClean="0">
                <a:hlinkClick r:id="rId3"/>
              </a:rPr>
              <a:t>http://cs.wikipedia.org/wiki/Kojen%C3%AD</a:t>
            </a:r>
            <a:endParaRPr lang="cs-CZ" sz="1600" dirty="0" smtClean="0"/>
          </a:p>
          <a:p>
            <a:endParaRPr lang="cs-CZ" sz="1600" dirty="0" smtClean="0"/>
          </a:p>
          <a:p>
            <a:endParaRPr lang="cs-CZ" sz="1600" dirty="0" smtClean="0"/>
          </a:p>
          <a:p>
            <a:r>
              <a:rPr lang="cs-CZ" sz="2000" dirty="0" smtClean="0"/>
              <a:t>Vypracovala : Kateřina Šmotková</a:t>
            </a:r>
            <a:endParaRPr lang="cs-CZ"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5000"/>
              </a:schemeClr>
            </a:gs>
            <a:gs pos="30000">
              <a:srgbClr val="66008F"/>
            </a:gs>
            <a:gs pos="64999">
              <a:srgbClr val="BA0066"/>
            </a:gs>
            <a:gs pos="89999">
              <a:srgbClr val="FF0000"/>
            </a:gs>
            <a:gs pos="100000">
              <a:srgbClr val="FF8200"/>
            </a:gs>
          </a:gsLst>
          <a:lin ang="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Kojení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Novorozenci a kojenci mají sací reflex, který jim umožňuje sát a polykat mléko z mléčné žlázy</a:t>
            </a:r>
          </a:p>
          <a:p>
            <a:r>
              <a:rPr lang="cs-CZ" dirty="0" smtClean="0"/>
              <a:t>mateřské mléko je tím nejlepším zdrojem potravy pro lidské novorozence.</a:t>
            </a:r>
          </a:p>
          <a:p>
            <a:r>
              <a:rPr lang="cs-CZ" dirty="0" smtClean="0"/>
              <a:t>Dítě může být kojeno vlastní matkou nebo jinou ženou v laktaci. </a:t>
            </a:r>
          </a:p>
          <a:p>
            <a:r>
              <a:rPr lang="cs-CZ" dirty="0" smtClean="0"/>
              <a:t>Mateřské mléko může být odstříkáváno a podáváno dítěti z lahve.</a:t>
            </a:r>
          </a:p>
          <a:p>
            <a:r>
              <a:rPr lang="cs-CZ" dirty="0" smtClean="0"/>
              <a:t> Rovněž je možné používat pasterizované mléko od dárkyň.</a:t>
            </a:r>
          </a:p>
          <a:p>
            <a:r>
              <a:rPr lang="cs-CZ" dirty="0" smtClean="0"/>
              <a:t>Pro děti matek, které nemohou nebo nechtějí své děti kojit, jsou k dispozici náhradní mléka.</a:t>
            </a:r>
          </a:p>
          <a:p>
            <a:r>
              <a:rPr lang="cs-CZ" dirty="0" smtClean="0"/>
              <a:t>používání těchto náhrad je všeobecně považováno za méně hodnotné než kojení, a to jak pro normálně narozené, tak i pro nedonošené děti.</a:t>
            </a:r>
          </a:p>
          <a:p>
            <a:r>
              <a:rPr lang="cs-CZ" dirty="0" smtClean="0"/>
              <a:t>V mnoha zemích je krmení náhradní kojeneckou výživou spojeno se zvýšenou úmrtností kojenců na průjmová onemocnění.</a:t>
            </a:r>
          </a:p>
          <a:p>
            <a:r>
              <a:rPr lang="cs-CZ" dirty="0" smtClean="0"/>
              <a:t>Ovšem pokud se používá nezávadná voda a jsou dodržovány další hygienické zásady, je krmení náhradním mlékem považováno za přijatelné.</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Laktace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 tvorba a vylučování mateřského mléka</a:t>
            </a:r>
          </a:p>
          <a:p>
            <a:r>
              <a:rPr lang="cs-CZ" dirty="0" smtClean="0"/>
              <a:t>Od třetího měsíce těhotenství ženský organismus produkuje hormony, které stimulují růst systému mléčných kanálků v prsech: Progesteron ovlivňuje růst alveolů a laloků žlázy. Hladiny progesteronu a estrogenů po porodu prudce klesají, což vyvolá tvorbu mleziva (kolostrum).</a:t>
            </a:r>
          </a:p>
          <a:p>
            <a:r>
              <a:rPr lang="cs-CZ" dirty="0" smtClean="0"/>
              <a:t>Estrogeny stimulují růst mléčných kanálků. Hladina estrogenů klesá po porodu a zůstává nízká po dobu prvních asi sedmi měsíců kojení. Doporučuje se proto, aby kojící ženy neužívaly hormonální antikoncepci s obsahem estrogenů. Zvýšení hladiny estrogenů může omezit tvorbu mléka.</a:t>
            </a:r>
          </a:p>
          <a:p>
            <a:r>
              <a:rPr lang="cs-CZ" dirty="0" smtClean="0"/>
              <a:t>Prolaktin přispívá ke zvýšenému růstu alveolů během těhotenství.</a:t>
            </a:r>
          </a:p>
          <a:p>
            <a:r>
              <a:rPr lang="cs-CZ" dirty="0" smtClean="0"/>
              <a:t>Oxytocin stahuje hladké svalstvo dělohy během porodu. Po porodu oxytocin stahuje hladké svalstvo okolo alveolů prsní žlázy, čímž vypuzuje nově vytvořené mléko do kanálků. Oxytocin je nezbytný pro vypuzovací reflex (ejekce mléka při sání).</a:t>
            </a:r>
          </a:p>
          <a:p>
            <a:r>
              <a:rPr lang="cs-CZ" dirty="0" smtClean="0"/>
              <a:t>Laktaci je možné vyvolat uměle</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err="1" smtClean="0"/>
              <a:t>Laktogeneze</a:t>
            </a:r>
            <a:r>
              <a:rPr lang="cs-CZ" dirty="0" smtClean="0"/>
              <a:t> I</a:t>
            </a:r>
            <a:br>
              <a:rPr lang="cs-CZ" dirty="0" smtClean="0"/>
            </a:br>
            <a:endParaRPr lang="cs-CZ" dirty="0"/>
          </a:p>
        </p:txBody>
      </p:sp>
      <p:sp>
        <p:nvSpPr>
          <p:cNvPr id="5" name="Nadpis 1"/>
          <p:cNvSpPr>
            <a:spLocks noGrp="1"/>
          </p:cNvSpPr>
          <p:nvPr>
            <p:ph idx="1"/>
          </p:nvPr>
        </p:nvSpPr>
        <p:spPr/>
        <p:txBody>
          <a:bodyPr numCol="2">
            <a:normAutofit/>
          </a:bodyPr>
          <a:lstStyle/>
          <a:p>
            <a:r>
              <a:rPr lang="cs-CZ" sz="1800" dirty="0" smtClean="0"/>
              <a:t>Na konci těhotenství vstupuje mléčná žláza do první fáze </a:t>
            </a:r>
            <a:r>
              <a:rPr lang="cs-CZ" sz="1800" dirty="0" err="1" smtClean="0"/>
              <a:t>laktogeneze</a:t>
            </a:r>
            <a:r>
              <a:rPr lang="cs-CZ" sz="1800" dirty="0" smtClean="0"/>
              <a:t>. V této fázi produkuje kolostrum (mlezivo), hustou, někdy nažloutlou tekutinu. V této fázi ještě vysoké hladiny progesteronu blokují většinu produkce mléka.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Laktogeneze</a:t>
            </a:r>
            <a:r>
              <a:rPr lang="cs-CZ" dirty="0" smtClean="0"/>
              <a:t> II</a:t>
            </a:r>
            <a:br>
              <a:rPr lang="cs-CZ" dirty="0" smtClean="0"/>
            </a:b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Porod placenty způsobí náhlý pokles hladin progesteronu, estrogenů a HPL (lidský placentární </a:t>
            </a:r>
            <a:r>
              <a:rPr lang="cs-CZ" dirty="0" err="1" smtClean="0"/>
              <a:t>laktogen</a:t>
            </a:r>
            <a:r>
              <a:rPr lang="cs-CZ" dirty="0" smtClean="0"/>
              <a:t>), zatímco hladina prolaktinu zůstává i nadále vysoká. Toto náhlé snížení hladiny progesteronu ve spojení s vysokou hladinou prolaktinu stimuluje tvorbu bohatou produkci mléka</a:t>
            </a:r>
          </a:p>
          <a:p>
            <a:r>
              <a:rPr lang="cs-CZ" dirty="0" smtClean="0"/>
              <a:t>Po první stimulaci prsu se zvýší hladina prolaktinu v krvi (s vrcholem po cca 45 minutách) a během asi 3 hodin se opět vrátí do stavu před započetím kojení. Tento vzestup hladiny prolaktinu spustí v alveolech tvorbu mléka. Prolaktin se rovněž vylučuje do mléka.</a:t>
            </a:r>
          </a:p>
          <a:p>
            <a:r>
              <a:rPr lang="cs-CZ" dirty="0" smtClean="0"/>
              <a:t>Do tohoto procesu se rovněž zapojují i jiné hormony – </a:t>
            </a:r>
            <a:r>
              <a:rPr lang="cs-CZ" dirty="0" err="1" smtClean="0"/>
              <a:t>inzlín</a:t>
            </a:r>
            <a:r>
              <a:rPr lang="cs-CZ" dirty="0" smtClean="0"/>
              <a:t>, </a:t>
            </a:r>
            <a:r>
              <a:rPr lang="cs-CZ" dirty="0" err="1" smtClean="0"/>
              <a:t>thyroxin</a:t>
            </a:r>
            <a:r>
              <a:rPr lang="cs-CZ" dirty="0" smtClean="0"/>
              <a:t> a kortizol, jejich role však zatím není úplně jasná. Ačkoliv biochemické ukazatele naznačují, že druhá fáze </a:t>
            </a:r>
            <a:r>
              <a:rPr lang="cs-CZ" dirty="0" err="1" smtClean="0"/>
              <a:t>laktogeneze</a:t>
            </a:r>
            <a:r>
              <a:rPr lang="cs-CZ" dirty="0" smtClean="0"/>
              <a:t> začíná asi 30–40 hodin po porodu, matky obvykle začínají mít pocit plnosti prsů až po 2–3 dnech po porodu.</a:t>
            </a:r>
          </a:p>
          <a:p>
            <a:r>
              <a:rPr lang="cs-CZ" b="1" dirty="0" smtClean="0"/>
              <a:t>Kolostrum</a:t>
            </a:r>
            <a:r>
              <a:rPr lang="cs-CZ" dirty="0" smtClean="0"/>
              <a:t> neboli mlezivo je první mléko, které kojené dítě dostává. Obsahuje větší množství bílých krvinek a protilátek než zralé mléko. Zejména to je vysoké množství </a:t>
            </a:r>
            <a:r>
              <a:rPr lang="cs-CZ" dirty="0" err="1" smtClean="0"/>
              <a:t>imunoglobulínu</a:t>
            </a:r>
            <a:r>
              <a:rPr lang="cs-CZ" dirty="0" smtClean="0"/>
              <a:t> A (</a:t>
            </a:r>
            <a:r>
              <a:rPr lang="cs-CZ" dirty="0" err="1" smtClean="0"/>
              <a:t>IgA</a:t>
            </a:r>
            <a:r>
              <a:rPr lang="cs-CZ" dirty="0" smtClean="0"/>
              <a:t>), který pokryje sliznici nevyzrálého tenkého </a:t>
            </a:r>
            <a:r>
              <a:rPr lang="cs-CZ" dirty="0" err="1" smtClean="0"/>
              <a:t>střevaítěte</a:t>
            </a:r>
            <a:r>
              <a:rPr lang="cs-CZ" dirty="0" smtClean="0"/>
              <a:t>. Tím pomáhá chránit dítě před průnikem mikroorganismů do organismu. Sekreční </a:t>
            </a:r>
            <a:r>
              <a:rPr lang="cs-CZ" dirty="0" err="1" smtClean="0"/>
              <a:t>IgA</a:t>
            </a:r>
            <a:r>
              <a:rPr lang="cs-CZ" dirty="0" smtClean="0"/>
              <a:t> rovněž pomáhá předcházet vzniku potravinových alergií. Po dvou týdnech od porodu se kolostrum postupně mění ve zralé mléko</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b="1" dirty="0" err="1" smtClean="0"/>
              <a:t>Laktogeneze</a:t>
            </a:r>
            <a:r>
              <a:rPr lang="cs-CZ" b="1" dirty="0" smtClean="0"/>
              <a:t> III</a:t>
            </a:r>
            <a:br>
              <a:rPr lang="cs-CZ" b="1" dirty="0" smtClean="0"/>
            </a:br>
            <a:endParaRPr lang="cs-CZ" dirty="0"/>
          </a:p>
        </p:txBody>
      </p:sp>
      <p:sp>
        <p:nvSpPr>
          <p:cNvPr id="5" name="Nadpis 1"/>
          <p:cNvSpPr>
            <a:spLocks noGrp="1"/>
          </p:cNvSpPr>
          <p:nvPr>
            <p:ph idx="1"/>
          </p:nvPr>
        </p:nvSpPr>
        <p:spPr/>
        <p:txBody>
          <a:bodyPr numCol="2">
            <a:normAutofit fontScale="62500" lnSpcReduction="20000"/>
          </a:bodyPr>
          <a:lstStyle/>
          <a:p>
            <a:r>
              <a:rPr lang="cs-CZ" dirty="0" smtClean="0"/>
              <a:t>Jakmile je tvorba mléka pevněji nastolena, začíná se uplatňovat řízení </a:t>
            </a:r>
            <a:r>
              <a:rPr lang="cs-CZ" dirty="0" err="1" smtClean="0"/>
              <a:t>autokrinní</a:t>
            </a:r>
            <a:r>
              <a:rPr lang="cs-CZ" dirty="0" smtClean="0"/>
              <a:t> (hormony působící v místě své tvorby). </a:t>
            </a:r>
          </a:p>
          <a:p>
            <a:r>
              <a:rPr lang="cs-CZ" dirty="0" smtClean="0"/>
              <a:t>V této fázi se tvoří tím více mléka, čím více je ho z prsu odebíráno. Výzkumy rovněž naznačují, že úplnější vyprázdnění prsu rovněž podpoří tvorbu mléka. Tvorba mléka je tedy silně závislá na tom, jak často se dítě krmí a jak dobře je schopno odebírat mléko z prsu.</a:t>
            </a:r>
          </a:p>
          <a:p>
            <a:r>
              <a:rPr lang="cs-CZ" b="1" dirty="0" smtClean="0"/>
              <a:t> Nízká tvorba mléka může být způsobena:</a:t>
            </a:r>
            <a:r>
              <a:rPr lang="cs-CZ" dirty="0" smtClean="0"/>
              <a:t> </a:t>
            </a:r>
            <a:endParaRPr lang="cs-CZ" b="1" dirty="0" smtClean="0"/>
          </a:p>
          <a:p>
            <a:r>
              <a:rPr lang="cs-CZ" dirty="0" smtClean="0"/>
              <a:t>nedostatečnou frekvencí kojení nebo </a:t>
            </a:r>
            <a:r>
              <a:rPr lang="cs-CZ" dirty="0" err="1" smtClean="0"/>
              <a:t>odstříkávání</a:t>
            </a:r>
            <a:r>
              <a:rPr lang="cs-CZ" dirty="0" smtClean="0"/>
              <a:t>;</a:t>
            </a:r>
          </a:p>
          <a:p>
            <a:r>
              <a:rPr lang="cs-CZ" dirty="0" smtClean="0"/>
              <a:t>neschopností dítěte odebírat efektivně mléko z prsu z důvodu např. deficitu čelistí nebo struktury úst;</a:t>
            </a:r>
          </a:p>
          <a:p>
            <a:r>
              <a:rPr lang="cs-CZ" dirty="0" smtClean="0"/>
              <a:t>endokrinní (hormonální) poruchou u matky;</a:t>
            </a:r>
          </a:p>
          <a:p>
            <a:r>
              <a:rPr lang="cs-CZ" dirty="0" smtClean="0"/>
              <a:t>nedostatečně vyvinutou prsní tkání;</a:t>
            </a:r>
          </a:p>
          <a:p>
            <a:r>
              <a:rPr lang="cs-CZ" dirty="0" smtClean="0"/>
              <a:t>poruchou metabolismu nebo trávení u dítěte;</a:t>
            </a:r>
          </a:p>
          <a:p>
            <a:r>
              <a:rPr lang="cs-CZ" dirty="0" smtClean="0"/>
              <a:t>nedostatečný kalorický příjem nebo malnutrice (nedostatek živin) u matky.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Zástupný symbol pro obsah 7" descr="kojící klobouček.jpg"/>
          <p:cNvPicPr>
            <a:picLocks noGrp="1" noChangeAspect="1"/>
          </p:cNvPicPr>
          <p:nvPr>
            <p:ph sz="half" idx="1"/>
          </p:nvPr>
        </p:nvPicPr>
        <p:blipFill>
          <a:blip r:embed="rId3" cstate="print"/>
          <a:stretch>
            <a:fillRect/>
          </a:stretch>
        </p:blipFill>
        <p:spPr>
          <a:xfrm>
            <a:off x="323528" y="1628800"/>
            <a:ext cx="2447925" cy="1866900"/>
          </a:xfrm>
        </p:spPr>
      </p:pic>
      <p:pic>
        <p:nvPicPr>
          <p:cNvPr id="9" name="Zástupný symbol pro obsah 8" descr="odsávačky.jpg"/>
          <p:cNvPicPr>
            <a:picLocks noGrp="1" noChangeAspect="1"/>
          </p:cNvPicPr>
          <p:nvPr>
            <p:ph sz="half" idx="2"/>
          </p:nvPr>
        </p:nvPicPr>
        <p:blipFill>
          <a:blip r:embed="rId4" cstate="print"/>
          <a:stretch>
            <a:fillRect/>
          </a:stretch>
        </p:blipFill>
        <p:spPr>
          <a:xfrm>
            <a:off x="6372200" y="4221088"/>
            <a:ext cx="2314575" cy="1981200"/>
          </a:xfrm>
        </p:spPr>
      </p:pic>
      <p:pic>
        <p:nvPicPr>
          <p:cNvPr id="10" name="Obrázek 9" descr="podprsenka.jpg"/>
          <p:cNvPicPr>
            <a:picLocks noChangeAspect="1"/>
          </p:cNvPicPr>
          <p:nvPr/>
        </p:nvPicPr>
        <p:blipFill>
          <a:blip r:embed="rId5" cstate="print"/>
          <a:stretch>
            <a:fillRect/>
          </a:stretch>
        </p:blipFill>
        <p:spPr>
          <a:xfrm>
            <a:off x="3131840" y="836712"/>
            <a:ext cx="2143125" cy="2143125"/>
          </a:xfrm>
          <a:prstGeom prst="rect">
            <a:avLst/>
          </a:prstGeom>
        </p:spPr>
      </p:pic>
      <p:pic>
        <p:nvPicPr>
          <p:cNvPr id="11" name="Obrázek 10" descr="polštář.jpg"/>
          <p:cNvPicPr>
            <a:picLocks noChangeAspect="1"/>
          </p:cNvPicPr>
          <p:nvPr/>
        </p:nvPicPr>
        <p:blipFill>
          <a:blip r:embed="rId6" cstate="print"/>
          <a:stretch>
            <a:fillRect/>
          </a:stretch>
        </p:blipFill>
        <p:spPr>
          <a:xfrm>
            <a:off x="5796136" y="1556792"/>
            <a:ext cx="2419350" cy="1895475"/>
          </a:xfrm>
          <a:prstGeom prst="rect">
            <a:avLst/>
          </a:prstGeom>
        </p:spPr>
      </p:pic>
      <p:pic>
        <p:nvPicPr>
          <p:cNvPr id="12" name="Obrázek 11" descr="kojení.jpg"/>
          <p:cNvPicPr>
            <a:picLocks noChangeAspect="1"/>
          </p:cNvPicPr>
          <p:nvPr/>
        </p:nvPicPr>
        <p:blipFill>
          <a:blip r:embed="rId7" cstate="print"/>
          <a:stretch>
            <a:fillRect/>
          </a:stretch>
        </p:blipFill>
        <p:spPr>
          <a:xfrm>
            <a:off x="467544" y="4797152"/>
            <a:ext cx="2762250" cy="1657350"/>
          </a:xfrm>
          <a:prstGeom prst="rect">
            <a:avLst/>
          </a:prstGeom>
        </p:spPr>
      </p:pic>
      <p:pic>
        <p:nvPicPr>
          <p:cNvPr id="13" name="Obrázek 12" descr="dvojčata.jpg"/>
          <p:cNvPicPr>
            <a:picLocks noChangeAspect="1"/>
          </p:cNvPicPr>
          <p:nvPr/>
        </p:nvPicPr>
        <p:blipFill>
          <a:blip r:embed="rId8" cstate="print"/>
          <a:stretch>
            <a:fillRect/>
          </a:stretch>
        </p:blipFill>
        <p:spPr>
          <a:xfrm>
            <a:off x="3347864" y="3645024"/>
            <a:ext cx="2880320" cy="28803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Výhody kojení pro dítě</a:t>
            </a:r>
            <a:endParaRPr lang="cs-CZ" dirty="0"/>
          </a:p>
        </p:txBody>
      </p:sp>
      <p:sp>
        <p:nvSpPr>
          <p:cNvPr id="3" name="Zástupný symbol pro obsah 2"/>
          <p:cNvSpPr>
            <a:spLocks noGrp="1"/>
          </p:cNvSpPr>
          <p:nvPr>
            <p:ph idx="1"/>
          </p:nvPr>
        </p:nvSpPr>
        <p:spPr>
          <a:noFill/>
        </p:spPr>
        <p:txBody>
          <a:bodyPr>
            <a:normAutofit fontScale="85000" lnSpcReduction="10000"/>
          </a:bodyPr>
          <a:lstStyle/>
          <a:p>
            <a:r>
              <a:rPr lang="cs-CZ" sz="1800" dirty="0" smtClean="0"/>
              <a:t>Kojené děti mají nižší riziko náhlého úmrtí (tzv. syndrom náhlého úmrtí dítěte, SIDS) a dalších onemocnění. Sání prsů povzbuzuje správný vývoj zubů a řečových orgánů. Sání rovněž pomáhá předcházet obstruktivní spánkové apnoe (přerušení dýchání během spánku uzavřením dýchacích cest). Kojení dítě uklidňuje, když je unavené, protivné, nemocné či zraněné.  Kojení je rovněž spojeno se snížením rizika následujících onemocnění: </a:t>
            </a:r>
          </a:p>
          <a:p>
            <a:r>
              <a:rPr lang="cs-CZ" sz="1800" dirty="0" smtClean="0"/>
              <a:t>alergie;</a:t>
            </a:r>
            <a:endParaRPr lang="cs-CZ" sz="1800" dirty="0" smtClean="0"/>
          </a:p>
          <a:p>
            <a:r>
              <a:rPr lang="cs-CZ" sz="1800" dirty="0" smtClean="0"/>
              <a:t>astma;</a:t>
            </a:r>
            <a:endParaRPr lang="cs-CZ" sz="1800" dirty="0" smtClean="0"/>
          </a:p>
          <a:p>
            <a:r>
              <a:rPr lang="cs-CZ" sz="1800" dirty="0" smtClean="0"/>
              <a:t>bakteriální </a:t>
            </a:r>
            <a:r>
              <a:rPr lang="cs-CZ" sz="1800" dirty="0" smtClean="0"/>
              <a:t>meningitida</a:t>
            </a:r>
            <a:r>
              <a:rPr lang="cs-CZ" sz="1800" dirty="0" smtClean="0"/>
              <a:t> (zánět mozkových blan);</a:t>
            </a:r>
          </a:p>
          <a:p>
            <a:r>
              <a:rPr lang="cs-CZ" sz="1800" dirty="0" err="1" smtClean="0"/>
              <a:t>celiakie</a:t>
            </a:r>
            <a:r>
              <a:rPr lang="cs-CZ" sz="1800" dirty="0" smtClean="0"/>
              <a:t> (nesnášenlivost </a:t>
            </a:r>
            <a:r>
              <a:rPr lang="cs-CZ" sz="1800" dirty="0" smtClean="0"/>
              <a:t>lepku);</a:t>
            </a:r>
            <a:endParaRPr lang="cs-CZ" sz="1800" dirty="0" smtClean="0"/>
          </a:p>
          <a:p>
            <a:r>
              <a:rPr lang="cs-CZ" sz="1800" dirty="0" smtClean="0">
                <a:hlinkClick r:id="rId2" tooltip="Crohnova choroba"/>
              </a:rPr>
              <a:t>Crohnova choroba</a:t>
            </a:r>
            <a:r>
              <a:rPr lang="cs-CZ" sz="1800" dirty="0" smtClean="0"/>
              <a:t> (zánětlivé onemocnění střev);</a:t>
            </a:r>
          </a:p>
          <a:p>
            <a:r>
              <a:rPr lang="cs-CZ" sz="1800" dirty="0" smtClean="0"/>
              <a:t>průjem;</a:t>
            </a:r>
            <a:endParaRPr lang="cs-CZ" sz="1800" dirty="0" smtClean="0"/>
          </a:p>
          <a:p>
            <a:r>
              <a:rPr lang="cs-CZ" sz="1800" dirty="0" smtClean="0"/>
              <a:t>ekzémy;</a:t>
            </a:r>
            <a:endParaRPr lang="cs-CZ" sz="1800" dirty="0" smtClean="0"/>
          </a:p>
          <a:p>
            <a:r>
              <a:rPr lang="cs-CZ" sz="1800" dirty="0" smtClean="0"/>
              <a:t>gastroenteritida</a:t>
            </a:r>
            <a:r>
              <a:rPr lang="cs-CZ" sz="1800" dirty="0" smtClean="0"/>
              <a:t> (zánět žaludku a střev, infekčního i jiného původu);</a:t>
            </a:r>
          </a:p>
          <a:p>
            <a:r>
              <a:rPr lang="cs-CZ" sz="1800" dirty="0" smtClean="0">
                <a:hlinkClick r:id="rId3" tooltip="Nekróza"/>
              </a:rPr>
              <a:t>nekrotizující</a:t>
            </a:r>
            <a:r>
              <a:rPr lang="cs-CZ" sz="1800" dirty="0" smtClean="0"/>
              <a:t> </a:t>
            </a:r>
            <a:r>
              <a:rPr lang="cs-CZ" sz="1800" dirty="0" smtClean="0">
                <a:hlinkClick r:id="rId4" tooltip="Enterokolitida (stránka neexistuje)"/>
              </a:rPr>
              <a:t>enterokolitida</a:t>
            </a:r>
            <a:r>
              <a:rPr lang="cs-CZ" sz="1800" dirty="0" smtClean="0"/>
              <a:t> (závažný zánět střev);</a:t>
            </a:r>
          </a:p>
          <a:p>
            <a:r>
              <a:rPr lang="cs-CZ" sz="1800" dirty="0" smtClean="0">
                <a:hlinkClick r:id="rId5" tooltip="Infekce"/>
              </a:rPr>
              <a:t>infekce</a:t>
            </a:r>
            <a:r>
              <a:rPr lang="cs-CZ" sz="1800" dirty="0" smtClean="0"/>
              <a:t> </a:t>
            </a:r>
            <a:r>
              <a:rPr lang="cs-CZ" sz="1800" dirty="0" smtClean="0">
                <a:hlinkClick r:id="rId6" tooltip="Močové cesty"/>
              </a:rPr>
              <a:t>močových cest</a:t>
            </a:r>
            <a:r>
              <a:rPr lang="cs-CZ" sz="1800" dirty="0" smtClean="0"/>
              <a:t>.</a:t>
            </a:r>
          </a:p>
          <a:p>
            <a:r>
              <a:rPr lang="cs-CZ" sz="1800" dirty="0" err="1" smtClean="0"/>
              <a:t>Atd</a:t>
            </a:r>
            <a:r>
              <a:rPr lang="cs-CZ" sz="1800" dirty="0" smtClean="0"/>
              <a:t>…..</a:t>
            </a:r>
          </a:p>
          <a:p>
            <a:endParaRPr lang="cs-CZ"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Potíže při kojení</a:t>
            </a:r>
            <a:endParaRPr lang="cs-CZ" dirty="0"/>
          </a:p>
        </p:txBody>
      </p:sp>
      <p:sp>
        <p:nvSpPr>
          <p:cNvPr id="3" name="Zástupný symbol pro obsah 2"/>
          <p:cNvSpPr>
            <a:spLocks noGrp="1"/>
          </p:cNvSpPr>
          <p:nvPr>
            <p:ph idx="1"/>
          </p:nvPr>
        </p:nvSpPr>
        <p:spPr/>
        <p:txBody>
          <a:bodyPr>
            <a:normAutofit/>
          </a:bodyPr>
          <a:lstStyle/>
          <a:p>
            <a:r>
              <a:rPr lang="cs-CZ" sz="1800" b="1" i="1" dirty="0" smtClean="0"/>
              <a:t>Bolestivé bradavky</a:t>
            </a:r>
          </a:p>
          <a:p>
            <a:r>
              <a:rPr lang="cs-CZ" sz="1800" dirty="0" smtClean="0"/>
              <a:t>bolestivost prsních bradavek je pravděpodobně tou nejčastější potíží, na kterou si ženy po porodu stěžují. Obecně se udává od druhého dne po porodu, ale zlepšuje se během 5 dnů. Bolest po uplynutí prvního týdne, silná bolest, praskání kůže, trhliny a lokalizovaný otok nejsou normální, a proto by žena měla tyto problémy konzultovat s lékařem. Bolestivost bradavek rovněž způsobuje, pokud se dítě nesprávným způsobem přisává k bradavce. To vyvolává zvýšený tlak na bradavku a snižuje efektivitu sání. K problémům rovněž přispívá nesprávné použití odsávačky nebo topických přípravků (mastí, krémů apod.). Může se také jednat o příznak infekce.</a:t>
            </a:r>
          </a:p>
          <a:p>
            <a:r>
              <a:rPr lang="cs-CZ" sz="1800" dirty="0" smtClean="0"/>
              <a:t>Podrážděné bradavky je možné ošetřovat např. regenerační mastí nebo krémem s obsahem </a:t>
            </a:r>
            <a:r>
              <a:rPr lang="cs-CZ" sz="1800" dirty="0" err="1" smtClean="0"/>
              <a:t>panthenolu</a:t>
            </a:r>
            <a:r>
              <a:rPr lang="cs-CZ" sz="1800" dirty="0" smtClean="0"/>
              <a:t>.</a:t>
            </a:r>
          </a:p>
          <a:p>
            <a:endParaRPr lang="cs-CZ"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165</TotalTime>
  <Words>624</Words>
  <Application>Microsoft Office PowerPoint</Application>
  <PresentationFormat>Předvádění na obrazovce (4:3)</PresentationFormat>
  <Paragraphs>84</Paragraphs>
  <Slides>15</Slides>
  <Notes>1</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Default Theme</vt:lpstr>
      <vt:lpstr>Snímek 1</vt:lpstr>
      <vt:lpstr>Kojení</vt:lpstr>
      <vt:lpstr>Laktace</vt:lpstr>
      <vt:lpstr>Laktogeneze I </vt:lpstr>
      <vt:lpstr>Laktogeneze II </vt:lpstr>
      <vt:lpstr>Laktogeneze III </vt:lpstr>
      <vt:lpstr>Snímek 7</vt:lpstr>
      <vt:lpstr>Výhody kojení pro dítě</vt:lpstr>
      <vt:lpstr>Potíže při kojení</vt:lpstr>
      <vt:lpstr>Snímek 10</vt:lpstr>
      <vt:lpstr>Strava matky při kojení</vt:lpstr>
      <vt:lpstr>Co by v jídelníčku nemělo chybět </vt:lpstr>
      <vt:lpstr>Co je vhodné k pití </vt:lpstr>
      <vt:lpstr>Snímek 14</vt:lpstr>
      <vt:lpstr>Děkuji za pozornost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Milan</dc:creator>
  <cp:lastModifiedBy>Milan</cp:lastModifiedBy>
  <cp:revision>18</cp:revision>
  <dcterms:created xsi:type="dcterms:W3CDTF">2012-04-15T08:45:32Z</dcterms:created>
  <dcterms:modified xsi:type="dcterms:W3CDTF">2012-04-15T14:57:58Z</dcterms:modified>
</cp:coreProperties>
</file>