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8"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8E7E28F1-1A76-455C-8248-3836B32E3DF5}" type="datetimeFigureOut">
              <a:rPr lang="cs-CZ" smtClean="0"/>
              <a:pPr/>
              <a:t>6.10.2013</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429B3317-D695-40BE-AC1E-496395FF1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8E7E28F1-1A76-455C-8248-3836B32E3DF5}" type="datetimeFigureOut">
              <a:rPr lang="cs-CZ" smtClean="0"/>
              <a:pPr/>
              <a:t>6.10.2013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429B3317-D695-40BE-AC1E-496395FF1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8E7E28F1-1A76-455C-8248-3836B32E3DF5}" type="datetimeFigureOut">
              <a:rPr lang="cs-CZ" smtClean="0"/>
              <a:pPr/>
              <a:t>6.10.2013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429B3317-D695-40BE-AC1E-496395FF1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8E7E28F1-1A76-455C-8248-3836B32E3DF5}" type="datetimeFigureOut">
              <a:rPr lang="cs-CZ" smtClean="0"/>
              <a:pPr/>
              <a:t>6.10.2013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429B3317-D695-40BE-AC1E-496395FF1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8E7E28F1-1A76-455C-8248-3836B32E3DF5}" type="datetimeFigureOut">
              <a:rPr lang="cs-CZ" smtClean="0"/>
              <a:pPr/>
              <a:t>6.10.2013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429B3317-D695-40BE-AC1E-496395FF1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8E7E28F1-1A76-455C-8248-3836B32E3DF5}" type="datetimeFigureOut">
              <a:rPr lang="cs-CZ" smtClean="0"/>
              <a:pPr/>
              <a:t>6.10.2013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429B3317-D695-40BE-AC1E-496395FF1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8E7E28F1-1A76-455C-8248-3836B32E3DF5}" type="datetimeFigureOut">
              <a:rPr lang="cs-CZ" smtClean="0"/>
              <a:pPr/>
              <a:t>6.10.2013</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429B3317-D695-40BE-AC1E-496395FF1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8E7E28F1-1A76-455C-8248-3836B32E3DF5}" type="datetimeFigureOut">
              <a:rPr lang="cs-CZ" smtClean="0"/>
              <a:pPr/>
              <a:t>6.10.2013</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429B3317-D695-40BE-AC1E-496395FF1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8E7E28F1-1A76-455C-8248-3836B32E3DF5}" type="datetimeFigureOut">
              <a:rPr lang="cs-CZ" smtClean="0"/>
              <a:pPr/>
              <a:t>6.10.2013</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429B3317-D695-40BE-AC1E-496395FF1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8E7E28F1-1A76-455C-8248-3836B32E3DF5}" type="datetimeFigureOut">
              <a:rPr lang="cs-CZ" smtClean="0"/>
              <a:pPr/>
              <a:t>6.10.2013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429B3317-D695-40BE-AC1E-496395FF1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8E7E28F1-1A76-455C-8248-3836B32E3DF5}" type="datetimeFigureOut">
              <a:rPr lang="cs-CZ" smtClean="0"/>
              <a:pPr/>
              <a:t>6.10.2013</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429B3317-D695-40BE-AC1E-496395FF1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E7E28F1-1A76-455C-8248-3836B32E3DF5}" type="datetimeFigureOut">
              <a:rPr lang="cs-CZ" smtClean="0"/>
              <a:pPr/>
              <a:t>6.10.2013</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29B3317-D695-40BE-AC1E-496395FF1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rot="20321978">
            <a:off x="1187624" y="980728"/>
            <a:ext cx="7772400" cy="1975104"/>
          </a:xfrm>
        </p:spPr>
        <p:txBody>
          <a:bodyPr/>
          <a:lstStyle/>
          <a:p>
            <a:r>
              <a:rPr lang="cs-CZ" dirty="0" err="1" smtClean="0"/>
              <a:t>George</a:t>
            </a:r>
            <a:r>
              <a:rPr lang="cs-CZ" dirty="0" smtClean="0"/>
              <a:t> </a:t>
            </a:r>
            <a:r>
              <a:rPr lang="cs-CZ" dirty="0" err="1" smtClean="0"/>
              <a:t>Orwell</a:t>
            </a:r>
            <a:r>
              <a:rPr lang="cs-CZ" dirty="0" smtClean="0"/>
              <a:t/>
            </a:r>
            <a:br>
              <a:rPr lang="cs-CZ" dirty="0" smtClean="0"/>
            </a:br>
            <a:r>
              <a:rPr lang="cs-CZ" dirty="0" smtClean="0"/>
              <a:t>Farma zvířat</a:t>
            </a:r>
            <a:endParaRPr lang="cs-CZ" dirty="0"/>
          </a:p>
        </p:txBody>
      </p:sp>
      <p:sp>
        <p:nvSpPr>
          <p:cNvPr id="3" name="Podnadpis 2"/>
          <p:cNvSpPr>
            <a:spLocks noGrp="1"/>
          </p:cNvSpPr>
          <p:nvPr>
            <p:ph type="subTitle" idx="1"/>
          </p:nvPr>
        </p:nvSpPr>
        <p:spPr>
          <a:xfrm>
            <a:off x="4139952" y="5157192"/>
            <a:ext cx="7772400" cy="1508760"/>
          </a:xfrm>
        </p:spPr>
        <p:txBody>
          <a:bodyPr/>
          <a:lstStyle/>
          <a:p>
            <a:endParaRPr lang="cs-CZ" dirty="0" smtClean="0"/>
          </a:p>
          <a:p>
            <a:endParaRPr lang="cs-CZ" dirty="0" smtClean="0"/>
          </a:p>
          <a:p>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Děj</a:t>
            </a:r>
            <a:endParaRPr lang="cs-CZ" dirty="0"/>
          </a:p>
        </p:txBody>
      </p:sp>
      <p:sp>
        <p:nvSpPr>
          <p:cNvPr id="3" name="Zástupný symbol pro obsah 2"/>
          <p:cNvSpPr>
            <a:spLocks noGrp="1"/>
          </p:cNvSpPr>
          <p:nvPr>
            <p:ph idx="1"/>
          </p:nvPr>
        </p:nvSpPr>
        <p:spPr/>
        <p:txBody>
          <a:bodyPr>
            <a:normAutofit fontScale="62500" lnSpcReduction="20000"/>
          </a:bodyPr>
          <a:lstStyle/>
          <a:p>
            <a:r>
              <a:rPr lang="cs-CZ" b="0" i="0" dirty="0" smtClean="0"/>
              <a:t>Zvířata žijí na Panské farmě pana </a:t>
            </a:r>
            <a:r>
              <a:rPr lang="cs-CZ" b="0" i="0" dirty="0" err="1" smtClean="0"/>
              <a:t>Jonese</a:t>
            </a:r>
            <a:r>
              <a:rPr lang="cs-CZ" b="0" i="0" dirty="0" smtClean="0"/>
              <a:t> ne v těch nejlepších podmínkách, ale jsou smířená se svým osudem. Jednoho dne, když se </a:t>
            </a:r>
            <a:r>
              <a:rPr lang="cs-CZ" b="0" i="0" dirty="0" err="1" smtClean="0"/>
              <a:t>Jones</a:t>
            </a:r>
            <a:r>
              <a:rPr lang="cs-CZ" b="0" i="0" dirty="0" smtClean="0"/>
              <a:t> opije, se ale všechna sejdou ve stodole, kde jim staré prase Major vypráví o revoluci, která má brzy přijít. Když za pár dní zemře, vzbouří se zvířata proti panu </a:t>
            </a:r>
            <a:r>
              <a:rPr lang="cs-CZ" b="0" i="0" dirty="0" err="1" smtClean="0"/>
              <a:t>Jonesovi</a:t>
            </a:r>
            <a:r>
              <a:rPr lang="cs-CZ" b="0" i="0" dirty="0" smtClean="0"/>
              <a:t> a vyženou ho i s ostatními lidmi z farmy.</a:t>
            </a:r>
          </a:p>
          <a:p>
            <a:r>
              <a:rPr lang="cs-CZ" b="0" i="0" dirty="0" smtClean="0"/>
              <a:t>Farma je přejmenována na Zvířecí farmu a do čela se postaví prasata jako nejchytřejší zvířata. Na mocenském vrcholu jsou prasata Napoleon a </a:t>
            </a:r>
            <a:r>
              <a:rPr lang="cs-CZ" b="0" i="0" dirty="0" err="1" smtClean="0"/>
              <a:t>Kuliš</a:t>
            </a:r>
            <a:r>
              <a:rPr lang="cs-CZ" b="0" i="0" dirty="0" smtClean="0"/>
              <a:t>, Napoleon ale plánuje samovládu. Oba se stále hádají.</a:t>
            </a:r>
          </a:p>
          <a:p>
            <a:r>
              <a:rPr lang="cs-CZ" b="0" i="0" dirty="0" smtClean="0"/>
              <a:t>Na farmě začne platit nových sedm pravidel: Každý, kdo chodí po dvou nohách, je nepřítel. Každý, kdo chodí po čtyřech nohách nebo má křídla, je přítel. Žádné zvíře nebude chodit oblečené. Žádné zvíře nebude spát v posteli. Žádné zvíře nebude pít alkohol. Žádné zvíře nezabije jiné zvíře. Všechna zvířata jsou si rovna. Zvířata je mají pro své blaho i pro kolektivní blaho dodržovat. A skutečně. Najednou se zlepší produktivita práce, zvířata se cítí svobodná a pracují více.</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6552728"/>
          </a:xfrm>
        </p:spPr>
        <p:txBody>
          <a:bodyPr>
            <a:normAutofit fontScale="77500" lnSpcReduction="20000"/>
          </a:bodyPr>
          <a:lstStyle/>
          <a:p>
            <a:r>
              <a:rPr lang="cs-CZ" b="0" i="0" dirty="0" smtClean="0"/>
              <a:t>Situace se ale začne obracet, když se Napoleonovi podaří zbavit </a:t>
            </a:r>
            <a:r>
              <a:rPr lang="cs-CZ" b="0" i="0" dirty="0" err="1" smtClean="0"/>
              <a:t>Kuliše</a:t>
            </a:r>
            <a:r>
              <a:rPr lang="cs-CZ" b="0" i="0" dirty="0" smtClean="0"/>
              <a:t>. Pomocí svých psů, které si vycvičil k poslušnosti, proti němu poštve ostatní zvířata a vyžene ho z farmy. Je obratným komunikátorem a před hloupými zvířaty dokáže své myšlenky i činy přesvědčivě obhájit. Má tak v rukou veškerou moc a dopřává výhody i ostatním prasatům.</a:t>
            </a:r>
          </a:p>
          <a:p>
            <a:r>
              <a:rPr lang="cs-CZ" b="0" i="0" dirty="0" smtClean="0"/>
              <a:t>Uplyne rok a zvířata jsou prací unavená, pracovní podmínky jsou ještě horší, než když řídili farmu lidé. Vše, co je na farmě špatně, ale Napoleon svaluje na </a:t>
            </a:r>
            <a:r>
              <a:rPr lang="cs-CZ" b="0" i="0" dirty="0" err="1" smtClean="0"/>
              <a:t>Kuliše</a:t>
            </a:r>
            <a:r>
              <a:rPr lang="cs-CZ" b="0" i="0" dirty="0" smtClean="0"/>
              <a:t>. Mezi zvířaty vyhledává se svými psy jeho spojence a likviduje je. Zvířata si všímají, že stanovená pravidla nejsou některými dodržována, ale nikomu to nevadí. Nakonec se prasata přestěhují do domu, navléknou lidské šaty, začnou spát v postelích. Sedm pravidel se mění v jedno: </a:t>
            </a:r>
            <a:r>
              <a:rPr lang="cs-CZ" b="0" i="0" dirty="0" smtClean="0">
                <a:solidFill>
                  <a:schemeClr val="accent2"/>
                </a:solidFill>
              </a:rPr>
              <a:t>Všechna zvířata jsou si rovna, ale některá jsou si rovnější.</a:t>
            </a:r>
          </a:p>
          <a:p>
            <a:r>
              <a:rPr lang="cs-CZ" b="0" i="0" dirty="0" smtClean="0"/>
              <a:t>V závěru se na farmě setkávají prasata s okolními farmáři. Ostatní zvířata za oknem pozorují jejich hodování. Lidé prasata obdivují, jak si dokázala ostatní podrobit. Napoleon přejmenuje farmu ze Zvířecí na Panskou. Zvířata pochopila, že už není rozdíl mezi lidmi a prasaty.</a:t>
            </a:r>
            <a:br>
              <a:rPr lang="cs-CZ" b="0" i="0" dirty="0" smtClean="0"/>
            </a:br>
            <a:endParaRPr lang="cs-CZ" b="0" i="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George orwell.jpg"/>
          <p:cNvPicPr>
            <a:picLocks noGrp="1" noChangeAspect="1"/>
          </p:cNvPicPr>
          <p:nvPr>
            <p:ph idx="1"/>
          </p:nvPr>
        </p:nvPicPr>
        <p:blipFill>
          <a:blip r:embed="rId2" cstate="print"/>
          <a:stretch>
            <a:fillRect/>
          </a:stretch>
        </p:blipFill>
        <p:spPr>
          <a:xfrm>
            <a:off x="323528" y="620688"/>
            <a:ext cx="3756620" cy="5573681"/>
          </a:xfrm>
        </p:spPr>
      </p:pic>
      <p:pic>
        <p:nvPicPr>
          <p:cNvPr id="5" name="Obrázek 4" descr="farmazvirat.jpg"/>
          <p:cNvPicPr>
            <a:picLocks noChangeAspect="1"/>
          </p:cNvPicPr>
          <p:nvPr/>
        </p:nvPicPr>
        <p:blipFill>
          <a:blip r:embed="rId3" cstate="print"/>
          <a:stretch>
            <a:fillRect/>
          </a:stretch>
        </p:blipFill>
        <p:spPr>
          <a:xfrm rot="19626487">
            <a:off x="3288940" y="1546830"/>
            <a:ext cx="5655746" cy="410445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George</a:t>
            </a:r>
            <a:r>
              <a:rPr lang="cs-CZ" dirty="0" smtClean="0"/>
              <a:t> </a:t>
            </a:r>
            <a:r>
              <a:rPr lang="cs-CZ" dirty="0" err="1" smtClean="0"/>
              <a:t>Orwell</a:t>
            </a:r>
            <a:r>
              <a:rPr lang="cs-CZ" dirty="0" smtClean="0"/>
              <a:t> (</a:t>
            </a:r>
            <a:r>
              <a:rPr lang="cs-CZ" dirty="0" err="1" smtClean="0"/>
              <a:t>Eric</a:t>
            </a:r>
            <a:r>
              <a:rPr lang="cs-CZ" dirty="0" smtClean="0"/>
              <a:t> </a:t>
            </a:r>
            <a:r>
              <a:rPr lang="cs-CZ" dirty="0" err="1" smtClean="0"/>
              <a:t>Arthur</a:t>
            </a:r>
            <a:r>
              <a:rPr lang="cs-CZ" dirty="0" smtClean="0"/>
              <a:t> Blair)</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*25.06.</a:t>
            </a:r>
            <a:r>
              <a:rPr lang="cs-CZ" dirty="0" smtClean="0">
                <a:solidFill>
                  <a:schemeClr val="accent6">
                    <a:lumMod val="60000"/>
                    <a:lumOff val="40000"/>
                  </a:schemeClr>
                </a:solidFill>
              </a:rPr>
              <a:t>1903</a:t>
            </a:r>
            <a:r>
              <a:rPr lang="cs-CZ" dirty="0" smtClean="0"/>
              <a:t> - †21.01.</a:t>
            </a:r>
            <a:r>
              <a:rPr lang="cs-CZ" dirty="0" smtClean="0">
                <a:solidFill>
                  <a:schemeClr val="accent6">
                    <a:lumMod val="60000"/>
                    <a:lumOff val="40000"/>
                  </a:schemeClr>
                </a:solidFill>
              </a:rPr>
              <a:t>1950</a:t>
            </a:r>
          </a:p>
          <a:p>
            <a:r>
              <a:rPr lang="cs-CZ" dirty="0" smtClean="0"/>
              <a:t>narodil se 25. června 1903 v </a:t>
            </a:r>
            <a:r>
              <a:rPr lang="cs-CZ" dirty="0" err="1" smtClean="0"/>
              <a:t>Motihari</a:t>
            </a:r>
            <a:r>
              <a:rPr lang="cs-CZ" dirty="0" smtClean="0"/>
              <a:t> v Indii v rodině koloniálního úředníka, v typicky anglické </a:t>
            </a:r>
          </a:p>
          <a:p>
            <a:r>
              <a:rPr lang="cs-CZ" dirty="0" smtClean="0"/>
              <a:t>vyrůstal v Anglii v </a:t>
            </a:r>
            <a:r>
              <a:rPr lang="cs-CZ" dirty="0" err="1" smtClean="0"/>
              <a:t>Oxfordshiru</a:t>
            </a:r>
            <a:r>
              <a:rPr lang="cs-CZ" dirty="0" smtClean="0"/>
              <a:t>, kde plyne také říčka </a:t>
            </a:r>
            <a:r>
              <a:rPr lang="cs-CZ" dirty="0" err="1" smtClean="0"/>
              <a:t>Orwell</a:t>
            </a:r>
            <a:r>
              <a:rPr lang="cs-CZ" dirty="0" smtClean="0"/>
              <a:t>, podle níž si Blair zvolil svůj pseudonym</a:t>
            </a:r>
          </a:p>
          <a:p>
            <a:r>
              <a:rPr lang="cs-CZ" dirty="0" smtClean="0"/>
              <a:t>vystudoval soukromou střední školu a prestižní </a:t>
            </a:r>
            <a:r>
              <a:rPr lang="cs-CZ" dirty="0" err="1" smtClean="0"/>
              <a:t>Eton</a:t>
            </a:r>
            <a:r>
              <a:rPr lang="cs-CZ" dirty="0" smtClean="0"/>
              <a:t>. Poté do svých 25 let sloužil v Indické imperiální policii v Barmě. V roce 1927 se vrací do Anglie a začíná se živit jako novinář a esejista. Nějakou dobu žije také jako tulák v těch nejchudších vrstvách v Paříži a Londýně. Intenzivní politické a sociální vření, které smýká Evropou, ho vtahuje, a tak se stává </a:t>
            </a:r>
            <a:r>
              <a:rPr lang="cs-CZ" dirty="0" err="1" smtClean="0"/>
              <a:t>Georgem</a:t>
            </a:r>
            <a:r>
              <a:rPr lang="cs-CZ" dirty="0" smtClean="0"/>
              <a:t> </a:t>
            </a:r>
            <a:r>
              <a:rPr lang="cs-CZ" dirty="0" err="1" smtClean="0"/>
              <a:t>Orwellem</a:t>
            </a:r>
            <a:r>
              <a:rPr lang="cs-CZ" dirty="0" smtClean="0"/>
              <a:t>, vášnivým socialistou, odpůrcem fašismu a zastáncem rovnosti.</a:t>
            </a:r>
          </a:p>
          <a:p>
            <a:endParaRPr lang="cs-CZ"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832648"/>
          </a:xfrm>
        </p:spPr>
        <p:txBody>
          <a:bodyPr>
            <a:normAutofit/>
          </a:bodyPr>
          <a:lstStyle/>
          <a:p>
            <a:r>
              <a:rPr lang="cs-CZ" sz="2300" dirty="0" smtClean="0"/>
              <a:t>ve 30. letech napsal jak několik</a:t>
            </a:r>
            <a:r>
              <a:rPr lang="cs-CZ" sz="2300" dirty="0" smtClean="0">
                <a:solidFill>
                  <a:schemeClr val="accent1"/>
                </a:solidFill>
              </a:rPr>
              <a:t> románů </a:t>
            </a:r>
            <a:r>
              <a:rPr lang="cs-CZ" sz="2300" dirty="0" smtClean="0"/>
              <a:t>- </a:t>
            </a:r>
            <a:r>
              <a:rPr lang="cs-CZ" sz="2300" dirty="0" smtClean="0">
                <a:solidFill>
                  <a:schemeClr val="accent2"/>
                </a:solidFill>
              </a:rPr>
              <a:t>Farářova dcera</a:t>
            </a:r>
            <a:r>
              <a:rPr lang="cs-CZ" sz="2300" dirty="0" smtClean="0"/>
              <a:t>, </a:t>
            </a:r>
            <a:r>
              <a:rPr lang="cs-CZ" sz="2300" dirty="0" smtClean="0">
                <a:solidFill>
                  <a:schemeClr val="accent2"/>
                </a:solidFill>
              </a:rPr>
              <a:t>Bože chraň aspidistru</a:t>
            </a:r>
            <a:r>
              <a:rPr lang="cs-CZ" sz="2300" dirty="0" smtClean="0"/>
              <a:t>, </a:t>
            </a:r>
            <a:r>
              <a:rPr lang="cs-CZ" sz="2300" dirty="0" err="1" smtClean="0">
                <a:solidFill>
                  <a:schemeClr val="accent2"/>
                </a:solidFill>
              </a:rPr>
              <a:t>Coming</a:t>
            </a:r>
            <a:r>
              <a:rPr lang="cs-CZ" sz="2300" dirty="0" smtClean="0">
                <a:solidFill>
                  <a:schemeClr val="accent2"/>
                </a:solidFill>
              </a:rPr>
              <a:t> </a:t>
            </a:r>
            <a:r>
              <a:rPr lang="cs-CZ" sz="2300" dirty="0" err="1" smtClean="0">
                <a:solidFill>
                  <a:schemeClr val="accent2"/>
                </a:solidFill>
              </a:rPr>
              <a:t>Up</a:t>
            </a:r>
            <a:r>
              <a:rPr lang="cs-CZ" sz="2300" dirty="0" smtClean="0">
                <a:solidFill>
                  <a:schemeClr val="accent2"/>
                </a:solidFill>
              </a:rPr>
              <a:t> </a:t>
            </a:r>
            <a:r>
              <a:rPr lang="cs-CZ" sz="2300" dirty="0" err="1" smtClean="0">
                <a:solidFill>
                  <a:schemeClr val="accent2"/>
                </a:solidFill>
              </a:rPr>
              <a:t>for</a:t>
            </a:r>
            <a:r>
              <a:rPr lang="cs-CZ" sz="2300" dirty="0" smtClean="0">
                <a:solidFill>
                  <a:schemeClr val="accent2"/>
                </a:solidFill>
              </a:rPr>
              <a:t> </a:t>
            </a:r>
            <a:r>
              <a:rPr lang="cs-CZ" sz="2300" dirty="0" err="1" smtClean="0">
                <a:solidFill>
                  <a:schemeClr val="accent2"/>
                </a:solidFill>
              </a:rPr>
              <a:t>Air</a:t>
            </a:r>
            <a:r>
              <a:rPr lang="cs-CZ" sz="2300" dirty="0" smtClean="0"/>
              <a:t>, tak "</a:t>
            </a:r>
            <a:r>
              <a:rPr lang="cs-CZ" sz="2300" dirty="0" smtClean="0">
                <a:solidFill>
                  <a:schemeClr val="accent1"/>
                </a:solidFill>
              </a:rPr>
              <a:t>non-fiction</a:t>
            </a:r>
            <a:r>
              <a:rPr lang="cs-CZ" sz="2300" dirty="0" smtClean="0"/>
              <a:t>" - např. </a:t>
            </a:r>
            <a:r>
              <a:rPr lang="cs-CZ" sz="2300" dirty="0" err="1" smtClean="0">
                <a:solidFill>
                  <a:schemeClr val="accent2"/>
                </a:solidFill>
              </a:rPr>
              <a:t>Road</a:t>
            </a:r>
            <a:r>
              <a:rPr lang="cs-CZ" sz="2300" dirty="0" smtClean="0">
                <a:solidFill>
                  <a:schemeClr val="accent2"/>
                </a:solidFill>
              </a:rPr>
              <a:t> to </a:t>
            </a:r>
            <a:r>
              <a:rPr lang="cs-CZ" sz="2300" dirty="0" err="1" smtClean="0">
                <a:solidFill>
                  <a:schemeClr val="accent2"/>
                </a:solidFill>
              </a:rPr>
              <a:t>Wigan</a:t>
            </a:r>
            <a:r>
              <a:rPr lang="cs-CZ" sz="2300" dirty="0" smtClean="0">
                <a:solidFill>
                  <a:schemeClr val="accent2"/>
                </a:solidFill>
              </a:rPr>
              <a:t> </a:t>
            </a:r>
            <a:r>
              <a:rPr lang="cs-CZ" sz="2300" dirty="0" err="1" smtClean="0">
                <a:solidFill>
                  <a:schemeClr val="accent2"/>
                </a:solidFill>
              </a:rPr>
              <a:t>Pier</a:t>
            </a:r>
            <a:r>
              <a:rPr lang="cs-CZ" sz="2300" dirty="0" smtClean="0"/>
              <a:t>. Není divu, že se zapojuje jako dobrovolník do španělské občanské války, kde bojuje v legiích POUM - španělského socialistického hnutí. O svých zážitcích píše v knize </a:t>
            </a:r>
            <a:r>
              <a:rPr lang="cs-CZ" sz="2300" dirty="0" smtClean="0">
                <a:solidFill>
                  <a:schemeClr val="accent2"/>
                </a:solidFill>
              </a:rPr>
              <a:t>Hold Katalánsku</a:t>
            </a:r>
            <a:r>
              <a:rPr lang="cs-CZ" sz="2300" dirty="0" smtClean="0"/>
              <a:t>. V době druhé světové války byl již naprosto pevně přesvědčen, že stávající kapitalistický systém nemá šanci na přežití. To se odráželo zejména v jeho novinářské a esejistické tvorbě.</a:t>
            </a:r>
          </a:p>
          <a:p>
            <a:r>
              <a:rPr lang="cs-CZ" sz="2300" dirty="0" smtClean="0"/>
              <a:t>války se neúčastní kvůli vleklé tuberkulóze, ale spolupracuje s BBC, také pilně přispívá do předních anglických novin a časopisů(</a:t>
            </a:r>
            <a:r>
              <a:rPr lang="cs-CZ" sz="2300" dirty="0" err="1" smtClean="0"/>
              <a:t>např</a:t>
            </a:r>
            <a:r>
              <a:rPr lang="cs-CZ" sz="2300" dirty="0" smtClean="0"/>
              <a:t>:.Tribune), právě v listu Tribune měl vyhrazený sloupek s názvem: "As I </a:t>
            </a:r>
            <a:r>
              <a:rPr lang="cs-CZ" sz="2300" dirty="0" err="1" smtClean="0"/>
              <a:t>please</a:t>
            </a:r>
            <a:r>
              <a:rPr lang="cs-CZ" sz="2300" dirty="0" smtClean="0"/>
              <a:t>" (Jak mně se líbí). De facto těsně před svou smrtí píše dvě svá nejznámější díla: </a:t>
            </a:r>
            <a:r>
              <a:rPr lang="cs-CZ" sz="2300" dirty="0" smtClean="0">
                <a:solidFill>
                  <a:schemeClr val="accent2"/>
                </a:solidFill>
              </a:rPr>
              <a:t>Farmu zvířat </a:t>
            </a:r>
            <a:r>
              <a:rPr lang="cs-CZ" sz="2300" dirty="0" smtClean="0"/>
              <a:t>a </a:t>
            </a:r>
            <a:r>
              <a:rPr lang="cs-CZ" sz="2300" dirty="0" smtClean="0">
                <a:solidFill>
                  <a:schemeClr val="accent2"/>
                </a:solidFill>
              </a:rPr>
              <a:t>1984</a:t>
            </a:r>
            <a:r>
              <a:rPr lang="cs-CZ" sz="2300" dirty="0" smtClean="0"/>
              <a:t>. Obě tyto knihy jsou kritikou totalitních systémů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Přehled - </a:t>
            </a:r>
            <a:r>
              <a:rPr lang="cs-CZ" dirty="0" smtClean="0"/>
              <a:t>díla</a:t>
            </a:r>
            <a:endParaRPr lang="cs-CZ" dirty="0"/>
          </a:p>
        </p:txBody>
      </p:sp>
      <p:sp>
        <p:nvSpPr>
          <p:cNvPr id="3" name="Zástupný symbol pro obsah 2"/>
          <p:cNvSpPr>
            <a:spLocks noGrp="1"/>
          </p:cNvSpPr>
          <p:nvPr>
            <p:ph idx="1"/>
          </p:nvPr>
        </p:nvSpPr>
        <p:spPr>
          <a:xfrm>
            <a:off x="899592" y="1268760"/>
            <a:ext cx="7844408" cy="5220072"/>
          </a:xfrm>
        </p:spPr>
        <p:txBody>
          <a:bodyPr>
            <a:normAutofit lnSpcReduction="10000"/>
          </a:bodyPr>
          <a:lstStyle/>
          <a:p>
            <a:pPr>
              <a:buNone/>
            </a:pPr>
            <a:r>
              <a:rPr lang="cs-CZ" sz="2300" dirty="0" smtClean="0">
                <a:solidFill>
                  <a:schemeClr val="accent6">
                    <a:lumMod val="60000"/>
                    <a:lumOff val="40000"/>
                  </a:schemeClr>
                </a:solidFill>
              </a:rPr>
              <a:t>Romány:</a:t>
            </a:r>
          </a:p>
          <a:p>
            <a:r>
              <a:rPr lang="cs-CZ" sz="2300" dirty="0" smtClean="0"/>
              <a:t>Barmské dny</a:t>
            </a:r>
          </a:p>
          <a:p>
            <a:r>
              <a:rPr lang="cs-CZ" sz="2300" dirty="0" smtClean="0"/>
              <a:t>Farářova dcera</a:t>
            </a:r>
          </a:p>
          <a:p>
            <a:r>
              <a:rPr lang="cs-CZ" sz="2300" dirty="0" smtClean="0"/>
              <a:t>Bože chraň aspidistru</a:t>
            </a:r>
          </a:p>
          <a:p>
            <a:r>
              <a:rPr lang="cs-CZ" sz="2300" dirty="0" err="1" smtClean="0"/>
              <a:t>Coming</a:t>
            </a:r>
            <a:r>
              <a:rPr lang="cs-CZ" sz="2300" dirty="0" smtClean="0"/>
              <a:t> </a:t>
            </a:r>
            <a:r>
              <a:rPr lang="cs-CZ" sz="2300" dirty="0" err="1" smtClean="0"/>
              <a:t>Up</a:t>
            </a:r>
            <a:r>
              <a:rPr lang="cs-CZ" sz="2300" dirty="0" smtClean="0"/>
              <a:t> </a:t>
            </a:r>
            <a:r>
              <a:rPr lang="cs-CZ" sz="2300" dirty="0" err="1" smtClean="0"/>
              <a:t>for</a:t>
            </a:r>
            <a:r>
              <a:rPr lang="cs-CZ" sz="2300" dirty="0" smtClean="0"/>
              <a:t> </a:t>
            </a:r>
            <a:r>
              <a:rPr lang="cs-CZ" sz="2300" dirty="0" err="1" smtClean="0"/>
              <a:t>Air</a:t>
            </a:r>
            <a:endParaRPr lang="cs-CZ" sz="2300" dirty="0" smtClean="0"/>
          </a:p>
          <a:p>
            <a:r>
              <a:rPr lang="cs-CZ" sz="2300" dirty="0" smtClean="0"/>
              <a:t>Farma zvířat</a:t>
            </a:r>
          </a:p>
          <a:p>
            <a:r>
              <a:rPr lang="cs-CZ" sz="2300" dirty="0" smtClean="0"/>
              <a:t>1984</a:t>
            </a:r>
          </a:p>
          <a:p>
            <a:pPr>
              <a:buNone/>
            </a:pPr>
            <a:r>
              <a:rPr lang="cs-CZ" sz="2300" dirty="0" smtClean="0">
                <a:solidFill>
                  <a:schemeClr val="accent6">
                    <a:lumMod val="60000"/>
                    <a:lumOff val="40000"/>
                  </a:schemeClr>
                </a:solidFill>
              </a:rPr>
              <a:t>Non-fiction:</a:t>
            </a:r>
          </a:p>
          <a:p>
            <a:r>
              <a:rPr lang="cs-CZ" sz="2300" dirty="0" err="1" smtClean="0"/>
              <a:t>Road</a:t>
            </a:r>
            <a:r>
              <a:rPr lang="cs-CZ" sz="2300" dirty="0" smtClean="0"/>
              <a:t> to </a:t>
            </a:r>
            <a:r>
              <a:rPr lang="cs-CZ" sz="2300" dirty="0" err="1" smtClean="0"/>
              <a:t>Wigan</a:t>
            </a:r>
            <a:r>
              <a:rPr lang="cs-CZ" sz="2300" dirty="0" smtClean="0"/>
              <a:t> </a:t>
            </a:r>
            <a:r>
              <a:rPr lang="cs-CZ" sz="2300" dirty="0" err="1" smtClean="0"/>
              <a:t>Pier</a:t>
            </a:r>
            <a:r>
              <a:rPr lang="cs-CZ" sz="2300" dirty="0" smtClean="0"/>
              <a:t> </a:t>
            </a:r>
          </a:p>
          <a:p>
            <a:pPr>
              <a:buNone/>
            </a:pPr>
            <a:r>
              <a:rPr lang="cs-CZ" sz="2300" dirty="0" smtClean="0">
                <a:solidFill>
                  <a:schemeClr val="accent6">
                    <a:lumMod val="60000"/>
                    <a:lumOff val="40000"/>
                  </a:schemeClr>
                </a:solidFill>
              </a:rPr>
              <a:t>Zážitky:</a:t>
            </a:r>
          </a:p>
          <a:p>
            <a:r>
              <a:rPr lang="cs-CZ" sz="2300" dirty="0" smtClean="0"/>
              <a:t>Hold Katalánsku</a:t>
            </a:r>
          </a:p>
          <a:p>
            <a:r>
              <a:rPr lang="cs-CZ" sz="2300" dirty="0" smtClean="0"/>
              <a:t>Na dně v Paříži a Londýně</a:t>
            </a:r>
          </a:p>
          <a:p>
            <a:endParaRPr lang="cs-CZ" sz="23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Farma zvířat</a:t>
            </a:r>
            <a:endParaRPr lang="cs-CZ" dirty="0"/>
          </a:p>
        </p:txBody>
      </p:sp>
      <p:sp>
        <p:nvSpPr>
          <p:cNvPr id="3" name="Zástupný symbol pro obsah 2"/>
          <p:cNvSpPr>
            <a:spLocks noGrp="1"/>
          </p:cNvSpPr>
          <p:nvPr>
            <p:ph idx="1"/>
          </p:nvPr>
        </p:nvSpPr>
        <p:spPr/>
        <p:txBody>
          <a:bodyPr>
            <a:normAutofit/>
          </a:bodyPr>
          <a:lstStyle/>
          <a:p>
            <a:r>
              <a:rPr lang="cs-CZ" sz="2300" dirty="0" smtClean="0"/>
              <a:t>Farma zvířat je alegorický satirizující román </a:t>
            </a:r>
            <a:r>
              <a:rPr lang="cs-CZ" sz="2300" dirty="0" err="1" smtClean="0"/>
              <a:t>George</a:t>
            </a:r>
            <a:r>
              <a:rPr lang="cs-CZ" sz="2300" dirty="0" smtClean="0"/>
              <a:t> </a:t>
            </a:r>
            <a:r>
              <a:rPr lang="cs-CZ" sz="2300" dirty="0" err="1" smtClean="0"/>
              <a:t>Orwella</a:t>
            </a:r>
            <a:r>
              <a:rPr lang="cs-CZ" sz="2300" dirty="0" smtClean="0"/>
              <a:t>, ukazující formou bajky politické vztahy a děje mezi lidmi. Autor se důsledně vyhýbá vysvětlujícím komentářům, ale vzhledem k době napsání díla je nejzjevnější podobenství se stalinistickou degenerací Sovětského svazu. V příběhu se objevuje skupinka zvířat, která se vzbouří a vyžene lidi z farmy, na které žije, a vede ji sama. Jejich vláda se však postupně zvrhne v brutální tyranii. Tento román byl napsán v průběhu 2. světové války a vydán srpnu roku 1945. Ačkoliv nebyl do konce 50. let příliš úspěšným, dnes je jedním z nejznámějších děl autora.</a:t>
            </a:r>
          </a:p>
          <a:p>
            <a:endParaRPr lang="cs-CZ" sz="23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Jazyk díla</a:t>
            </a:r>
            <a:endParaRPr lang="cs-CZ" dirty="0"/>
          </a:p>
        </p:txBody>
      </p:sp>
      <p:sp>
        <p:nvSpPr>
          <p:cNvPr id="3" name="Zástupný symbol pro obsah 2"/>
          <p:cNvSpPr>
            <a:spLocks noGrp="1"/>
          </p:cNvSpPr>
          <p:nvPr>
            <p:ph idx="1"/>
          </p:nvPr>
        </p:nvSpPr>
        <p:spPr>
          <a:xfrm>
            <a:off x="914400" y="2060848"/>
            <a:ext cx="7772400" cy="4294712"/>
          </a:xfrm>
        </p:spPr>
        <p:txBody>
          <a:bodyPr>
            <a:normAutofit/>
          </a:bodyPr>
          <a:lstStyle/>
          <a:p>
            <a:r>
              <a:rPr lang="cs-CZ" sz="2300" dirty="0" smtClean="0"/>
              <a:t>spisovný, použity i odborné termíny (</a:t>
            </a:r>
            <a:r>
              <a:rPr lang="cs-CZ" sz="2300" dirty="0" err="1" smtClean="0"/>
              <a:t>animalismus</a:t>
            </a:r>
            <a:r>
              <a:rPr lang="cs-CZ" sz="2300" dirty="0" smtClean="0"/>
              <a:t>)</a:t>
            </a:r>
          </a:p>
          <a:p>
            <a:r>
              <a:rPr lang="cs-CZ" sz="2300" dirty="0" smtClean="0"/>
              <a:t>mnoho slov se socialistickým zabarvením</a:t>
            </a:r>
          </a:p>
          <a:p>
            <a:r>
              <a:rPr lang="cs-CZ" sz="2300" dirty="0" smtClean="0"/>
              <a:t>vyskytují se metafory( psi jako tajná policie, kůň jako dříč, ovce jako nepřemýšlející, prasata jako nejchytřejší zvíře</a:t>
            </a:r>
          </a:p>
          <a:p>
            <a:r>
              <a:rPr lang="cs-CZ" sz="2300" dirty="0" smtClean="0"/>
              <a:t>archaismy</a:t>
            </a:r>
          </a:p>
          <a:p>
            <a:r>
              <a:rPr lang="cs-CZ" sz="2300" dirty="0" smtClean="0"/>
              <a:t>slohový postup- vyprávěcí a popisný </a:t>
            </a:r>
          </a:p>
          <a:p>
            <a:r>
              <a:rPr lang="cs-CZ" sz="2300" dirty="0" smtClean="0"/>
              <a:t>řeč přímá a nepřímá</a:t>
            </a:r>
          </a:p>
          <a:p>
            <a:r>
              <a:rPr lang="cs-CZ" sz="2300" dirty="0" smtClean="0"/>
              <a:t>v</a:t>
            </a:r>
            <a:r>
              <a:rPr lang="cs-CZ" sz="2300" b="0" i="0" dirty="0" smtClean="0"/>
              <a:t>yprávění probíhá v </a:t>
            </a:r>
            <a:r>
              <a:rPr lang="cs-CZ" sz="2300" b="0" i="0" dirty="0" err="1" smtClean="0"/>
              <a:t>er</a:t>
            </a:r>
            <a:r>
              <a:rPr lang="cs-CZ" sz="2300" b="0" i="0" dirty="0" smtClean="0"/>
              <a:t>-formě, je chronologické.</a:t>
            </a:r>
            <a:r>
              <a:rPr lang="cs-CZ" sz="2300" b="1" dirty="0" smtClean="0"/>
              <a:t> </a:t>
            </a:r>
            <a:endParaRPr lang="cs-CZ" sz="2300" dirty="0" smtClean="0"/>
          </a:p>
          <a:p>
            <a:endParaRPr lang="cs-CZ" sz="2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vyskytující se v díle</a:t>
            </a:r>
            <a:endParaRPr lang="cs-CZ" dirty="0"/>
          </a:p>
        </p:txBody>
      </p:sp>
      <p:sp>
        <p:nvSpPr>
          <p:cNvPr id="3" name="Zástupný symbol pro obsah 2"/>
          <p:cNvSpPr>
            <a:spLocks noGrp="1"/>
          </p:cNvSpPr>
          <p:nvPr>
            <p:ph idx="1"/>
          </p:nvPr>
        </p:nvSpPr>
        <p:spPr>
          <a:xfrm>
            <a:off x="914400" y="2348880"/>
            <a:ext cx="7772400" cy="4006680"/>
          </a:xfrm>
        </p:spPr>
        <p:txBody>
          <a:bodyPr>
            <a:normAutofit/>
          </a:bodyPr>
          <a:lstStyle/>
          <a:p>
            <a:r>
              <a:rPr lang="cs-CZ" sz="2300" dirty="0" smtClean="0"/>
              <a:t>alegorie, rysy bajky a pohádky</a:t>
            </a:r>
          </a:p>
          <a:p>
            <a:r>
              <a:rPr lang="cs-CZ" sz="2300" dirty="0" smtClean="0"/>
              <a:t>kritika komunismu</a:t>
            </a:r>
          </a:p>
          <a:p>
            <a:r>
              <a:rPr lang="cs-CZ" sz="2300" dirty="0" smtClean="0"/>
              <a:t>narážka na Lenina (elektrifikace)</a:t>
            </a:r>
          </a:p>
          <a:p>
            <a:r>
              <a:rPr lang="cs-CZ" sz="2300" dirty="0" smtClean="0"/>
              <a:t>V díle jde o to, že i když je na začátku dobrá myšlenka, je zničena, pokud se někteří dostanou k moci. Dělají totiž vše jen ve svůj prospěch. Snaží se nabýt moci a majetku.</a:t>
            </a:r>
          </a:p>
          <a:p>
            <a:endParaRPr lang="cs-CZ" sz="23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Hlavní postavy</a:t>
            </a:r>
            <a:endParaRPr lang="cs-CZ" dirty="0"/>
          </a:p>
        </p:txBody>
      </p:sp>
      <p:sp>
        <p:nvSpPr>
          <p:cNvPr id="3" name="Zástupný symbol pro obsah 2"/>
          <p:cNvSpPr>
            <a:spLocks noGrp="1"/>
          </p:cNvSpPr>
          <p:nvPr>
            <p:ph idx="1"/>
          </p:nvPr>
        </p:nvSpPr>
        <p:spPr>
          <a:xfrm>
            <a:off x="914400" y="2204864"/>
            <a:ext cx="7772400" cy="4150696"/>
          </a:xfrm>
        </p:spPr>
        <p:txBody>
          <a:bodyPr>
            <a:normAutofit/>
          </a:bodyPr>
          <a:lstStyle/>
          <a:p>
            <a:r>
              <a:rPr lang="cs-CZ" sz="2300" dirty="0" smtClean="0">
                <a:solidFill>
                  <a:schemeClr val="accent6">
                    <a:lumMod val="60000"/>
                    <a:lumOff val="40000"/>
                  </a:schemeClr>
                </a:solidFill>
              </a:rPr>
              <a:t>Napoleon</a:t>
            </a:r>
            <a:r>
              <a:rPr lang="cs-CZ" sz="2300" dirty="0" smtClean="0"/>
              <a:t> - prase, nejchytřejší, ale nejmazanější, podvodník, zrádce, pokrytec, prospěchář</a:t>
            </a:r>
          </a:p>
          <a:p>
            <a:r>
              <a:rPr lang="cs-CZ" sz="2300" dirty="0" err="1" smtClean="0">
                <a:solidFill>
                  <a:schemeClr val="accent6">
                    <a:lumMod val="60000"/>
                    <a:lumOff val="40000"/>
                  </a:schemeClr>
                </a:solidFill>
              </a:rPr>
              <a:t>Kuliš</a:t>
            </a:r>
            <a:r>
              <a:rPr lang="cs-CZ" sz="2300" dirty="0" smtClean="0"/>
              <a:t> - chytré prase, čestný, má dobré nápady</a:t>
            </a:r>
          </a:p>
          <a:p>
            <a:r>
              <a:rPr lang="cs-CZ" sz="2300" dirty="0" smtClean="0">
                <a:solidFill>
                  <a:schemeClr val="accent6">
                    <a:lumMod val="60000"/>
                    <a:lumOff val="40000"/>
                  </a:schemeClr>
                </a:solidFill>
              </a:rPr>
              <a:t>pan </a:t>
            </a:r>
            <a:r>
              <a:rPr lang="cs-CZ" sz="2300" dirty="0" err="1" smtClean="0">
                <a:solidFill>
                  <a:schemeClr val="accent6">
                    <a:lumMod val="60000"/>
                    <a:lumOff val="40000"/>
                  </a:schemeClr>
                </a:solidFill>
              </a:rPr>
              <a:t>Jones</a:t>
            </a:r>
            <a:r>
              <a:rPr lang="cs-CZ" sz="2300" dirty="0" smtClean="0">
                <a:solidFill>
                  <a:schemeClr val="accent6">
                    <a:lumMod val="60000"/>
                    <a:lumOff val="40000"/>
                  </a:schemeClr>
                </a:solidFill>
              </a:rPr>
              <a:t> </a:t>
            </a:r>
            <a:r>
              <a:rPr lang="cs-CZ" sz="2300" dirty="0" smtClean="0"/>
              <a:t>- původní majitel farmy, alkoholik</a:t>
            </a:r>
          </a:p>
          <a:p>
            <a:r>
              <a:rPr lang="cs-CZ" sz="2300" dirty="0" smtClean="0">
                <a:solidFill>
                  <a:schemeClr val="accent6">
                    <a:lumMod val="60000"/>
                    <a:lumOff val="40000"/>
                  </a:schemeClr>
                </a:solidFill>
              </a:rPr>
              <a:t>Boxer</a:t>
            </a:r>
            <a:r>
              <a:rPr lang="cs-CZ" sz="2300" dirty="0" smtClean="0"/>
              <a:t> - kůň, největší dříč, idealista, čestný, pracovitý</a:t>
            </a:r>
          </a:p>
          <a:p>
            <a:r>
              <a:rPr lang="cs-CZ" sz="2300" dirty="0" err="1" smtClean="0">
                <a:solidFill>
                  <a:schemeClr val="accent6">
                    <a:lumMod val="60000"/>
                    <a:lumOff val="40000"/>
                  </a:schemeClr>
                </a:solidFill>
              </a:rPr>
              <a:t>Pištík</a:t>
            </a:r>
            <a:r>
              <a:rPr lang="cs-CZ" sz="2300" dirty="0" smtClean="0">
                <a:solidFill>
                  <a:schemeClr val="accent6">
                    <a:lumMod val="60000"/>
                    <a:lumOff val="40000"/>
                  </a:schemeClr>
                </a:solidFill>
              </a:rPr>
              <a:t> </a:t>
            </a:r>
            <a:r>
              <a:rPr lang="cs-CZ" sz="2300" dirty="0" smtClean="0"/>
              <a:t>- prase, pravá ruka Napoleona, lhář</a:t>
            </a:r>
          </a:p>
          <a:p>
            <a:r>
              <a:rPr lang="cs-CZ" sz="2300" dirty="0" smtClean="0">
                <a:solidFill>
                  <a:schemeClr val="accent6">
                    <a:lumMod val="60000"/>
                    <a:lumOff val="40000"/>
                  </a:schemeClr>
                </a:solidFill>
              </a:rPr>
              <a:t>Major </a:t>
            </a:r>
            <a:r>
              <a:rPr lang="cs-CZ" sz="2300" dirty="0" smtClean="0"/>
              <a:t>- inteligentní kanec</a:t>
            </a:r>
          </a:p>
          <a:p>
            <a:r>
              <a:rPr lang="cs-CZ" sz="2300" dirty="0" err="1" smtClean="0">
                <a:solidFill>
                  <a:schemeClr val="accent6">
                    <a:lumMod val="60000"/>
                    <a:lumOff val="40000"/>
                  </a:schemeClr>
                </a:solidFill>
              </a:rPr>
              <a:t>Molina</a:t>
            </a:r>
            <a:r>
              <a:rPr lang="cs-CZ" sz="2300" dirty="0" smtClean="0">
                <a:solidFill>
                  <a:schemeClr val="accent6">
                    <a:lumMod val="60000"/>
                    <a:lumOff val="40000"/>
                  </a:schemeClr>
                </a:solidFill>
              </a:rPr>
              <a:t> </a:t>
            </a:r>
            <a:r>
              <a:rPr lang="cs-CZ" sz="2300" dirty="0" smtClean="0"/>
              <a:t>- klisna, ráda se parádí mašlemi</a:t>
            </a:r>
          </a:p>
          <a:p>
            <a:endParaRPr lang="cs-CZ" sz="23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109</TotalTime>
  <Words>969</Words>
  <Application>Microsoft Office PowerPoint</Application>
  <PresentationFormat>Předvádění na obrazovce (4:3)</PresentationFormat>
  <Paragraphs>52</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Metro</vt:lpstr>
      <vt:lpstr>George Orwell Farma zvířat</vt:lpstr>
      <vt:lpstr>Snímek 2</vt:lpstr>
      <vt:lpstr>George Orwell (Eric Arthur Blair)</vt:lpstr>
      <vt:lpstr>Snímek 4</vt:lpstr>
      <vt:lpstr>Přehled - díla</vt:lpstr>
      <vt:lpstr>Farma zvířat</vt:lpstr>
      <vt:lpstr>Jazyk díla</vt:lpstr>
      <vt:lpstr>Znaky vyskytující se v díle</vt:lpstr>
      <vt:lpstr>Hlavní postavy</vt:lpstr>
      <vt:lpstr>Děj</vt:lpstr>
      <vt:lpstr>Snímek 11</vt:lpstr>
    </vt:vector>
  </TitlesOfParts>
  <Company>u Klučků</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George Orwell Farma zvířat</dc:title>
  <dc:creator>Filip</dc:creator>
  <cp:lastModifiedBy>Katka</cp:lastModifiedBy>
  <cp:revision>20</cp:revision>
  <dcterms:created xsi:type="dcterms:W3CDTF">2013-10-01T16:33:43Z</dcterms:created>
  <dcterms:modified xsi:type="dcterms:W3CDTF">2013-10-06T08:12:49Z</dcterms:modified>
</cp:coreProperties>
</file>