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20"/>
  </p:notesMasterIdLst>
  <p:sldIdLst>
    <p:sldId id="256" r:id="rId5"/>
    <p:sldId id="257" r:id="rId6"/>
    <p:sldId id="276" r:id="rId7"/>
    <p:sldId id="258" r:id="rId8"/>
    <p:sldId id="273" r:id="rId9"/>
    <p:sldId id="274" r:id="rId10"/>
    <p:sldId id="277" r:id="rId11"/>
    <p:sldId id="278" r:id="rId12"/>
    <p:sldId id="279" r:id="rId13"/>
    <p:sldId id="280" r:id="rId14"/>
    <p:sldId id="266" r:id="rId15"/>
    <p:sldId id="281" r:id="rId16"/>
    <p:sldId id="282" r:id="rId17"/>
    <p:sldId id="283" r:id="rId18"/>
    <p:sldId id="275" r:id="rId19"/>
  </p:sldIdLst>
  <p:sldSz cx="9144000" cy="5143500" type="screen16x9"/>
  <p:notesSz cx="6858000" cy="9144000"/>
  <p:defaultTextStyle>
    <a:lvl1pPr marL="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90" autoAdjust="0"/>
    <p:restoredTop sz="80230" autoAdjust="0"/>
  </p:normalViewPr>
  <p:slideViewPr>
    <p:cSldViewPr>
      <p:cViewPr varScale="1">
        <p:scale>
          <a:sx n="124" d="100"/>
          <a:sy n="124" d="100"/>
        </p:scale>
        <p:origin x="-708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cs-CZ" sz="1200"/>
            </a:lvl1pPr>
            <a:extLst/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cs-CZ" sz="1200"/>
            </a:lvl1pPr>
            <a:extLst/>
          </a:lstStyle>
          <a:p>
            <a:fld id="{A8ADFD5B-A66C-449C-B6E8-FB716D07777D}" type="datetimeFigureOut">
              <a:rPr/>
              <a:pPr/>
              <a:t>30. 6. 2006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cs-CZ" sz="1200"/>
            </a:lvl1pPr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cs-CZ" sz="1200"/>
            </a:lvl1pPr>
            <a:extLst/>
          </a:lstStyle>
          <a:p>
            <a:fld id="{CA5D3BF3-D352-46FC-8343-31F56E6730EA}" type="slidenum">
              <a:rPr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cs-CZ" noProof="0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Výstupní zařízení je hardware, který předává data od počítače k uživateli. Příklady výstupních zařízení jsou monitor, tiskárna, plotter nebo reproduktory.</a:t>
            </a:r>
            <a:endParaRPr lang="cs-CZ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1" y="0"/>
            <a:ext cx="9143999" cy="385157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516886"/>
            <a:ext cx="8077200" cy="1255014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371600"/>
            <a:ext cx="8077200" cy="1124712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047E157E-8DCB-4F70-A0AF-5EB586A91DD4}" type="datetime1">
              <a:rPr kumimoji="0" lang="cs-CZ" smtClean="0">
                <a:solidFill>
                  <a:srgbClr val="FFFFFF"/>
                </a:solidFill>
              </a:rPr>
              <a:pPr algn="ctr"/>
              <a:t>21.2.2012</a:t>
            </a:fld>
            <a:endParaRPr kumimoji="0" lang="cs-CZ" sz="2000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cs-CZ">
              <a:solidFill>
                <a:schemeClr val="tx2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E0A0-C266-4798-8C8F-B9F91E9DA37E}" type="slidenum">
              <a:rPr kumimoji="0" lang="cs-CZ" smtClean="0">
                <a:solidFill>
                  <a:schemeClr val="tx2"/>
                </a:solidFill>
              </a:rPr>
              <a:pPr/>
              <a:t>‹#›</a:t>
            </a:fld>
            <a:endParaRPr kumimoji="0" lang="cs-CZ">
              <a:solidFill>
                <a:schemeClr val="tx2"/>
              </a:solidFill>
            </a:endParaRPr>
          </a:p>
        </p:txBody>
      </p:sp>
      <p:sp>
        <p:nvSpPr>
          <p:cNvPr id="10" name="Obdélník 9"/>
          <p:cNvSpPr/>
          <p:nvPr/>
        </p:nvSpPr>
        <p:spPr bwMode="invGray">
          <a:xfrm>
            <a:off x="0" y="3846251"/>
            <a:ext cx="9144000" cy="3429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cs-CZ" smtClean="0"/>
              <a:pPr/>
              <a:t>21.2.2012</a:t>
            </a:fld>
            <a:endParaRPr kumimoji="0" lang="cs-CZ" sz="1400">
              <a:solidFill>
                <a:schemeClr val="tx2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cs-CZ" sz="1400">
              <a:solidFill>
                <a:schemeClr val="tx2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cs-CZ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cs-CZ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8" y="0"/>
            <a:ext cx="2514601" cy="51435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05980"/>
            <a:ext cx="1905000" cy="4388644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cs-CZ" smtClean="0"/>
              <a:pPr/>
              <a:t>21.2.2012</a:t>
            </a:fld>
            <a:endParaRPr kumimoji="0" lang="cs-CZ" sz="1400">
              <a:solidFill>
                <a:schemeClr val="tx2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4783095"/>
            <a:ext cx="3836404" cy="273844"/>
          </a:xfrm>
        </p:spPr>
        <p:txBody>
          <a:bodyPr/>
          <a:lstStyle/>
          <a:p>
            <a:pPr algn="r"/>
            <a:endParaRPr kumimoji="0" lang="cs-CZ" sz="1400">
              <a:solidFill>
                <a:schemeClr val="tx2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cs-CZ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cs-CZ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586"/>
            <a:ext cx="8229600" cy="939546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36F819-3559-4F74-8504-1BF486299EA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195189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1951890"/>
            <a:ext cx="9144000" cy="3429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89154"/>
            <a:ext cx="8013192" cy="1227582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371600"/>
            <a:ext cx="8022336" cy="51435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cs-CZ" smtClean="0"/>
              <a:pPr/>
              <a:t>21.2.2012</a:t>
            </a:fld>
            <a:endParaRPr kumimoji="0" lang="cs-CZ" sz="1400">
              <a:solidFill>
                <a:schemeClr val="tx2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cs-CZ" sz="1400">
              <a:solidFill>
                <a:schemeClr val="tx2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cs-CZ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cs-CZ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30452"/>
            <a:ext cx="4038600" cy="3467862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330452"/>
            <a:ext cx="4038600" cy="3467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cs-CZ" smtClean="0"/>
              <a:pPr/>
              <a:t>21.2.2012</a:t>
            </a:fld>
            <a:endParaRPr kumimoji="0"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cs-CZ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74241"/>
            <a:ext cx="4040188" cy="536516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837134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274241"/>
            <a:ext cx="4041775" cy="536516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837134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cs-CZ" smtClean="0"/>
              <a:pPr/>
              <a:t>21.2.2012</a:t>
            </a:fld>
            <a:endParaRPr kumimoji="0"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cs-CZ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DB5D-B7A0-47E3-AD2D-B1A6F8614213}" type="datetime1">
              <a:rPr lang="cs-CZ" smtClean="0"/>
              <a:pPr/>
              <a:t>21.2.2012</a:t>
            </a:fld>
            <a:endParaRPr kumimoji="0"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kumimoji="0" lang="cs-CZ" smtClean="0">
                <a:solidFill>
                  <a:srgbClr val="FFFFFF"/>
                </a:solidFill>
              </a:rPr>
              <a:pPr/>
              <a:t>‹#›</a:t>
            </a:fld>
            <a:endParaRPr kumimoji="0"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8126-03FC-49C0-B9B8-2B561CCC3D90}" type="datetime1">
              <a:rPr lang="cs-CZ" smtClean="0"/>
              <a:pPr/>
              <a:t>21.2.2012</a:t>
            </a:fld>
            <a:endParaRPr kumimoji="0"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kumimoji="0" lang="cs-CZ" smtClean="0">
                <a:solidFill>
                  <a:schemeClr val="tx2"/>
                </a:solidFill>
              </a:rPr>
              <a:pPr/>
              <a:t>‹#›</a:t>
            </a:fld>
            <a:endParaRPr kumimoji="0" lang="cs-CZ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14300"/>
            <a:ext cx="2523744" cy="733806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8" y="1307350"/>
            <a:ext cx="5920641" cy="34191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297514"/>
            <a:ext cx="2468880" cy="342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198-4617-485E-9585-4840B69DBBA6}" type="datetime1">
              <a:rPr lang="cs-CZ" smtClean="0"/>
              <a:pPr/>
              <a:t>21.2.2012</a:t>
            </a:fld>
            <a:endParaRPr kumimoji="0"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kumimoji="0" lang="cs-CZ" smtClean="0">
                <a:solidFill>
                  <a:srgbClr val="FFFFFF"/>
                </a:solidFill>
              </a:rPr>
              <a:pPr/>
              <a:t>‹#›</a:t>
            </a:fld>
            <a:endParaRPr kumimoji="0" lang="cs-CZ">
              <a:solidFill>
                <a:srgbClr val="FFFFFF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090422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090422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16586"/>
            <a:ext cx="2525150" cy="733806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6" y="1113606"/>
            <a:ext cx="6247397" cy="4029894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296162"/>
            <a:ext cx="2468880" cy="342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877824"/>
            <a:ext cx="2523744" cy="150876"/>
          </a:xfrm>
        </p:spPr>
        <p:txBody>
          <a:bodyPr/>
          <a:lstStyle/>
          <a:p>
            <a:fld id="{E4606EA6-EFEA-4C30-9264-4F9291A5780D}" type="datetime1">
              <a:rPr lang="cs-CZ" smtClean="0"/>
              <a:pPr/>
              <a:t>21.2.2012</a:t>
            </a:fld>
            <a:endParaRPr kumimoji="0"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877824"/>
            <a:ext cx="5193792" cy="150876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877824"/>
            <a:ext cx="733864" cy="150876"/>
          </a:xfrm>
        </p:spPr>
        <p:txBody>
          <a:bodyPr/>
          <a:lstStyle/>
          <a:p>
            <a:pPr algn="ctr"/>
            <a:fld id="{8F82E0A0-C266-4798-8C8F-B9F91E9DA37E}" type="slidenum">
              <a:rPr kumimoji="0" lang="cs-CZ" sz="28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cs-CZ" sz="2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076921"/>
            <a:ext cx="9144000" cy="3429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1" y="0"/>
            <a:ext cx="9143999" cy="10753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938297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31394"/>
            <a:ext cx="8229600" cy="3469207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857749"/>
            <a:ext cx="2133600" cy="20574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4606EA6-EFEA-4C30-9264-4F9291A5780D}" type="datetime1">
              <a:rPr lang="cs-CZ" smtClean="0"/>
              <a:pPr/>
              <a:t>21.2.2012</a:t>
            </a:fld>
            <a:endParaRPr kumimoji="0" lang="cs-CZ" sz="1400">
              <a:solidFill>
                <a:schemeClr val="tx2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7" y="4857749"/>
            <a:ext cx="5507719" cy="20574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 algn="r"/>
            <a:endParaRPr kumimoji="0" lang="cs-CZ" sz="1400">
              <a:solidFill>
                <a:schemeClr val="tx2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4857749"/>
            <a:ext cx="733864" cy="20574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cs-CZ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cs-CZ" sz="1400" b="1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fei.abba.cz/usr/hudec/vyuka/os/materialy/pub/OS-01/text23.html" TargetMode="External"/><Relationship Id="rId13" Type="http://schemas.openxmlformats.org/officeDocument/2006/relationships/hyperlink" Target="http://moodle.jergym.cz/file.php/13/referaty-2010-11/Operacni_systemy%20(Satrapa).ppt" TargetMode="External"/><Relationship Id="rId3" Type="http://schemas.openxmlformats.org/officeDocument/2006/relationships/hyperlink" Target="http://cs.wikipedia.org/wiki/Opera&#269;n&#237;_syst&#233;m" TargetMode="External"/><Relationship Id="rId7" Type="http://schemas.openxmlformats.org/officeDocument/2006/relationships/hyperlink" Target="http://fei.abba.cz/usr/hudec/vyuka/os/materialy/pub/OS-01/text22.html" TargetMode="External"/><Relationship Id="rId12" Type="http://schemas.openxmlformats.org/officeDocument/2006/relationships/hyperlink" Target="http://moodle.jergym.cz/file.php/13/referaty-2010-11/OK%20-%20Operacni_systemy%20(Novotny).ppt" TargetMode="External"/><Relationship Id="rId2" Type="http://schemas.openxmlformats.org/officeDocument/2006/relationships/notesSlide" Target="../notesSlides/notesSlide5.xml"/><Relationship Id="rId16" Type="http://schemas.openxmlformats.org/officeDocument/2006/relationships/hyperlink" Target="http://www.google.cz/imgres?q=windows+7+logo&amp;hl=cs&amp;client=opera&amp;hs=i3r&amp;rls=cs&amp;channel=suggest&amp;tbm=isch&amp;tbnid=4S3QWmPpbdg-RM:&amp;imgrefurl=http://hackingarticles.com/speed-up-windows-7/&amp;docid=2Y72q2UVSS8CHM&amp;imgurl=http://hackingarticles.com/wp-content/uploads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fei.abba.cz/usr/hudec/vyuka/os/materialy/pub/OS-01/text21.html" TargetMode="External"/><Relationship Id="rId11" Type="http://schemas.openxmlformats.org/officeDocument/2006/relationships/hyperlink" Target="http://www.primat.cz/cuni-lfp/predmety/informatika-i-q4733/" TargetMode="External"/><Relationship Id="rId5" Type="http://schemas.openxmlformats.org/officeDocument/2006/relationships/hyperlink" Target="http://cs.wikipedia.org/wiki/Syst&#233;mov&#253;_software" TargetMode="External"/><Relationship Id="rId15" Type="http://schemas.openxmlformats.org/officeDocument/2006/relationships/hyperlink" Target="http://about.something.pl/wp-content/uploads/linux_logo.png" TargetMode="External"/><Relationship Id="rId10" Type="http://schemas.openxmlformats.org/officeDocument/2006/relationships/hyperlink" Target="http://cs.wikipedia.org/wiki/DOS" TargetMode="External"/><Relationship Id="rId4" Type="http://schemas.openxmlformats.org/officeDocument/2006/relationships/hyperlink" Target="http://cs.wikipedia.org/wiki/Virtu&#225;ln&#237;_stroj" TargetMode="External"/><Relationship Id="rId9" Type="http://schemas.openxmlformats.org/officeDocument/2006/relationships/hyperlink" Target="http://cs.wikipedia.org/wiki/Monolitick&#233;_j&#225;dro" TargetMode="External"/><Relationship Id="rId14" Type="http://schemas.openxmlformats.org/officeDocument/2006/relationships/hyperlink" Target="http://community.norton.com/t5/image/serverpage/image-id/16286iE1F41331AA6AC22B/image-size/original?v=mpbl-1&amp;px=-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Norton_commander.pn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ctrTitle"/>
          </p:nvPr>
        </p:nvSpPr>
        <p:spPr>
          <a:xfrm>
            <a:off x="2500298" y="2643188"/>
            <a:ext cx="5161206" cy="929834"/>
          </a:xfrm>
        </p:spPr>
        <p:txBody>
          <a:bodyPr/>
          <a:lstStyle>
            <a:extLst/>
          </a:lstStyle>
          <a:p>
            <a:r>
              <a:rPr lang="cs-CZ" dirty="0" smtClean="0"/>
              <a:t>INFORMATIKA</a:t>
            </a:r>
            <a:endParaRPr lang="cs-CZ" dirty="0"/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cs-CZ" sz="1600" dirty="0" smtClean="0"/>
              <a:t>David </a:t>
            </a:r>
            <a:r>
              <a:rPr lang="cs-CZ" sz="1600" dirty="0" err="1" smtClean="0"/>
              <a:t>Löffler</a:t>
            </a:r>
            <a:r>
              <a:rPr lang="cs-CZ" sz="1600" dirty="0" smtClean="0"/>
              <a:t>  2. </a:t>
            </a:r>
            <a:r>
              <a:rPr lang="cs-CZ" sz="1600" smtClean="0"/>
              <a:t>A | 6.2.2012</a:t>
            </a:r>
            <a:endParaRPr lang="cs-CZ" sz="1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28596" y="3429006"/>
            <a:ext cx="424103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smtClean="0"/>
          </a:p>
          <a:p>
            <a:r>
              <a:rPr smtClean="0"/>
              <a:t> </a:t>
            </a:r>
          </a:p>
          <a:p>
            <a:r>
              <a:rPr b="1" smtClean="0"/>
              <a:t>1. Operační systémy</a:t>
            </a:r>
          </a:p>
          <a:p>
            <a:r>
              <a:rPr b="1" smtClean="0"/>
              <a:t>2. Systémové utility a nastavení systému</a:t>
            </a:r>
          </a:p>
          <a:p>
            <a:r>
              <a:rPr b="1" smtClean="0"/>
              <a:t>3. Nadstavby operačního systému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Uživatelské rozhraní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Příkazový řádek</a:t>
            </a:r>
          </a:p>
          <a:p>
            <a:pPr lvl="1"/>
            <a:r>
              <a:rPr lang="cs-CZ" dirty="0" smtClean="0"/>
              <a:t>Komunikace s OS/programem přes příkazy</a:t>
            </a:r>
          </a:p>
          <a:p>
            <a:pPr lvl="1"/>
            <a:r>
              <a:rPr lang="cs-CZ" dirty="0" smtClean="0"/>
              <a:t>Nedokáže pracovat s celou plochou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071816"/>
            <a:ext cx="4071966" cy="189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8420" name="Text Box 4"/>
          <p:cNvSpPr txBox="1">
            <a:spLocks noChangeArrowheads="1"/>
          </p:cNvSpPr>
          <p:nvPr/>
        </p:nvSpPr>
        <p:spPr bwMode="auto">
          <a:xfrm>
            <a:off x="0" y="0"/>
            <a:ext cx="82296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Courier New" pitchFamily="49" charset="0"/>
              </a:rPr>
              <a:t>C</a:t>
            </a:r>
            <a:r>
              <a:rPr lang="cs-CZ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Courier New" pitchFamily="49" charset="0"/>
              </a:rPr>
              <a:t>:</a:t>
            </a: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Courier New" pitchFamily="49" charset="0"/>
              </a:rPr>
              <a:t>\</a:t>
            </a:r>
            <a:endParaRPr lang="cs-CZ" sz="2400" dirty="0">
              <a:solidFill>
                <a:schemeClr val="accent3">
                  <a:lumMod val="20000"/>
                  <a:lumOff val="80000"/>
                </a:schemeClr>
              </a:solidFill>
              <a:latin typeface="Courier New" pitchFamily="49" charset="0"/>
            </a:endParaRPr>
          </a:p>
        </p:txBody>
      </p:sp>
      <p:sp>
        <p:nvSpPr>
          <p:cNvPr id="188421" name="Text Box 5"/>
          <p:cNvSpPr txBox="1">
            <a:spLocks noChangeArrowheads="1"/>
          </p:cNvSpPr>
          <p:nvPr/>
        </p:nvSpPr>
        <p:spPr bwMode="auto">
          <a:xfrm>
            <a:off x="0" y="339502"/>
            <a:ext cx="82296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Courier New" pitchFamily="49" charset="0"/>
              </a:rPr>
              <a:t>C</a:t>
            </a:r>
            <a:r>
              <a:rPr lang="cs-CZ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Courier New" pitchFamily="49" charset="0"/>
              </a:rPr>
              <a:t>:</a:t>
            </a: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Courier New" pitchFamily="49" charset="0"/>
              </a:rPr>
              <a:t>\</a:t>
            </a:r>
            <a:r>
              <a:rPr lang="cs-CZ" sz="24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Courier New" pitchFamily="49" charset="0"/>
              </a:rPr>
              <a:t>format</a:t>
            </a:r>
            <a:r>
              <a:rPr lang="cs-CZ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Courier New" pitchFamily="49" charset="0"/>
              </a:rPr>
              <a:t> C:\</a:t>
            </a:r>
          </a:p>
        </p:txBody>
      </p:sp>
      <p:sp>
        <p:nvSpPr>
          <p:cNvPr id="188422" name="Text Box 6"/>
          <p:cNvSpPr txBox="1">
            <a:spLocks noChangeArrowheads="1"/>
          </p:cNvSpPr>
          <p:nvPr/>
        </p:nvSpPr>
        <p:spPr bwMode="auto">
          <a:xfrm>
            <a:off x="0" y="627534"/>
            <a:ext cx="9144000" cy="24929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endParaRPr lang="cs-CZ" sz="2400" dirty="0">
              <a:solidFill>
                <a:schemeClr val="bg1"/>
              </a:solidFill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cs-CZ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Courier New" pitchFamily="49" charset="0"/>
              </a:rPr>
              <a:t>Upozornění</a:t>
            </a: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Courier New" pitchFamily="49" charset="0"/>
              </a:rPr>
              <a:t>: </a:t>
            </a:r>
            <a:r>
              <a:rPr lang="cs-CZ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Courier New" pitchFamily="49" charset="0"/>
              </a:rPr>
              <a:t>Všechna data na oddílu C</a:t>
            </a: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Courier New" pitchFamily="49" charset="0"/>
              </a:rPr>
              <a:t>: </a:t>
            </a:r>
            <a:r>
              <a:rPr lang="cs-CZ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Courier New" pitchFamily="49" charset="0"/>
              </a:rPr>
              <a:t>budou</a:t>
            </a: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cs-CZ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Courier New" pitchFamily="49" charset="0"/>
              </a:rPr>
              <a:t>smazána</a:t>
            </a: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Courier New" pitchFamily="49" charset="0"/>
              </a:rPr>
              <a:t>!</a:t>
            </a:r>
            <a:endParaRPr lang="cs-CZ" sz="2400" dirty="0">
              <a:solidFill>
                <a:schemeClr val="accent3">
                  <a:lumMod val="20000"/>
                  <a:lumOff val="80000"/>
                </a:schemeClr>
              </a:solidFill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cs-CZ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Courier New" pitchFamily="49" charset="0"/>
              </a:rPr>
              <a:t>Chcete pokračovat ve formátování</a:t>
            </a: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Courier New" pitchFamily="49" charset="0"/>
              </a:rPr>
              <a:t> (</a:t>
            </a:r>
            <a:r>
              <a:rPr lang="cs-CZ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Courier New" pitchFamily="49" charset="0"/>
              </a:rPr>
              <a:t>A</a:t>
            </a: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Courier New" pitchFamily="49" charset="0"/>
              </a:rPr>
              <a:t>/N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ourier New" pitchFamily="49" charset="0"/>
              </a:rPr>
              <a:t>)?</a:t>
            </a:r>
            <a:endParaRPr lang="cs-CZ" sz="2400" dirty="0" smtClean="0">
              <a:solidFill>
                <a:schemeClr val="accent3">
                  <a:lumMod val="20000"/>
                  <a:lumOff val="80000"/>
                </a:schemeClr>
              </a:solidFill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endParaRPr lang="cs-CZ" sz="2400" dirty="0" smtClean="0">
              <a:solidFill>
                <a:schemeClr val="accent3">
                  <a:lumMod val="20000"/>
                  <a:lumOff val="80000"/>
                </a:schemeClr>
              </a:solidFill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cs-CZ" sz="24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ourier New" pitchFamily="49" charset="0"/>
              </a:rPr>
              <a:t>==== ================= =========== 100%</a:t>
            </a:r>
            <a:endParaRPr lang="en-US" sz="2400" dirty="0">
              <a:solidFill>
                <a:schemeClr val="accent3">
                  <a:lumMod val="20000"/>
                  <a:lumOff val="80000"/>
                </a:schemeClr>
              </a:solidFill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endParaRPr lang="cs-CZ" sz="2400" dirty="0">
              <a:solidFill>
                <a:schemeClr val="bg1"/>
              </a:solidFill>
              <a:latin typeface="Courier New" pitchFamily="49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83568" y="16356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0" grpId="0" autoUpdateAnimBg="0"/>
      <p:bldP spid="188421" grpId="0" autoUpdateAnimBg="0"/>
      <p:bldP spid="18842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Multitasking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8625" indent="-323850">
              <a:buSzPct val="45000"/>
              <a:buFont typeface="Wingdings" pitchFamily="2" charset="2"/>
              <a:buChar char="q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sz="2400" dirty="0" smtClean="0"/>
              <a:t>OS provádí několik procesů současně</a:t>
            </a:r>
          </a:p>
          <a:p>
            <a:pPr marL="428625" indent="-323850">
              <a:buSzPct val="45000"/>
              <a:buFont typeface="Wingdings" pitchFamily="2" charset="2"/>
              <a:buChar char="q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sz="2400" dirty="0" smtClean="0"/>
              <a:t>Jádro střídá běžící procesy</a:t>
            </a:r>
          </a:p>
          <a:p>
            <a:pPr marL="428625" indent="-323850">
              <a:buSzPct val="45000"/>
              <a:buFont typeface="Wingdings" pitchFamily="2" charset="2"/>
              <a:buChar char="q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sz="2400" dirty="0" smtClean="0"/>
              <a:t>Každý moderní OS využívá Multitasking</a:t>
            </a:r>
          </a:p>
          <a:p>
            <a:pPr marL="428625" indent="-323850">
              <a:buSzPct val="45000"/>
              <a:buFont typeface="Wingdings" pitchFamily="2" charset="2"/>
              <a:buChar char="q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sz="2400" dirty="0" smtClean="0"/>
              <a:t>Starší systémy mohli mít spuštěný jen jeden program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MS Windows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Nejrozšířenější OS</a:t>
            </a:r>
          </a:p>
          <a:p>
            <a:r>
              <a:rPr lang="cs-CZ" dirty="0" smtClean="0"/>
              <a:t>Podpora GUI a Multitasking</a:t>
            </a:r>
          </a:p>
          <a:p>
            <a:r>
              <a:rPr lang="cs-CZ" dirty="0" smtClean="0"/>
              <a:t>Nejnovější verze W7</a:t>
            </a:r>
          </a:p>
          <a:p>
            <a:r>
              <a:rPr lang="cs-CZ" dirty="0" smtClean="0"/>
              <a:t>Víceuživatelský systém</a:t>
            </a:r>
          </a:p>
          <a:p>
            <a:r>
              <a:rPr lang="cs-CZ" dirty="0" smtClean="0"/>
              <a:t>Windows 8 – datum vydání 2012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Linux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 Rozšířený OS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Jedná se o </a:t>
            </a:r>
            <a:r>
              <a:rPr lang="cs-CZ" dirty="0" err="1" smtClean="0"/>
              <a:t>OpenSource</a:t>
            </a:r>
            <a:endParaRPr lang="cs-CZ" dirty="0" smtClean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Základnám </a:t>
            </a:r>
            <a:r>
              <a:rPr lang="cs-CZ" dirty="0" err="1" smtClean="0"/>
              <a:t>prog</a:t>
            </a:r>
            <a:r>
              <a:rPr lang="cs-CZ" dirty="0" smtClean="0"/>
              <a:t>. jazykem OS je C</a:t>
            </a:r>
          </a:p>
          <a:p>
            <a:pPr>
              <a:buFont typeface="Wingdings" pitchFamily="2" charset="2"/>
              <a:buChar char="q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282880" cy="3595463"/>
          </a:xfrm>
        </p:spPr>
        <p:txBody>
          <a:bodyPr>
            <a:normAutofit/>
          </a:bodyPr>
          <a:lstStyle/>
          <a:p>
            <a:r>
              <a:rPr lang="cs-CZ" sz="1100" dirty="0" smtClean="0">
                <a:hlinkClick r:id="rId3"/>
              </a:rPr>
              <a:t>http://cs.wikipedia.org/wiki/Operační_systém</a:t>
            </a:r>
            <a:r>
              <a:rPr lang="cs-CZ" sz="1100" dirty="0" smtClean="0"/>
              <a:t> </a:t>
            </a:r>
          </a:p>
          <a:p>
            <a:r>
              <a:rPr lang="cs-CZ" sz="1100" dirty="0" smtClean="0">
                <a:hlinkClick r:id="rId4"/>
              </a:rPr>
              <a:t>http://cs.wikipedia.org/wiki/Virtuální_stroj</a:t>
            </a:r>
            <a:r>
              <a:rPr lang="cs-CZ" sz="1100" dirty="0" smtClean="0"/>
              <a:t> </a:t>
            </a:r>
          </a:p>
          <a:p>
            <a:r>
              <a:rPr lang="cs-CZ" sz="1100" dirty="0" smtClean="0">
                <a:hlinkClick r:id="rId5"/>
              </a:rPr>
              <a:t>http://cs.wikipedia.org/wiki/Systémový_software</a:t>
            </a:r>
            <a:r>
              <a:rPr lang="cs-CZ" sz="1100" dirty="0" smtClean="0"/>
              <a:t> </a:t>
            </a:r>
          </a:p>
          <a:p>
            <a:r>
              <a:rPr lang="cs-CZ" sz="1100" dirty="0" smtClean="0">
                <a:hlinkClick r:id="rId6"/>
              </a:rPr>
              <a:t>http://fei.abba.cz/usr/hudec/vyuka/os/materialy/pub/OS-01/text21.html</a:t>
            </a:r>
            <a:r>
              <a:rPr lang="cs-CZ" sz="1100" dirty="0" smtClean="0"/>
              <a:t> </a:t>
            </a:r>
          </a:p>
          <a:p>
            <a:r>
              <a:rPr lang="cs-CZ" sz="1100" dirty="0" smtClean="0">
                <a:hlinkClick r:id="rId7"/>
              </a:rPr>
              <a:t>http://fei.abba.cz/usr/hudec/vyuka/os/materialy/pub/OS-01/text22.html</a:t>
            </a:r>
            <a:r>
              <a:rPr lang="cs-CZ" sz="1100" dirty="0" smtClean="0"/>
              <a:t> </a:t>
            </a:r>
          </a:p>
          <a:p>
            <a:r>
              <a:rPr lang="cs-CZ" sz="1100" dirty="0" smtClean="0">
                <a:hlinkClick r:id="rId8"/>
              </a:rPr>
              <a:t>http://fei.abba.cz/usr/hudec/vyuka/os/materialy/pub/OS-01/text23.html</a:t>
            </a:r>
            <a:r>
              <a:rPr lang="cs-CZ" sz="1100" dirty="0" smtClean="0"/>
              <a:t> </a:t>
            </a:r>
          </a:p>
          <a:p>
            <a:r>
              <a:rPr lang="cs-CZ" sz="1100" dirty="0" smtClean="0">
                <a:hlinkClick r:id="rId9"/>
              </a:rPr>
              <a:t>http://cs.wikipedia.org/wiki/Monolitické_jádro</a:t>
            </a:r>
            <a:r>
              <a:rPr lang="cs-CZ" sz="1100" dirty="0" smtClean="0"/>
              <a:t> </a:t>
            </a:r>
          </a:p>
          <a:p>
            <a:r>
              <a:rPr lang="cs-CZ" sz="1100" dirty="0" smtClean="0">
                <a:hlinkClick r:id="rId10"/>
              </a:rPr>
              <a:t>http://cs.wikipedia.org/wiki/DOS</a:t>
            </a:r>
            <a:r>
              <a:rPr lang="cs-CZ" sz="1100" dirty="0" smtClean="0"/>
              <a:t> </a:t>
            </a:r>
          </a:p>
          <a:p>
            <a:r>
              <a:rPr lang="cs-CZ" sz="1100" dirty="0" smtClean="0">
                <a:hlinkClick r:id="rId11"/>
              </a:rPr>
              <a:t>http://www.</a:t>
            </a:r>
            <a:r>
              <a:rPr lang="cs-CZ" sz="1100" dirty="0" err="1" smtClean="0">
                <a:hlinkClick r:id="rId11"/>
              </a:rPr>
              <a:t>primat.cz</a:t>
            </a:r>
            <a:r>
              <a:rPr lang="cs-CZ" sz="1100" dirty="0" smtClean="0">
                <a:hlinkClick r:id="rId11"/>
              </a:rPr>
              <a:t>/</a:t>
            </a:r>
            <a:r>
              <a:rPr lang="cs-CZ" sz="1100" dirty="0" err="1" smtClean="0">
                <a:hlinkClick r:id="rId11"/>
              </a:rPr>
              <a:t>cuni</a:t>
            </a:r>
            <a:r>
              <a:rPr lang="cs-CZ" sz="1100" dirty="0" smtClean="0">
                <a:hlinkClick r:id="rId11"/>
              </a:rPr>
              <a:t>-</a:t>
            </a:r>
            <a:r>
              <a:rPr lang="cs-CZ" sz="1100" dirty="0" err="1" smtClean="0">
                <a:hlinkClick r:id="rId11"/>
              </a:rPr>
              <a:t>lfp</a:t>
            </a:r>
            <a:r>
              <a:rPr lang="cs-CZ" sz="1100" dirty="0" smtClean="0">
                <a:hlinkClick r:id="rId11"/>
              </a:rPr>
              <a:t>/</a:t>
            </a:r>
            <a:r>
              <a:rPr lang="cs-CZ" sz="1100" dirty="0" err="1" smtClean="0">
                <a:hlinkClick r:id="rId11"/>
              </a:rPr>
              <a:t>predmety</a:t>
            </a:r>
            <a:r>
              <a:rPr lang="cs-CZ" sz="1100" dirty="0" smtClean="0">
                <a:hlinkClick r:id="rId11"/>
              </a:rPr>
              <a:t>/informatika-i-q4733/</a:t>
            </a:r>
            <a:r>
              <a:rPr lang="cs-CZ" sz="1100" dirty="0" smtClean="0"/>
              <a:t>   </a:t>
            </a:r>
          </a:p>
          <a:p>
            <a:r>
              <a:rPr lang="cs-CZ" sz="1100" dirty="0" smtClean="0">
                <a:hlinkClick r:id="rId12"/>
              </a:rPr>
              <a:t>http://moodle.jergym.cz/file.php/13/referaty-2010-11/OK%20-%20Operacni_systemy%20(Novotny).ppt</a:t>
            </a:r>
            <a:r>
              <a:rPr lang="cs-CZ" sz="1100" dirty="0" smtClean="0"/>
              <a:t> </a:t>
            </a:r>
          </a:p>
          <a:p>
            <a:r>
              <a:rPr lang="cs-CZ" sz="1100" dirty="0" smtClean="0">
                <a:hlinkClick r:id="rId13"/>
              </a:rPr>
              <a:t>http://moodle.jergym.cz/file.php/13/referaty-2010-11/Operacni_systemy%20(Satrapa).ppt</a:t>
            </a:r>
            <a:r>
              <a:rPr lang="cs-CZ" sz="1100" dirty="0" smtClean="0"/>
              <a:t> </a:t>
            </a:r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r>
              <a:rPr lang="cs-CZ" sz="1100" dirty="0" smtClean="0">
                <a:hlinkClick r:id="rId14"/>
              </a:rPr>
              <a:t>Android obrázek</a:t>
            </a:r>
            <a:endParaRPr lang="cs-CZ" sz="1100" dirty="0" smtClean="0"/>
          </a:p>
          <a:p>
            <a:r>
              <a:rPr lang="cs-CZ" sz="1100" dirty="0" smtClean="0">
                <a:hlinkClick r:id="rId15"/>
              </a:rPr>
              <a:t>Linux obrázek</a:t>
            </a:r>
            <a:endParaRPr lang="cs-CZ" sz="1100" dirty="0" smtClean="0">
              <a:hlinkClick r:id="rId16"/>
            </a:endParaRPr>
          </a:p>
          <a:p>
            <a:r>
              <a:rPr lang="cs-CZ" sz="1100" dirty="0" smtClean="0">
                <a:hlinkClick r:id="rId16"/>
              </a:rPr>
              <a:t>Windows 7 obrázek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dirty="0" err="1" smtClean="0"/>
              <a:t>Operační</a:t>
            </a:r>
            <a:r>
              <a:rPr dirty="0" smtClean="0"/>
              <a:t> </a:t>
            </a:r>
            <a:r>
              <a:rPr dirty="0" err="1" smtClean="0"/>
              <a:t>systém</a:t>
            </a:r>
            <a:endParaRPr dirty="0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609600" y="1352551"/>
            <a:ext cx="7994848" cy="3595463"/>
          </a:xfrm>
        </p:spPr>
        <p:txBody>
          <a:bodyPr>
            <a:normAutofit/>
          </a:bodyPr>
          <a:lstStyle>
            <a:extLst/>
          </a:lstStyle>
          <a:p>
            <a:pPr marL="0" indent="0">
              <a:buFont typeface="Wingdings" pitchFamily="2" charset="2"/>
              <a:buChar char="Ø"/>
            </a:pPr>
            <a:r>
              <a:rPr lang="cs-CZ" sz="2000" dirty="0" smtClean="0"/>
              <a:t> Základní programové vybavení počítače</a:t>
            </a:r>
          </a:p>
          <a:p>
            <a:pPr marL="0" indent="0">
              <a:buFont typeface="Wingdings" pitchFamily="2" charset="2"/>
              <a:buChar char="Ø"/>
            </a:pPr>
            <a:r>
              <a:rPr lang="cs-CZ" sz="2000" dirty="0" smtClean="0"/>
              <a:t> Zajišťuje uživateli snadné ovládání počítače</a:t>
            </a:r>
          </a:p>
          <a:p>
            <a:pPr marL="0" indent="0">
              <a:buFont typeface="Wingdings" pitchFamily="2" charset="2"/>
              <a:buChar char="Ø"/>
            </a:pPr>
            <a:r>
              <a:rPr lang="cs-CZ" sz="2000" dirty="0" smtClean="0"/>
              <a:t> Komplexní software</a:t>
            </a:r>
          </a:p>
          <a:p>
            <a:pPr marL="0" indent="0">
              <a:buFont typeface="Wingdings" pitchFamily="2" charset="2"/>
              <a:buChar char="Ø"/>
            </a:pPr>
            <a:r>
              <a:rPr lang="cs-CZ" sz="2000" dirty="0" smtClean="0"/>
              <a:t>Umožňuje spouštět programy, předávat vstupní/ výstupní data</a:t>
            </a:r>
          </a:p>
          <a:p>
            <a:pPr marL="0" indent="0">
              <a:buFont typeface="Wingdings" pitchFamily="2" charset="2"/>
              <a:buChar char="Ø"/>
            </a:pPr>
            <a:r>
              <a:rPr lang="cs-CZ" sz="2000" dirty="0" smtClean="0"/>
              <a:t>Spousta OS (Linux, Mac OS, MS Windows, Android, </a:t>
            </a:r>
            <a:r>
              <a:rPr lang="cs-CZ" sz="2000" dirty="0" err="1" smtClean="0"/>
              <a:t>Bada</a:t>
            </a:r>
            <a:r>
              <a:rPr lang="cs-CZ" sz="2000" dirty="0" smtClean="0"/>
              <a:t>…)</a:t>
            </a:r>
            <a:endParaRPr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3071816"/>
            <a:ext cx="185738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2977960"/>
            <a:ext cx="1857388" cy="2051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3021945"/>
            <a:ext cx="1714512" cy="2121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30452"/>
            <a:ext cx="8329642" cy="3598752"/>
          </a:xfrm>
        </p:spPr>
        <p:txBody>
          <a:bodyPr>
            <a:normAutofit fontScale="92500" lnSpcReduction="20000"/>
          </a:bodyPr>
          <a:lstStyle/>
          <a:p>
            <a:r>
              <a:rPr lang="cs-CZ" sz="2600" dirty="0" smtClean="0"/>
              <a:t>Skládá se z jádra (tzv. </a:t>
            </a:r>
            <a:r>
              <a:rPr lang="cs-CZ" sz="2600" dirty="0" err="1" smtClean="0"/>
              <a:t>kernel</a:t>
            </a:r>
            <a:r>
              <a:rPr lang="cs-CZ" sz="2600" dirty="0" smtClean="0"/>
              <a:t>) a pomocných systémových nástrojů</a:t>
            </a:r>
          </a:p>
          <a:p>
            <a:r>
              <a:rPr lang="cs-CZ" sz="2600" dirty="0" smtClean="0"/>
              <a:t>Zavádí se do paměti počítače při startu a zůstává v činnosti po celou dobu běhu OS. </a:t>
            </a:r>
          </a:p>
          <a:p>
            <a:pPr>
              <a:buNone/>
            </a:pPr>
            <a:endParaRPr lang="cs-CZ" sz="2600" dirty="0" smtClean="0"/>
          </a:p>
          <a:p>
            <a:r>
              <a:rPr lang="cs-CZ" sz="2600" b="1" dirty="0" smtClean="0"/>
              <a:t>Typy </a:t>
            </a:r>
            <a:r>
              <a:rPr lang="cs-CZ" sz="2600" b="1" dirty="0" err="1" smtClean="0"/>
              <a:t>kernelů</a:t>
            </a:r>
            <a:r>
              <a:rPr lang="cs-CZ" sz="2600" b="1" dirty="0" smtClean="0"/>
              <a:t>:</a:t>
            </a:r>
          </a:p>
          <a:p>
            <a:pPr lvl="1"/>
            <a:r>
              <a:rPr lang="cs-CZ" b="1" dirty="0" smtClean="0"/>
              <a:t>Monolitické jádro </a:t>
            </a:r>
            <a:r>
              <a:rPr lang="cs-CZ" dirty="0" smtClean="0"/>
              <a:t>– jedním funkčním celkem</a:t>
            </a:r>
          </a:p>
          <a:p>
            <a:pPr lvl="1"/>
            <a:r>
              <a:rPr lang="cs-CZ" b="1" dirty="0" err="1" smtClean="0"/>
              <a:t>Mikrojádro</a:t>
            </a:r>
            <a:r>
              <a:rPr lang="cs-CZ" dirty="0" smtClean="0"/>
              <a:t> – oddělitelné části pracují samostatně jako běžné procesy</a:t>
            </a:r>
          </a:p>
          <a:p>
            <a:pPr lvl="1"/>
            <a:r>
              <a:rPr lang="cs-CZ" b="1" dirty="0" smtClean="0"/>
              <a:t>Hybridní jádro </a:t>
            </a:r>
            <a:r>
              <a:rPr lang="cs-CZ" dirty="0" smtClean="0"/>
              <a:t>– kombinuje vlastnosti monolitického jádra i </a:t>
            </a:r>
            <a:r>
              <a:rPr lang="cs-CZ" dirty="0" err="1" smtClean="0"/>
              <a:t>mikrojádra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dirty="0" err="1" smtClean="0"/>
              <a:t>Funkce</a:t>
            </a:r>
            <a:r>
              <a:rPr dirty="0" smtClean="0"/>
              <a:t> OS</a:t>
            </a:r>
            <a:endParaRPr dirty="0"/>
          </a:p>
        </p:txBody>
      </p:sp>
      <p:sp>
        <p:nvSpPr>
          <p:cNvPr id="6" name="TextovéPole 5"/>
          <p:cNvSpPr txBox="1"/>
          <p:nvPr/>
        </p:nvSpPr>
        <p:spPr>
          <a:xfrm>
            <a:off x="500034" y="1357304"/>
            <a:ext cx="64294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sz="2800" b="1" smtClean="0"/>
              <a:t>  Ovládání počítače</a:t>
            </a:r>
            <a:endParaRPr sz="2800" b="1" dirty="0" smtClean="0"/>
          </a:p>
          <a:p>
            <a:pPr>
              <a:buFont typeface="Wingdings" pitchFamily="2" charset="2"/>
              <a:buChar char="q"/>
            </a:pPr>
            <a:r>
              <a:rPr sz="2800" b="1" smtClean="0"/>
              <a:t>  Abstrakce hardware</a:t>
            </a:r>
          </a:p>
          <a:p>
            <a:pPr>
              <a:buFont typeface="Wingdings" pitchFamily="2" charset="2"/>
              <a:buChar char="q"/>
            </a:pPr>
            <a:r>
              <a:rPr sz="2800" b="1" smtClean="0"/>
              <a:t>  Správa prostředků</a:t>
            </a:r>
          </a:p>
        </p:txBody>
      </p:sp>
      <p:pic>
        <p:nvPicPr>
          <p:cNvPr id="2050" name="Picture 2" descr="D:\Bez názvu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428742"/>
            <a:ext cx="6357982" cy="31789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Nadstavby 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347614"/>
            <a:ext cx="8712968" cy="366747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Programy pro správu a vyladění systému</a:t>
            </a:r>
          </a:p>
          <a:p>
            <a:r>
              <a:rPr lang="cs-CZ" sz="2000" dirty="0" smtClean="0"/>
              <a:t>Dávají sytému určitý vzhled. (</a:t>
            </a:r>
            <a:r>
              <a:rPr lang="cs-CZ" sz="2000" dirty="0" err="1" smtClean="0"/>
              <a:t>Norton</a:t>
            </a:r>
            <a:r>
              <a:rPr lang="cs-CZ" sz="2000" dirty="0" smtClean="0"/>
              <a:t> </a:t>
            </a:r>
            <a:r>
              <a:rPr lang="cs-CZ" sz="2000" dirty="0" err="1" smtClean="0"/>
              <a:t>commander</a:t>
            </a:r>
            <a:r>
              <a:rPr lang="cs-CZ" sz="2000" dirty="0" smtClean="0"/>
              <a:t> – nadstavba MS DOS)</a:t>
            </a:r>
          </a:p>
          <a:p>
            <a:r>
              <a:rPr lang="cs-CZ" sz="2000" dirty="0" smtClean="0"/>
              <a:t>Funkce:</a:t>
            </a:r>
          </a:p>
          <a:p>
            <a:pPr lvl="1"/>
            <a:r>
              <a:rPr lang="cs-CZ" sz="1800" dirty="0" smtClean="0"/>
              <a:t>Editace konfiguračních souborů (</a:t>
            </a:r>
            <a:r>
              <a:rPr lang="cs-CZ" sz="1800" dirty="0" err="1" smtClean="0"/>
              <a:t>boot.ini</a:t>
            </a:r>
            <a:r>
              <a:rPr lang="cs-CZ" sz="1800" dirty="0" smtClean="0"/>
              <a:t>, systém.</a:t>
            </a:r>
            <a:r>
              <a:rPr lang="cs-CZ" sz="1800" dirty="0" err="1" smtClean="0"/>
              <a:t>ini</a:t>
            </a:r>
            <a:r>
              <a:rPr lang="cs-CZ" sz="1800" dirty="0" smtClean="0"/>
              <a:t>, </a:t>
            </a:r>
            <a:r>
              <a:rPr lang="cs-CZ" sz="1800" dirty="0" err="1" smtClean="0"/>
              <a:t>win.ini</a:t>
            </a:r>
            <a:r>
              <a:rPr lang="cs-CZ" sz="1800" dirty="0" smtClean="0"/>
              <a:t>, </a:t>
            </a:r>
            <a:r>
              <a:rPr lang="cs-CZ" sz="1800" dirty="0" err="1" smtClean="0"/>
              <a:t>autoexec.nt</a:t>
            </a:r>
            <a:r>
              <a:rPr lang="cs-CZ" sz="1800" dirty="0" smtClean="0"/>
              <a:t>, </a:t>
            </a:r>
            <a:r>
              <a:rPr lang="cs-CZ" sz="1800" dirty="0" err="1" smtClean="0"/>
              <a:t>config.nt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 smtClean="0"/>
              <a:t>Odstraňování nepotřebných souborů jako TMP., záznamů v registru Windows</a:t>
            </a:r>
          </a:p>
          <a:p>
            <a:pPr lvl="1"/>
            <a:r>
              <a:rPr lang="cs-CZ" sz="1800" dirty="0" smtClean="0"/>
              <a:t>Poskytování informací o disku, paměti, procesoru a graf. karty</a:t>
            </a:r>
          </a:p>
          <a:p>
            <a:pPr lvl="1"/>
            <a:r>
              <a:rPr lang="cs-CZ" sz="1800" dirty="0" smtClean="0"/>
              <a:t>Přehled o spuštěných procesorech.</a:t>
            </a:r>
            <a:endParaRPr lang="cs-CZ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Nadstavby OS</a:t>
            </a:r>
            <a:endParaRPr lang="cs-CZ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419622"/>
            <a:ext cx="4740184" cy="25922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6" name="TextovéPole 5"/>
          <p:cNvSpPr txBox="1"/>
          <p:nvPr/>
        </p:nvSpPr>
        <p:spPr>
          <a:xfrm>
            <a:off x="2411760" y="4227934"/>
            <a:ext cx="39961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hlinkClick r:id="rId3"/>
              </a:rPr>
              <a:t>http://en.wikipedia.org/wiki/File:Norton_commander.png</a:t>
            </a:r>
            <a:r>
              <a:rPr lang="cs-CZ" sz="1200" dirty="0" smtClean="0"/>
              <a:t> 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Systémové utility a nastavení systému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Utility = nástroje, pomocné programy</a:t>
            </a:r>
          </a:p>
          <a:p>
            <a:r>
              <a:rPr lang="cs-CZ" sz="2000" dirty="0" smtClean="0"/>
              <a:t>Programy umožňují uživateli s počítačem lehce pracovat, používat ho, spouštět aplikace</a:t>
            </a:r>
          </a:p>
          <a:p>
            <a:r>
              <a:rPr lang="cs-CZ" sz="2000" dirty="0" smtClean="0"/>
              <a:t>Zjednodušují složitější činnosti</a:t>
            </a:r>
          </a:p>
          <a:p>
            <a:r>
              <a:rPr lang="cs-CZ" sz="2000" b="1" dirty="0" smtClean="0"/>
              <a:t>Utility:</a:t>
            </a:r>
          </a:p>
          <a:p>
            <a:pPr lvl="1"/>
            <a:r>
              <a:rPr lang="cs-CZ" sz="1600" dirty="0" err="1" smtClean="0"/>
              <a:t>Defragmentátory</a:t>
            </a:r>
            <a:r>
              <a:rPr lang="cs-CZ" sz="1600" dirty="0" smtClean="0"/>
              <a:t> disku</a:t>
            </a:r>
          </a:p>
          <a:p>
            <a:pPr lvl="1"/>
            <a:r>
              <a:rPr lang="cs-CZ" sz="1600" dirty="0" smtClean="0"/>
              <a:t>Antivirové programy</a:t>
            </a:r>
          </a:p>
          <a:p>
            <a:pPr lvl="1"/>
            <a:r>
              <a:rPr lang="cs-CZ" sz="1600" dirty="0" smtClean="0"/>
              <a:t>Zabezpečovací programy</a:t>
            </a:r>
          </a:p>
          <a:p>
            <a:pPr lvl="1">
              <a:buNone/>
            </a:pPr>
            <a:endParaRPr lang="cs-CZ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2214560"/>
            <a:ext cx="4005985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Systémové utility a nastavení systému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000" b="1" dirty="0" smtClean="0"/>
              <a:t>Nastavení systému</a:t>
            </a:r>
            <a:r>
              <a:rPr lang="cs-CZ" sz="2000" dirty="0" smtClean="0"/>
              <a:t> </a:t>
            </a:r>
          </a:p>
          <a:p>
            <a:pPr lvl="1"/>
            <a:r>
              <a:rPr lang="cs-CZ" sz="1600" dirty="0" smtClean="0"/>
              <a:t>znamená měnit vlastnosti OS, základní nastavení můžeme změnit pomocí integrovaných aplikací</a:t>
            </a:r>
          </a:p>
          <a:p>
            <a:pPr lvl="1"/>
            <a:r>
              <a:rPr lang="cs-CZ" sz="1800" dirty="0" smtClean="0"/>
              <a:t>Nastavení zobrazení a hlavního panelu</a:t>
            </a:r>
          </a:p>
          <a:p>
            <a:pPr lvl="2"/>
            <a:r>
              <a:rPr lang="cs-CZ" sz="1600" dirty="0" smtClean="0"/>
              <a:t>Vzhled pracovní plochy (rozlišení, barevná hloubka, velikost ikon, fonty)</a:t>
            </a:r>
          </a:p>
          <a:p>
            <a:pPr lvl="2"/>
            <a:r>
              <a:rPr lang="cs-CZ" sz="1600" dirty="0" smtClean="0"/>
              <a:t>Spořič obrazovky</a:t>
            </a:r>
          </a:p>
          <a:p>
            <a:pPr lvl="2"/>
            <a:r>
              <a:rPr lang="cs-CZ" sz="1600" dirty="0" smtClean="0"/>
              <a:t>Možnost upravovat nabídku start</a:t>
            </a:r>
          </a:p>
          <a:p>
            <a:pPr lvl="2"/>
            <a:r>
              <a:rPr lang="cs-CZ" sz="1600" dirty="0" smtClean="0"/>
              <a:t>Vzhled zobrazování složek</a:t>
            </a:r>
          </a:p>
          <a:p>
            <a:pPr lvl="1"/>
            <a:r>
              <a:rPr lang="cs-CZ" sz="1800" dirty="0" smtClean="0"/>
              <a:t>Ovládací panely umožňují hlouběji nastavovat:</a:t>
            </a:r>
            <a:r>
              <a:rPr lang="cs-CZ" dirty="0" smtClean="0"/>
              <a:t> </a:t>
            </a:r>
            <a:endParaRPr lang="cs-CZ" sz="1800" dirty="0" smtClean="0"/>
          </a:p>
          <a:p>
            <a:pPr lvl="2"/>
            <a:r>
              <a:rPr lang="cs-CZ" sz="1600" dirty="0" smtClean="0"/>
              <a:t>Klávesnici, myš</a:t>
            </a:r>
          </a:p>
          <a:p>
            <a:pPr lvl="2"/>
            <a:r>
              <a:rPr lang="cs-CZ" sz="1600" dirty="0" smtClean="0"/>
              <a:t>Obrazovku</a:t>
            </a:r>
          </a:p>
          <a:p>
            <a:pPr lvl="2"/>
            <a:r>
              <a:rPr lang="cs-CZ" sz="1600" dirty="0" smtClean="0"/>
              <a:t>Počítačové sítě</a:t>
            </a:r>
          </a:p>
          <a:p>
            <a:pPr lvl="2"/>
            <a:r>
              <a:rPr lang="cs-CZ" sz="1600" dirty="0" smtClean="0"/>
              <a:t>Skrytí nebo zobrazení systémových souborů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Uživatelské rozhraní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142990"/>
            <a:ext cx="3071834" cy="1500197"/>
          </a:xfrm>
        </p:spPr>
        <p:txBody>
          <a:bodyPr/>
          <a:lstStyle/>
          <a:p>
            <a:r>
              <a:rPr lang="cs-CZ" sz="2400" b="1" dirty="0" smtClean="0"/>
              <a:t>Grafické</a:t>
            </a:r>
          </a:p>
          <a:p>
            <a:pPr lvl="1"/>
            <a:r>
              <a:rPr lang="cs-CZ" sz="2000" dirty="0" smtClean="0"/>
              <a:t>Okna, ikony a menu</a:t>
            </a:r>
          </a:p>
          <a:p>
            <a:pPr lvl="1"/>
            <a:r>
              <a:rPr lang="cs-CZ" sz="2000" dirty="0" smtClean="0"/>
              <a:t>W7, Linux</a:t>
            </a:r>
          </a:p>
          <a:p>
            <a:pPr lvl="1">
              <a:buNone/>
            </a:pPr>
            <a:endParaRPr lang="cs-CZ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1214428"/>
            <a:ext cx="2357454" cy="1473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ovéPole 7"/>
          <p:cNvSpPr txBox="1"/>
          <p:nvPr/>
        </p:nvSpPr>
        <p:spPr>
          <a:xfrm>
            <a:off x="428596" y="2357436"/>
            <a:ext cx="45720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sz="2400" b="1" smtClean="0"/>
              <a:t>  Textové rozhraní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</a:pPr>
            <a:r>
              <a:rPr sz="2000" b="1" smtClean="0"/>
              <a:t> </a:t>
            </a:r>
            <a:r>
              <a:rPr sz="2000" smtClean="0"/>
              <a:t>Textový terminál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</a:pPr>
            <a:r>
              <a:rPr sz="2000" b="1" smtClean="0"/>
              <a:t> </a:t>
            </a:r>
            <a:r>
              <a:rPr sz="2000" smtClean="0"/>
              <a:t>Rozdělen na sloupce a řádky</a:t>
            </a:r>
            <a:endParaRPr sz="2000" b="1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928940"/>
            <a:ext cx="2381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AC6DD24B17643A43B5911557F59D23340400899CD97D2199F748BA22A48D93649A64" ma:contentTypeVersion="31" ma:contentTypeDescription="Create a new document." ma:contentTypeScope="" ma:versionID="9e1ac57e4c2658fe23858d96be6d3be6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C20CB74F-625F-4325-8CA5-16E9DDB28D68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2E812D86-3F68-4474-BE2E-18D3335589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1820AB-7351-49F9-8A76-0F0E0EC7086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511</Words>
  <Application>Microsoft Office PowerPoint</Application>
  <PresentationFormat>Předvádění na obrazovce (16:9)</PresentationFormat>
  <Paragraphs>125</Paragraphs>
  <Slides>15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Modul</vt:lpstr>
      <vt:lpstr>INFORMATIKA</vt:lpstr>
      <vt:lpstr>Operační systém</vt:lpstr>
      <vt:lpstr>Stavba OS</vt:lpstr>
      <vt:lpstr>Funkce OS</vt:lpstr>
      <vt:lpstr>Nadstavby OS</vt:lpstr>
      <vt:lpstr>Nadstavby OS</vt:lpstr>
      <vt:lpstr>Systémové utility a nastavení systému</vt:lpstr>
      <vt:lpstr>Systémové utility a nastavení systému</vt:lpstr>
      <vt:lpstr>Uživatelské rozhraní</vt:lpstr>
      <vt:lpstr>Uživatelské rozhraní</vt:lpstr>
      <vt:lpstr>Snímek 11</vt:lpstr>
      <vt:lpstr>Multitasking</vt:lpstr>
      <vt:lpstr>MS Windows</vt:lpstr>
      <vt:lpstr>Linux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Operační systémy, nadstavby os. , systémové utility a nastavení systému</dc:title>
  <dc:creator/>
  <cp:lastModifiedBy/>
  <cp:revision>1</cp:revision>
  <dcterms:created xsi:type="dcterms:W3CDTF">2012-02-06T14:42:15Z</dcterms:created>
  <dcterms:modified xsi:type="dcterms:W3CDTF">2012-02-21T06:08:20Z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TC101769309990</vt:lpwstr>
  </property>
</Properties>
</file>