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76" r:id="rId7"/>
    <p:sldId id="258" r:id="rId8"/>
    <p:sldId id="273" r:id="rId9"/>
    <p:sldId id="274" r:id="rId10"/>
    <p:sldId id="277" r:id="rId11"/>
    <p:sldId id="278" r:id="rId12"/>
    <p:sldId id="279" r:id="rId13"/>
    <p:sldId id="280" r:id="rId14"/>
    <p:sldId id="266" r:id="rId15"/>
    <p:sldId id="281" r:id="rId16"/>
    <p:sldId id="282" r:id="rId17"/>
    <p:sldId id="283" r:id="rId18"/>
    <p:sldId id="275" r:id="rId19"/>
  </p:sldIdLst>
  <p:sldSz cx="9144000" cy="5143500" type="screen16x9"/>
  <p:notesSz cx="6858000" cy="9144000"/>
  <p:defaultTextStyle>
    <a:lvl1pPr marL="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80230" autoAdjust="0"/>
  </p:normalViewPr>
  <p:slideViewPr>
    <p:cSldViewPr>
      <p:cViewPr varScale="1">
        <p:scale>
          <a:sx n="124" d="100"/>
          <a:sy n="124" d="100"/>
        </p:scale>
        <p:origin x="-7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cs-CZ" sz="1200"/>
            </a:lvl1pPr>
            <a:extLst/>
          </a:lstStyle>
          <a:p>
            <a:fld id="{A8ADFD5B-A66C-449C-B6E8-FB716D07777D}" type="datetimeFigureOut">
              <a:rPr/>
              <a:pPr/>
              <a:t>30. 6. 2006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cs-CZ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Výstupní zařízení je hardware, který předává data od počítače k uživateli. Příklady výstupních zařízení jsou monitor, tiskárna, plotter nebo reproduktory.</a:t>
            </a:r>
            <a:endParaRPr lang="cs-CZ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cs-CZ" smtClean="0">
                <a:solidFill>
                  <a:srgbClr val="FFFFFF"/>
                </a:solidFill>
              </a:rPr>
              <a:pPr algn="ctr"/>
              <a:t>21.2.2012</a:t>
            </a:fld>
            <a:endParaRPr kumimoji="0" lang="cs-CZ" sz="200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cs-CZ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cs-CZ" smtClean="0">
                <a:solidFill>
                  <a:schemeClr val="tx2"/>
                </a:solidFill>
              </a:rPr>
              <a:pPr/>
              <a:t>‹#›</a:t>
            </a:fld>
            <a:endParaRPr kumimoji="0" lang="cs-CZ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 smtClean="0"/>
              <a:pPr/>
              <a:t>21.2.2012</a:t>
            </a:fld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 smtClean="0"/>
              <a:pPr/>
              <a:t>21.2.2012</a:t>
            </a:fld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pPr algn="r"/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6F819-3559-4F74-8504-1BF486299E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 smtClean="0"/>
              <a:pPr/>
              <a:t>21.2.2012</a:t>
            </a:fld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 smtClean="0"/>
              <a:pPr/>
              <a:t>21.2.2012</a:t>
            </a:fld>
            <a:endParaRPr kumimoji="0"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 smtClean="0"/>
              <a:pPr/>
              <a:t>21.2.2012</a:t>
            </a:fld>
            <a:endParaRPr kumimoji="0"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cs-CZ" smtClean="0"/>
              <a:pPr/>
              <a:t>21.2.2012</a:t>
            </a:fld>
            <a:endParaRPr kumimoji="0"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cs-CZ" smtClean="0">
                <a:solidFill>
                  <a:srgbClr val="FFFFFF"/>
                </a:solidFill>
              </a:rPr>
              <a:pPr/>
              <a:t>‹#›</a:t>
            </a:fld>
            <a:endParaRPr kumimoji="0"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cs-CZ" smtClean="0"/>
              <a:pPr/>
              <a:t>21.2.2012</a:t>
            </a:fld>
            <a:endParaRPr kumimoji="0"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cs-CZ" smtClean="0">
                <a:solidFill>
                  <a:schemeClr val="tx2"/>
                </a:solidFill>
              </a:rPr>
              <a:pPr/>
              <a:t>‹#›</a:t>
            </a:fld>
            <a:endParaRPr kumimoji="0"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cs-CZ" smtClean="0"/>
              <a:pPr/>
              <a:t>21.2.2012</a:t>
            </a:fld>
            <a:endParaRPr kumimoji="0"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cs-CZ" smtClean="0">
                <a:solidFill>
                  <a:srgbClr val="FFFFFF"/>
                </a:solidFill>
              </a:rPr>
              <a:pPr/>
              <a:t>‹#›</a:t>
            </a:fld>
            <a:endParaRPr kumimoji="0" lang="cs-CZ">
              <a:solidFill>
                <a:srgbClr val="FFFFFF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E4606EA6-EFEA-4C30-9264-4F9291A5780D}" type="datetime1">
              <a:rPr lang="cs-CZ" smtClean="0"/>
              <a:pPr/>
              <a:t>21.2.2012</a:t>
            </a:fld>
            <a:endParaRPr kumimoji="0"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pPr algn="ctr"/>
            <a:fld id="{8F82E0A0-C266-4798-8C8F-B9F91E9DA37E}" type="slidenum">
              <a:rPr kumimoji="0" lang="cs-CZ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606EA6-EFEA-4C30-9264-4F9291A5780D}" type="datetime1">
              <a:rPr lang="cs-CZ" smtClean="0"/>
              <a:pPr/>
              <a:t>21.2.2012</a:t>
            </a:fld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endParaRPr kumimoji="0" lang="cs-CZ" sz="140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cs-CZ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cs-CZ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fei.abba.cz/usr/hudec/vyuka/os/materialy/pub/OS-01/text23.html" TargetMode="External"/><Relationship Id="rId13" Type="http://schemas.openxmlformats.org/officeDocument/2006/relationships/hyperlink" Target="http://moodle.jergym.cz/file.php/13/referaty-2010-11/Operacni_systemy%20(Satrapa).ppt" TargetMode="External"/><Relationship Id="rId3" Type="http://schemas.openxmlformats.org/officeDocument/2006/relationships/hyperlink" Target="http://cs.wikipedia.org/wiki/Opera&#269;n&#237;_syst&#233;m" TargetMode="External"/><Relationship Id="rId7" Type="http://schemas.openxmlformats.org/officeDocument/2006/relationships/hyperlink" Target="http://fei.abba.cz/usr/hudec/vyuka/os/materialy/pub/OS-01/text22.html" TargetMode="External"/><Relationship Id="rId12" Type="http://schemas.openxmlformats.org/officeDocument/2006/relationships/hyperlink" Target="http://moodle.jergym.cz/file.php/13/referaty-2010-11/OK%20-%20Operacni_systemy%20(Novotny).ppt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google.cz/imgres?q=windows+7+logo&amp;hl=cs&amp;client=opera&amp;hs=i3r&amp;rls=cs&amp;channel=suggest&amp;tbm=isch&amp;tbnid=4S3QWmPpbdg-RM:&amp;imgrefurl=http://hackingarticles.com/speed-up-windows-7/&amp;docid=2Y72q2UVSS8CHM&amp;imgurl=http://hackingarticles.com/wp-content/upload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ei.abba.cz/usr/hudec/vyuka/os/materialy/pub/OS-01/text21.html" TargetMode="External"/><Relationship Id="rId11" Type="http://schemas.openxmlformats.org/officeDocument/2006/relationships/hyperlink" Target="http://www.primat.cz/cuni-lfp/predmety/informatika-i-q4733/" TargetMode="External"/><Relationship Id="rId5" Type="http://schemas.openxmlformats.org/officeDocument/2006/relationships/hyperlink" Target="http://cs.wikipedia.org/wiki/Syst&#233;mov&#253;_software" TargetMode="External"/><Relationship Id="rId15" Type="http://schemas.openxmlformats.org/officeDocument/2006/relationships/hyperlink" Target="http://about.something.pl/wp-content/uploads/linux_logo.png" TargetMode="External"/><Relationship Id="rId10" Type="http://schemas.openxmlformats.org/officeDocument/2006/relationships/hyperlink" Target="http://cs.wikipedia.org/wiki/DOS" TargetMode="External"/><Relationship Id="rId4" Type="http://schemas.openxmlformats.org/officeDocument/2006/relationships/hyperlink" Target="http://cs.wikipedia.org/wiki/Virtu&#225;ln&#237;_stroj" TargetMode="External"/><Relationship Id="rId9" Type="http://schemas.openxmlformats.org/officeDocument/2006/relationships/hyperlink" Target="http://cs.wikipedia.org/wiki/Monolitick&#233;_j&#225;dro" TargetMode="External"/><Relationship Id="rId14" Type="http://schemas.openxmlformats.org/officeDocument/2006/relationships/hyperlink" Target="http://community.norton.com/t5/image/serverpage/image-id/16286iE1F41331AA6AC22B/image-size/original?v=mpbl-1&amp;px=-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Norton_commander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500298" y="2643188"/>
            <a:ext cx="5161206" cy="929834"/>
          </a:xfrm>
        </p:spPr>
        <p:txBody>
          <a:bodyPr/>
          <a:lstStyle>
            <a:extLst/>
          </a:lstStyle>
          <a:p>
            <a:r>
              <a:rPr lang="cs-CZ" dirty="0" smtClean="0"/>
              <a:t>INFORMATIKA</a:t>
            </a:r>
            <a:endParaRPr lang="cs-CZ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cs-CZ" sz="1600" dirty="0" smtClean="0"/>
              <a:t>David </a:t>
            </a:r>
            <a:r>
              <a:rPr lang="cs-CZ" sz="1600" dirty="0" err="1" smtClean="0"/>
              <a:t>Löffler</a:t>
            </a:r>
            <a:r>
              <a:rPr lang="cs-CZ" sz="1600" dirty="0" smtClean="0"/>
              <a:t>  2. </a:t>
            </a:r>
            <a:r>
              <a:rPr lang="cs-CZ" sz="1600" smtClean="0"/>
              <a:t>A | 6.2.2012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3429006"/>
            <a:ext cx="42410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smtClean="0"/>
          </a:p>
          <a:p>
            <a:r>
              <a:rPr smtClean="0"/>
              <a:t> </a:t>
            </a:r>
          </a:p>
          <a:p>
            <a:r>
              <a:rPr b="1" smtClean="0"/>
              <a:t>1. Operační systémy</a:t>
            </a:r>
          </a:p>
          <a:p>
            <a:r>
              <a:rPr b="1" smtClean="0"/>
              <a:t>2. Systémové utility a nastavení systému</a:t>
            </a:r>
          </a:p>
          <a:p>
            <a:r>
              <a:rPr b="1" smtClean="0"/>
              <a:t>3. Nadstavby operačního systému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Příkazový řádek</a:t>
            </a:r>
          </a:p>
          <a:p>
            <a:pPr lvl="1"/>
            <a:r>
              <a:rPr lang="cs-CZ" dirty="0" smtClean="0"/>
              <a:t>Komunikace s OS/programem přes příkazy</a:t>
            </a:r>
          </a:p>
          <a:p>
            <a:pPr lvl="1"/>
            <a:r>
              <a:rPr lang="cs-CZ" dirty="0" smtClean="0"/>
              <a:t>Nedokáže pracovat s celou plochou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6"/>
            <a:ext cx="4071966" cy="189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0" y="0"/>
            <a:ext cx="8229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C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: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\</a:t>
            </a:r>
            <a:endParaRPr lang="cs-CZ" sz="2400" dirty="0">
              <a:solidFill>
                <a:schemeClr val="accent3">
                  <a:lumMod val="20000"/>
                  <a:lumOff val="8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339502"/>
            <a:ext cx="8229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C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: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\</a:t>
            </a:r>
            <a:r>
              <a:rPr lang="cs-CZ" sz="24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format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 C:\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0" y="627534"/>
            <a:ext cx="9144000" cy="2492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cs-CZ" sz="2400" dirty="0">
              <a:solidFill>
                <a:schemeClr val="bg1"/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Upozornění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: 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Všechna data na oddílu C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: 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budou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smazána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!</a:t>
            </a:r>
            <a:endParaRPr lang="cs-CZ" sz="2400" dirty="0">
              <a:solidFill>
                <a:schemeClr val="accent3">
                  <a:lumMod val="20000"/>
                  <a:lumOff val="80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Chcete pokračovat ve formátování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 (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A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/N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)?</a:t>
            </a:r>
            <a:endParaRPr lang="cs-CZ" sz="2400" dirty="0" smtClean="0">
              <a:solidFill>
                <a:schemeClr val="accent3">
                  <a:lumMod val="20000"/>
                  <a:lumOff val="80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cs-CZ" sz="2400" dirty="0" smtClean="0">
              <a:solidFill>
                <a:schemeClr val="accent3">
                  <a:lumMod val="20000"/>
                  <a:lumOff val="80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cs-CZ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itchFamily="49" charset="0"/>
              </a:rPr>
              <a:t>==== ================= =========== 100%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cs-CZ" sz="2400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3568" y="16356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  <p:bldP spid="188421" grpId="0" autoUpdateAnimBg="0"/>
      <p:bldP spid="1884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Multitasking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25" indent="-323850">
              <a:buSzPct val="45000"/>
              <a:buFont typeface="Wingdings" pitchFamily="2" charset="2"/>
              <a:buChar char="q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sz="2400" dirty="0" smtClean="0"/>
              <a:t>OS provádí několik procesů současně</a:t>
            </a:r>
          </a:p>
          <a:p>
            <a:pPr marL="428625" indent="-323850">
              <a:buSzPct val="45000"/>
              <a:buFont typeface="Wingdings" pitchFamily="2" charset="2"/>
              <a:buChar char="q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sz="2400" dirty="0" smtClean="0"/>
              <a:t>Jádro střídá běžící procesy</a:t>
            </a:r>
          </a:p>
          <a:p>
            <a:pPr marL="428625" indent="-323850">
              <a:buSzPct val="45000"/>
              <a:buFont typeface="Wingdings" pitchFamily="2" charset="2"/>
              <a:buChar char="q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sz="2400" dirty="0" smtClean="0"/>
              <a:t>Každý moderní OS využívá Multitasking</a:t>
            </a:r>
          </a:p>
          <a:p>
            <a:pPr marL="428625" indent="-323850">
              <a:buSzPct val="45000"/>
              <a:buFont typeface="Wingdings" pitchFamily="2" charset="2"/>
              <a:buChar char="q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sz="2400" dirty="0" smtClean="0"/>
              <a:t>Starší systémy mohli mít spuštěný jen jeden program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Windows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Nejrozšířenější OS</a:t>
            </a:r>
          </a:p>
          <a:p>
            <a:r>
              <a:rPr lang="cs-CZ" dirty="0" smtClean="0"/>
              <a:t>Podpora GUI a Multitasking</a:t>
            </a:r>
          </a:p>
          <a:p>
            <a:r>
              <a:rPr lang="cs-CZ" dirty="0" smtClean="0"/>
              <a:t>Nejnovější verze W7</a:t>
            </a:r>
          </a:p>
          <a:p>
            <a:r>
              <a:rPr lang="cs-CZ" dirty="0" smtClean="0"/>
              <a:t>Víceuživatelský systém</a:t>
            </a:r>
          </a:p>
          <a:p>
            <a:r>
              <a:rPr lang="cs-CZ" dirty="0" smtClean="0"/>
              <a:t>Windows 8 – datum vydání 2012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Linux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Rozšířený OS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Jedná se o </a:t>
            </a:r>
            <a:r>
              <a:rPr lang="cs-CZ" dirty="0" err="1" smtClean="0"/>
              <a:t>OpenSource</a:t>
            </a: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Základnám </a:t>
            </a:r>
            <a:r>
              <a:rPr lang="cs-CZ" dirty="0" err="1" smtClean="0"/>
              <a:t>prog</a:t>
            </a:r>
            <a:r>
              <a:rPr lang="cs-CZ" dirty="0" smtClean="0"/>
              <a:t>. jazykem OS je C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8282880" cy="3595463"/>
          </a:xfrm>
        </p:spPr>
        <p:txBody>
          <a:bodyPr>
            <a:normAutofit/>
          </a:bodyPr>
          <a:lstStyle/>
          <a:p>
            <a:r>
              <a:rPr lang="cs-CZ" sz="1100" dirty="0" smtClean="0">
                <a:hlinkClick r:id="rId3"/>
              </a:rPr>
              <a:t>http://cs.wikipedia.org/wiki/Operační_systém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4"/>
              </a:rPr>
              <a:t>http://cs.wikipedia.org/wiki/Virtuální_stroj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5"/>
              </a:rPr>
              <a:t>http://cs.wikipedia.org/wiki/Systémový_software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6"/>
              </a:rPr>
              <a:t>http://fei.abba.cz/usr/hudec/vyuka/os/materialy/pub/OS-01/text21.html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7"/>
              </a:rPr>
              <a:t>http://fei.abba.cz/usr/hudec/vyuka/os/materialy/pub/OS-01/text22.html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8"/>
              </a:rPr>
              <a:t>http://fei.abba.cz/usr/hudec/vyuka/os/materialy/pub/OS-01/text23.html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9"/>
              </a:rPr>
              <a:t>http://cs.wikipedia.org/wiki/Monolitické_jádro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10"/>
              </a:rPr>
              <a:t>http://cs.wikipedia.org/wiki/DOS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11"/>
              </a:rPr>
              <a:t>http://www.</a:t>
            </a:r>
            <a:r>
              <a:rPr lang="cs-CZ" sz="1100" dirty="0" err="1" smtClean="0">
                <a:hlinkClick r:id="rId11"/>
              </a:rPr>
              <a:t>primat.cz</a:t>
            </a:r>
            <a:r>
              <a:rPr lang="cs-CZ" sz="1100" dirty="0" smtClean="0">
                <a:hlinkClick r:id="rId11"/>
              </a:rPr>
              <a:t>/</a:t>
            </a:r>
            <a:r>
              <a:rPr lang="cs-CZ" sz="1100" dirty="0" err="1" smtClean="0">
                <a:hlinkClick r:id="rId11"/>
              </a:rPr>
              <a:t>cuni</a:t>
            </a:r>
            <a:r>
              <a:rPr lang="cs-CZ" sz="1100" dirty="0" smtClean="0">
                <a:hlinkClick r:id="rId11"/>
              </a:rPr>
              <a:t>-</a:t>
            </a:r>
            <a:r>
              <a:rPr lang="cs-CZ" sz="1100" dirty="0" err="1" smtClean="0">
                <a:hlinkClick r:id="rId11"/>
              </a:rPr>
              <a:t>lfp</a:t>
            </a:r>
            <a:r>
              <a:rPr lang="cs-CZ" sz="1100" dirty="0" smtClean="0">
                <a:hlinkClick r:id="rId11"/>
              </a:rPr>
              <a:t>/</a:t>
            </a:r>
            <a:r>
              <a:rPr lang="cs-CZ" sz="1100" dirty="0" err="1" smtClean="0">
                <a:hlinkClick r:id="rId11"/>
              </a:rPr>
              <a:t>predmety</a:t>
            </a:r>
            <a:r>
              <a:rPr lang="cs-CZ" sz="1100" dirty="0" smtClean="0">
                <a:hlinkClick r:id="rId11"/>
              </a:rPr>
              <a:t>/informatika-i-q4733/</a:t>
            </a:r>
            <a:r>
              <a:rPr lang="cs-CZ" sz="1100" dirty="0" smtClean="0"/>
              <a:t>   </a:t>
            </a:r>
          </a:p>
          <a:p>
            <a:r>
              <a:rPr lang="cs-CZ" sz="1100" dirty="0" smtClean="0">
                <a:hlinkClick r:id="rId12"/>
              </a:rPr>
              <a:t>http://moodle.jergym.cz/file.php/13/referaty-2010-11/OK%20-%20Operacni_systemy%20(Novotny).ppt</a:t>
            </a:r>
            <a:r>
              <a:rPr lang="cs-CZ" sz="1100" dirty="0" smtClean="0"/>
              <a:t> </a:t>
            </a:r>
          </a:p>
          <a:p>
            <a:r>
              <a:rPr lang="cs-CZ" sz="1100" dirty="0" smtClean="0">
                <a:hlinkClick r:id="rId13"/>
              </a:rPr>
              <a:t>http://moodle.jergym.cz/file.php/13/referaty-2010-11/Operacni_systemy%20(Satrapa).ppt</a:t>
            </a:r>
            <a:r>
              <a:rPr lang="cs-CZ" sz="1100" dirty="0" smtClean="0"/>
              <a:t> </a:t>
            </a:r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cs-CZ" sz="1100" dirty="0" smtClean="0">
                <a:hlinkClick r:id="rId14"/>
              </a:rPr>
              <a:t>Android obrázek</a:t>
            </a:r>
            <a:endParaRPr lang="cs-CZ" sz="1100" dirty="0" smtClean="0"/>
          </a:p>
          <a:p>
            <a:r>
              <a:rPr lang="cs-CZ" sz="1100" dirty="0" smtClean="0">
                <a:hlinkClick r:id="rId15"/>
              </a:rPr>
              <a:t>Linux obrázek</a:t>
            </a:r>
            <a:endParaRPr lang="cs-CZ" sz="1100" dirty="0" smtClean="0">
              <a:hlinkClick r:id="rId16"/>
            </a:endParaRPr>
          </a:p>
          <a:p>
            <a:r>
              <a:rPr lang="cs-CZ" sz="1100" dirty="0" smtClean="0">
                <a:hlinkClick r:id="rId16"/>
              </a:rPr>
              <a:t>Windows 7 obrázek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err="1" smtClean="0"/>
              <a:t>Operační</a:t>
            </a:r>
            <a:r>
              <a:rPr dirty="0" smtClean="0"/>
              <a:t> </a:t>
            </a:r>
            <a:r>
              <a:rPr dirty="0" err="1" smtClean="0"/>
              <a:t>systém</a:t>
            </a:r>
            <a:endParaRPr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1"/>
            <a:ext cx="7994848" cy="3595463"/>
          </a:xfrm>
        </p:spPr>
        <p:txBody>
          <a:bodyPr>
            <a:normAutofit/>
          </a:bodyPr>
          <a:lstStyle>
            <a:extLst/>
          </a:lstStyle>
          <a:p>
            <a:pPr marL="0" indent="0">
              <a:buFont typeface="Wingdings" pitchFamily="2" charset="2"/>
              <a:buChar char="Ø"/>
            </a:pPr>
            <a:r>
              <a:rPr lang="cs-CZ" sz="2000" dirty="0" smtClean="0"/>
              <a:t> Základní programové vybavení počítače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2000" dirty="0" smtClean="0"/>
              <a:t> Zajišťuje uživateli snadné ovládání počítače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2000" dirty="0" smtClean="0"/>
              <a:t> Komplexní software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2000" dirty="0" smtClean="0"/>
              <a:t>Umožňuje spouštět programy, předávat vstupní/ výstupní data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2000" dirty="0" smtClean="0"/>
              <a:t>Spousta OS (Linux, Mac OS, MS Windows, Android, </a:t>
            </a:r>
            <a:r>
              <a:rPr lang="cs-CZ" sz="2000" dirty="0" err="1" smtClean="0"/>
              <a:t>Bada</a:t>
            </a:r>
            <a:r>
              <a:rPr lang="cs-CZ" sz="2000" dirty="0" smtClean="0"/>
              <a:t>…)</a:t>
            </a:r>
            <a:endParaRPr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071816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977960"/>
            <a:ext cx="1857388" cy="205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021945"/>
            <a:ext cx="1714512" cy="212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8329642" cy="359875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Skládá se z jádra (tzv. </a:t>
            </a:r>
            <a:r>
              <a:rPr lang="cs-CZ" sz="2600" dirty="0" err="1" smtClean="0"/>
              <a:t>kernel</a:t>
            </a:r>
            <a:r>
              <a:rPr lang="cs-CZ" sz="2600" dirty="0" smtClean="0"/>
              <a:t>) a pomocných systémových nástrojů</a:t>
            </a:r>
          </a:p>
          <a:p>
            <a:r>
              <a:rPr lang="cs-CZ" sz="2600" dirty="0" smtClean="0"/>
              <a:t>Zavádí se do paměti počítače při startu a zůstává v činnosti po celou dobu běhu OS. 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b="1" dirty="0" smtClean="0"/>
              <a:t>Typy </a:t>
            </a:r>
            <a:r>
              <a:rPr lang="cs-CZ" sz="2600" b="1" dirty="0" err="1" smtClean="0"/>
              <a:t>kernelů</a:t>
            </a:r>
            <a:r>
              <a:rPr lang="cs-CZ" sz="2600" b="1" dirty="0" smtClean="0"/>
              <a:t>:</a:t>
            </a:r>
          </a:p>
          <a:p>
            <a:pPr lvl="1"/>
            <a:r>
              <a:rPr lang="cs-CZ" b="1" dirty="0" smtClean="0"/>
              <a:t>Monolitické jádro </a:t>
            </a:r>
            <a:r>
              <a:rPr lang="cs-CZ" dirty="0" smtClean="0"/>
              <a:t>– jedním funkčním celkem</a:t>
            </a:r>
          </a:p>
          <a:p>
            <a:pPr lvl="1"/>
            <a:r>
              <a:rPr lang="cs-CZ" b="1" dirty="0" err="1" smtClean="0"/>
              <a:t>Mikrojádro</a:t>
            </a:r>
            <a:r>
              <a:rPr lang="cs-CZ" dirty="0" smtClean="0"/>
              <a:t> – oddělitelné části pracují samostatně jako běžné procesy</a:t>
            </a:r>
          </a:p>
          <a:p>
            <a:pPr lvl="1"/>
            <a:r>
              <a:rPr lang="cs-CZ" b="1" dirty="0" smtClean="0"/>
              <a:t>Hybridní jádro </a:t>
            </a:r>
            <a:r>
              <a:rPr lang="cs-CZ" dirty="0" smtClean="0"/>
              <a:t>– kombinuje vlastnosti monolitického jádra i </a:t>
            </a:r>
            <a:r>
              <a:rPr lang="cs-CZ" dirty="0" err="1" smtClean="0"/>
              <a:t>mikrojádra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dirty="0" err="1" smtClean="0"/>
              <a:t>Funkce</a:t>
            </a:r>
            <a:r>
              <a:rPr dirty="0" smtClean="0"/>
              <a:t> OS</a:t>
            </a:r>
            <a:endParaRPr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1357304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sz="2800" b="1" smtClean="0"/>
              <a:t>  Ovládání počítače</a:t>
            </a:r>
            <a:endParaRPr sz="2800" b="1" dirty="0" smtClean="0"/>
          </a:p>
          <a:p>
            <a:pPr>
              <a:buFont typeface="Wingdings" pitchFamily="2" charset="2"/>
              <a:buChar char="q"/>
            </a:pPr>
            <a:r>
              <a:rPr sz="2800" b="1" smtClean="0"/>
              <a:t>  Abstrakce hardware</a:t>
            </a:r>
          </a:p>
          <a:p>
            <a:pPr>
              <a:buFont typeface="Wingdings" pitchFamily="2" charset="2"/>
              <a:buChar char="q"/>
            </a:pPr>
            <a:r>
              <a:rPr sz="2800" b="1" smtClean="0"/>
              <a:t>  Správa prostředků</a:t>
            </a:r>
          </a:p>
        </p:txBody>
      </p:sp>
      <p:pic>
        <p:nvPicPr>
          <p:cNvPr id="2050" name="Picture 2" descr="D:\Bez názvu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428742"/>
            <a:ext cx="6357982" cy="3178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Nadstavby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347614"/>
            <a:ext cx="8712968" cy="366747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Programy pro správu a vyladění systému</a:t>
            </a:r>
          </a:p>
          <a:p>
            <a:r>
              <a:rPr lang="cs-CZ" sz="2000" dirty="0" smtClean="0"/>
              <a:t>Dávají sytému určitý vzhled. (</a:t>
            </a:r>
            <a:r>
              <a:rPr lang="cs-CZ" sz="2000" dirty="0" err="1" smtClean="0"/>
              <a:t>Norton</a:t>
            </a:r>
            <a:r>
              <a:rPr lang="cs-CZ" sz="2000" dirty="0" smtClean="0"/>
              <a:t> </a:t>
            </a:r>
            <a:r>
              <a:rPr lang="cs-CZ" sz="2000" dirty="0" err="1" smtClean="0"/>
              <a:t>commander</a:t>
            </a:r>
            <a:r>
              <a:rPr lang="cs-CZ" sz="2000" dirty="0" smtClean="0"/>
              <a:t> – nadstavba MS DOS)</a:t>
            </a:r>
          </a:p>
          <a:p>
            <a:r>
              <a:rPr lang="cs-CZ" sz="2000" dirty="0" smtClean="0"/>
              <a:t>Funkce:</a:t>
            </a:r>
          </a:p>
          <a:p>
            <a:pPr lvl="1"/>
            <a:r>
              <a:rPr lang="cs-CZ" sz="1800" dirty="0" smtClean="0"/>
              <a:t>Editace konfiguračních souborů (</a:t>
            </a:r>
            <a:r>
              <a:rPr lang="cs-CZ" sz="1800" dirty="0" err="1" smtClean="0"/>
              <a:t>boot.ini</a:t>
            </a:r>
            <a:r>
              <a:rPr lang="cs-CZ" sz="1800" dirty="0" smtClean="0"/>
              <a:t>, systém.</a:t>
            </a:r>
            <a:r>
              <a:rPr lang="cs-CZ" sz="1800" dirty="0" err="1" smtClean="0"/>
              <a:t>ini</a:t>
            </a:r>
            <a:r>
              <a:rPr lang="cs-CZ" sz="1800" dirty="0" smtClean="0"/>
              <a:t>, </a:t>
            </a:r>
            <a:r>
              <a:rPr lang="cs-CZ" sz="1800" dirty="0" err="1" smtClean="0"/>
              <a:t>win.ini</a:t>
            </a:r>
            <a:r>
              <a:rPr lang="cs-CZ" sz="1800" dirty="0" smtClean="0"/>
              <a:t>, </a:t>
            </a:r>
            <a:r>
              <a:rPr lang="cs-CZ" sz="1800" dirty="0" err="1" smtClean="0"/>
              <a:t>autoexec.nt</a:t>
            </a:r>
            <a:r>
              <a:rPr lang="cs-CZ" sz="1800" dirty="0" smtClean="0"/>
              <a:t>, </a:t>
            </a:r>
            <a:r>
              <a:rPr lang="cs-CZ" sz="1800" dirty="0" err="1" smtClean="0"/>
              <a:t>config.nt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Odstraňování nepotřebných souborů jako TMP., záznamů v registru Windows</a:t>
            </a:r>
          </a:p>
          <a:p>
            <a:pPr lvl="1"/>
            <a:r>
              <a:rPr lang="cs-CZ" sz="1800" dirty="0" smtClean="0"/>
              <a:t>Poskytování informací o disku, paměti, procesoru a graf. karty</a:t>
            </a:r>
          </a:p>
          <a:p>
            <a:pPr lvl="1"/>
            <a:r>
              <a:rPr lang="cs-CZ" sz="1800" dirty="0" smtClean="0"/>
              <a:t>Přehled o spuštěných procesorech.</a:t>
            </a:r>
            <a:endParaRPr lang="cs-CZ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Nadstavby OS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9622"/>
            <a:ext cx="4740184" cy="2592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ovéPole 5"/>
          <p:cNvSpPr txBox="1"/>
          <p:nvPr/>
        </p:nvSpPr>
        <p:spPr>
          <a:xfrm>
            <a:off x="2411760" y="4227934"/>
            <a:ext cx="3996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hlinkClick r:id="rId3"/>
              </a:rPr>
              <a:t>http://en.wikipedia.org/wiki/File:Norton_commander.png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Systémové utility a nastavení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Utility = nástroje, pomocné programy</a:t>
            </a:r>
          </a:p>
          <a:p>
            <a:r>
              <a:rPr lang="cs-CZ" sz="2000" dirty="0" smtClean="0"/>
              <a:t>Programy umožňují uživateli s počítačem lehce pracovat, používat ho, spouštět aplikace</a:t>
            </a:r>
          </a:p>
          <a:p>
            <a:r>
              <a:rPr lang="cs-CZ" sz="2000" dirty="0" smtClean="0"/>
              <a:t>Zjednodušují složitější činnosti</a:t>
            </a:r>
          </a:p>
          <a:p>
            <a:r>
              <a:rPr lang="cs-CZ" sz="2000" b="1" dirty="0" smtClean="0"/>
              <a:t>Utility:</a:t>
            </a:r>
          </a:p>
          <a:p>
            <a:pPr lvl="1"/>
            <a:r>
              <a:rPr lang="cs-CZ" sz="1600" dirty="0" err="1" smtClean="0"/>
              <a:t>Defragmentátory</a:t>
            </a:r>
            <a:r>
              <a:rPr lang="cs-CZ" sz="1600" dirty="0" smtClean="0"/>
              <a:t> disku</a:t>
            </a:r>
          </a:p>
          <a:p>
            <a:pPr lvl="1"/>
            <a:r>
              <a:rPr lang="cs-CZ" sz="1600" dirty="0" smtClean="0"/>
              <a:t>Antivirové programy</a:t>
            </a:r>
          </a:p>
          <a:p>
            <a:pPr lvl="1"/>
            <a:r>
              <a:rPr lang="cs-CZ" sz="1600" dirty="0" smtClean="0"/>
              <a:t>Zabezpečovací programy</a:t>
            </a:r>
          </a:p>
          <a:p>
            <a:pPr lvl="1">
              <a:buNone/>
            </a:pP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214560"/>
            <a:ext cx="400598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Systémové utility a nastavení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Nastavení systému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znamená měnit vlastnosti OS, základní nastavení můžeme změnit pomocí integrovaných aplikací</a:t>
            </a:r>
          </a:p>
          <a:p>
            <a:pPr lvl="1"/>
            <a:r>
              <a:rPr lang="cs-CZ" sz="1800" dirty="0" smtClean="0"/>
              <a:t>Nastavení zobrazení a hlavního panelu</a:t>
            </a:r>
          </a:p>
          <a:p>
            <a:pPr lvl="2"/>
            <a:r>
              <a:rPr lang="cs-CZ" sz="1600" dirty="0" smtClean="0"/>
              <a:t>Vzhled pracovní plochy (rozlišení, barevná hloubka, velikost ikon, fonty)</a:t>
            </a:r>
          </a:p>
          <a:p>
            <a:pPr lvl="2"/>
            <a:r>
              <a:rPr lang="cs-CZ" sz="1600" dirty="0" smtClean="0"/>
              <a:t>Spořič obrazovky</a:t>
            </a:r>
          </a:p>
          <a:p>
            <a:pPr lvl="2"/>
            <a:r>
              <a:rPr lang="cs-CZ" sz="1600" dirty="0" smtClean="0"/>
              <a:t>Možnost upravovat nabídku start</a:t>
            </a:r>
          </a:p>
          <a:p>
            <a:pPr lvl="2"/>
            <a:r>
              <a:rPr lang="cs-CZ" sz="1600" dirty="0" smtClean="0"/>
              <a:t>Vzhled zobrazování složek</a:t>
            </a:r>
          </a:p>
          <a:p>
            <a:pPr lvl="1"/>
            <a:r>
              <a:rPr lang="cs-CZ" sz="1800" dirty="0" smtClean="0"/>
              <a:t>Ovládací panely umožňují hlouběji nastavovat:</a:t>
            </a:r>
            <a:r>
              <a:rPr lang="cs-CZ" dirty="0" smtClean="0"/>
              <a:t> </a:t>
            </a:r>
            <a:endParaRPr lang="cs-CZ" sz="1800" dirty="0" smtClean="0"/>
          </a:p>
          <a:p>
            <a:pPr lvl="2"/>
            <a:r>
              <a:rPr lang="cs-CZ" sz="1600" dirty="0" smtClean="0"/>
              <a:t>Klávesnici, myš</a:t>
            </a:r>
          </a:p>
          <a:p>
            <a:pPr lvl="2"/>
            <a:r>
              <a:rPr lang="cs-CZ" sz="1600" dirty="0" smtClean="0"/>
              <a:t>Obrazovku</a:t>
            </a:r>
          </a:p>
          <a:p>
            <a:pPr lvl="2"/>
            <a:r>
              <a:rPr lang="cs-CZ" sz="1600" dirty="0" smtClean="0"/>
              <a:t>Počítačové sítě</a:t>
            </a:r>
          </a:p>
          <a:p>
            <a:pPr lvl="2"/>
            <a:r>
              <a:rPr lang="cs-CZ" sz="1600" dirty="0" smtClean="0"/>
              <a:t>Skrytí nebo zobrazení systémových souborů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142990"/>
            <a:ext cx="3071834" cy="1500197"/>
          </a:xfrm>
        </p:spPr>
        <p:txBody>
          <a:bodyPr/>
          <a:lstStyle/>
          <a:p>
            <a:r>
              <a:rPr lang="cs-CZ" sz="2400" b="1" dirty="0" smtClean="0"/>
              <a:t>Grafické</a:t>
            </a:r>
          </a:p>
          <a:p>
            <a:pPr lvl="1"/>
            <a:r>
              <a:rPr lang="cs-CZ" sz="2000" dirty="0" smtClean="0"/>
              <a:t>Okna, ikony a menu</a:t>
            </a:r>
          </a:p>
          <a:p>
            <a:pPr lvl="1"/>
            <a:r>
              <a:rPr lang="cs-CZ" sz="2000" dirty="0" smtClean="0"/>
              <a:t>W7, Linux</a:t>
            </a:r>
          </a:p>
          <a:p>
            <a:pPr lvl="1">
              <a:buNone/>
            </a:pPr>
            <a:endParaRPr lang="cs-CZ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214428"/>
            <a:ext cx="2357454" cy="147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428596" y="2357436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sz="2400" b="1" smtClean="0"/>
              <a:t>  Textové rozhraní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sz="2000" b="1" smtClean="0"/>
              <a:t> </a:t>
            </a:r>
            <a:r>
              <a:rPr sz="2000" smtClean="0"/>
              <a:t>Textový terminál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sz="2000" b="1" smtClean="0"/>
              <a:t> </a:t>
            </a:r>
            <a:r>
              <a:rPr sz="2000" smtClean="0"/>
              <a:t>Rozdělen na sloupce a řádky</a:t>
            </a:r>
            <a:endParaRPr sz="2000" b="1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928940"/>
            <a:ext cx="2381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AC6DD24B17643A43B5911557F59D23340400899CD97D2199F748BA22A48D93649A64" ma:contentTypeVersion="31" ma:contentTypeDescription="Create a new document." ma:contentTypeScope="" ma:versionID="9e1ac57e4c2658fe23858d96be6d3be6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20CB74F-625F-4325-8CA5-16E9DDB28D68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2E812D86-3F68-4474-BE2E-18D3335589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1820AB-7351-49F9-8A76-0F0E0EC7086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511</Words>
  <Application>Microsoft Office PowerPoint</Application>
  <PresentationFormat>Předvádění na obrazovce (16:9)</PresentationFormat>
  <Paragraphs>125</Paragraphs>
  <Slides>15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INFORMATIKA</vt:lpstr>
      <vt:lpstr>Operační systém</vt:lpstr>
      <vt:lpstr>Stavba OS</vt:lpstr>
      <vt:lpstr>Funkce OS</vt:lpstr>
      <vt:lpstr>Nadstavby OS</vt:lpstr>
      <vt:lpstr>Nadstavby OS</vt:lpstr>
      <vt:lpstr>Systémové utility a nastavení systému</vt:lpstr>
      <vt:lpstr>Systémové utility a nastavení systému</vt:lpstr>
      <vt:lpstr>Uživatelské rozhraní</vt:lpstr>
      <vt:lpstr>Uživatelské rozhraní</vt:lpstr>
      <vt:lpstr>Snímek 11</vt:lpstr>
      <vt:lpstr>Multitasking</vt:lpstr>
      <vt:lpstr>MS Windows</vt:lpstr>
      <vt:lpstr>Linux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systémy, nadstavby os. , systémové utility a nastavení systému</dc:title>
  <dc:creator/>
  <cp:lastModifiedBy/>
  <cp:revision>1</cp:revision>
  <dcterms:created xsi:type="dcterms:W3CDTF">2012-02-06T14:42:15Z</dcterms:created>
  <dcterms:modified xsi:type="dcterms:W3CDTF">2012-02-21T06:08:20Z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