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0" r:id="rId4"/>
    <p:sldId id="263" r:id="rId5"/>
    <p:sldId id="267" r:id="rId6"/>
    <p:sldId id="275" r:id="rId7"/>
    <p:sldId id="264" r:id="rId8"/>
    <p:sldId id="261" r:id="rId9"/>
    <p:sldId id="265" r:id="rId10"/>
    <p:sldId id="266" r:id="rId11"/>
    <p:sldId id="268" r:id="rId12"/>
    <p:sldId id="276" r:id="rId13"/>
    <p:sldId id="269" r:id="rId14"/>
    <p:sldId id="270" r:id="rId15"/>
    <p:sldId id="271" r:id="rId16"/>
    <p:sldId id="272" r:id="rId17"/>
    <p:sldId id="273" r:id="rId18"/>
    <p:sldId id="274" r:id="rId19"/>
    <p:sldId id="27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03" autoAdjust="0"/>
    <p:restoredTop sz="93310" autoAdjust="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4D3A0-CCC6-45D5-AE9C-38F5FD996BBC}" type="datetimeFigureOut">
              <a:rPr lang="cs-CZ" smtClean="0"/>
              <a:pPr/>
              <a:t>20.3.2014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4F93D-0C0B-41A5-933F-91F69860C3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489D3B-264A-4949-B629-3A3FD3AF1EFB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4F93D-0C0B-41A5-933F-91F69860C396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4F93D-0C0B-41A5-933F-91F69860C396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6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7C34F-A307-43A1-AF92-A90C4562F3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A9B94-AACB-4F61-93C6-29A7468198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94475" y="685801"/>
            <a:ext cx="1771651" cy="54403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9526" y="685801"/>
            <a:ext cx="5162551" cy="54403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BB83-3437-4138-B8F8-FA56F65273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7318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9525" y="1600201"/>
            <a:ext cx="52578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79525" y="3938589"/>
            <a:ext cx="52578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0949A-C363-49D6-AF0F-4540EF97EA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E35C4-CA91-4D7F-8E4B-6D4930AD02B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E35C4-CA91-4D7F-8E4B-6D4930AD02B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7318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279526" y="1600201"/>
            <a:ext cx="25527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3984626" y="1600201"/>
            <a:ext cx="25527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3984626" y="3938589"/>
            <a:ext cx="25527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636FE-77D6-4579-8E9C-AC5B0FB5F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7318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9526" y="1600201"/>
            <a:ext cx="25527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3984626" y="1600201"/>
            <a:ext cx="25527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3984626" y="3938589"/>
            <a:ext cx="25527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2BD0B-C352-4E3B-9098-30C78963AC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5015D-B683-4764-B085-3D60AB439E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DA92B-4C6D-4DDA-9007-8BFA94D504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9526" y="1600201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84626" y="1600201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30A0F-F960-4EB5-9B37-BB7540FA67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6C6A4-2802-4755-8C9B-4506728CF3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29360-89CC-497D-A08D-DE4C10B57B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1110F-CBE6-4A06-9607-9D0AFA7973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DC94D-BB87-42C5-8D7B-F059FC3B26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7A013-93CE-4B76-8E9E-A5474330E4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65000">
              <a:srgbClr val="FFC00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E46E35C4-CA91-4D7F-8E4B-6D4930AD02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6" r:id="rId14"/>
    <p:sldLayoutId id="2147483673" r:id="rId15"/>
    <p:sldLayoutId id="2147483674" r:id="rId16"/>
  </p:sldLayoutIdLst>
  <p:transition spd="slow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FFC00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785794"/>
            <a:ext cx="8429625" cy="242889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Životní prostředí a zdraví</a:t>
            </a:r>
            <a:br>
              <a:rPr lang="cs-CZ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cs-CZ" sz="8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Znečišťování ovzduší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785813" y="3429000"/>
            <a:ext cx="7416800" cy="314327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sz="2000" b="1" i="1" dirty="0" smtClean="0">
                <a:solidFill>
                  <a:srgbClr val="0070C0"/>
                </a:solidFill>
              </a:rPr>
              <a:t>Vypracovali: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b="1" i="1" dirty="0" smtClean="0">
              <a:solidFill>
                <a:srgbClr val="0070C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b="1" i="1" dirty="0" smtClean="0">
                <a:solidFill>
                  <a:srgbClr val="0070C0"/>
                </a:solidFill>
              </a:rPr>
              <a:t>Daniel Bureš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endParaRPr lang="cs-CZ" b="1" i="1" dirty="0" smtClean="0">
              <a:solidFill>
                <a:srgbClr val="0070C0"/>
              </a:solidFill>
            </a:endParaRP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b="1" i="1" dirty="0" smtClean="0">
                <a:solidFill>
                  <a:srgbClr val="0070C0"/>
                </a:solidFill>
              </a:rPr>
              <a:t>Jiří Kunt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dirty="0" smtClean="0">
              <a:solidFill>
                <a:srgbClr val="800000"/>
              </a:solidFill>
              <a:latin typeface="Lucida Calligraphy" pitchFamily="66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dirty="0" smtClean="0">
                <a:solidFill>
                  <a:srgbClr val="800000"/>
                </a:solidFill>
                <a:latin typeface="Lucida Calligraphy" pitchFamily="66" charset="0"/>
              </a:rPr>
              <a:t>Červen</a:t>
            </a:r>
            <a:r>
              <a:rPr lang="en-US" dirty="0" smtClean="0">
                <a:solidFill>
                  <a:srgbClr val="800000"/>
                </a:solidFill>
                <a:latin typeface="Lucida Calligraphy" pitchFamily="66" charset="0"/>
              </a:rPr>
              <a:t> 201</a:t>
            </a:r>
            <a:r>
              <a:rPr lang="cs-CZ" dirty="0" smtClean="0">
                <a:solidFill>
                  <a:srgbClr val="800000"/>
                </a:solidFill>
                <a:latin typeface="Lucida Calligraphy" pitchFamily="66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sz="1600" dirty="0" smtClean="0">
                <a:solidFill>
                  <a:srgbClr val="800000"/>
                </a:solidFill>
                <a:latin typeface="Lucida Calligraphy" pitchFamily="66" charset="0"/>
              </a:rPr>
              <a:t>SPŠE Pardubice</a:t>
            </a:r>
            <a:endParaRPr lang="en-US" sz="1600" dirty="0" smtClean="0">
              <a:solidFill>
                <a:srgbClr val="800000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FFC00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85720" y="642918"/>
            <a:ext cx="8858280" cy="917596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Uhlovodíky </a:t>
            </a:r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(zejm. CH</a:t>
            </a:r>
            <a:r>
              <a:rPr lang="cs-CZ" sz="3200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4</a:t>
            </a:r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- metan), aldehydy, ketony, aromatické uhlovodíky</a:t>
            </a:r>
            <a:endParaRPr lang="cs-CZ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00034" y="1928802"/>
            <a:ext cx="8072461" cy="4268799"/>
          </a:xfrm>
        </p:spPr>
        <p:txBody>
          <a:bodyPr/>
          <a:lstStyle/>
          <a:p>
            <a:r>
              <a:rPr lang="cs-CZ" sz="3200" b="1" dirty="0" smtClean="0"/>
              <a:t>Zdroje:</a:t>
            </a:r>
          </a:p>
          <a:p>
            <a:pPr>
              <a:buFontTx/>
              <a:buChar char="-"/>
            </a:pPr>
            <a:r>
              <a:rPr lang="cs-CZ" dirty="0" smtClean="0"/>
              <a:t>Doprava</a:t>
            </a:r>
          </a:p>
          <a:p>
            <a:pPr>
              <a:buFontTx/>
              <a:buChar char="-"/>
            </a:pPr>
            <a:r>
              <a:rPr lang="cs-CZ" dirty="0" smtClean="0"/>
              <a:t>Výfukové emise, odpařování paliva</a:t>
            </a:r>
          </a:p>
          <a:p>
            <a:pPr>
              <a:buFontTx/>
              <a:buChar char="-"/>
            </a:pPr>
            <a:r>
              <a:rPr lang="cs-CZ" dirty="0" smtClean="0"/>
              <a:t>Odpary z nátěrů čistidel, dezinfekcí, lepidel</a:t>
            </a:r>
          </a:p>
          <a:p>
            <a:pPr>
              <a:buNone/>
            </a:pPr>
            <a:endParaRPr lang="cs-CZ" dirty="0" smtClean="0"/>
          </a:p>
          <a:p>
            <a:r>
              <a:rPr lang="cs-CZ" sz="3200" b="1" dirty="0" smtClean="0"/>
              <a:t>Projevy:</a:t>
            </a:r>
          </a:p>
          <a:p>
            <a:pPr>
              <a:buNone/>
            </a:pPr>
            <a:r>
              <a:rPr lang="cs-CZ" dirty="0" smtClean="0"/>
              <a:t>- Sekundární polutant, - přízemní ozón (reakce s oxidy dusíku plus </a:t>
            </a:r>
            <a:r>
              <a:rPr lang="cs-CZ" dirty="0" err="1" smtClean="0"/>
              <a:t>slun</a:t>
            </a:r>
            <a:r>
              <a:rPr lang="cs-CZ" dirty="0" smtClean="0"/>
              <a:t>. Zář.)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rgbClr val="FFC00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idx="1"/>
          </p:nvPr>
        </p:nvSpPr>
        <p:spPr>
          <a:xfrm>
            <a:off x="357158" y="428604"/>
            <a:ext cx="3854479" cy="785818"/>
          </a:xfrm>
        </p:spPr>
        <p:txBody>
          <a:bodyPr/>
          <a:lstStyle/>
          <a:p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>Sirovodík</a:t>
            </a:r>
            <a:r>
              <a:rPr lang="cs-CZ" sz="3200" dirty="0" smtClean="0"/>
              <a:t> 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>(H</a:t>
            </a:r>
            <a:r>
              <a:rPr lang="cs-CZ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>2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>S)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28596" y="1428736"/>
            <a:ext cx="8501122" cy="3214709"/>
          </a:xfrm>
        </p:spPr>
        <p:txBody>
          <a:bodyPr/>
          <a:lstStyle/>
          <a:p>
            <a:r>
              <a:rPr lang="cs-CZ" sz="3200" b="1" dirty="0" smtClean="0"/>
              <a:t>Zdroje:</a:t>
            </a:r>
          </a:p>
          <a:p>
            <a:pPr>
              <a:buFontTx/>
              <a:buChar char="-"/>
            </a:pPr>
            <a:r>
              <a:rPr lang="cs-CZ" sz="2800" dirty="0" smtClean="0"/>
              <a:t>Ložiska zemního plynu(42%)</a:t>
            </a:r>
          </a:p>
          <a:p>
            <a:pPr>
              <a:buFontTx/>
              <a:buChar char="-"/>
            </a:pPr>
            <a:r>
              <a:rPr lang="cs-CZ" sz="2800" dirty="0" smtClean="0"/>
              <a:t>Výroba koxu, </a:t>
            </a:r>
            <a:r>
              <a:rPr lang="cs-CZ" sz="2800" dirty="0" err="1" smtClean="0"/>
              <a:t>vyskózové</a:t>
            </a:r>
            <a:r>
              <a:rPr lang="cs-CZ" sz="2800" dirty="0" smtClean="0"/>
              <a:t> střiže, celulózy</a:t>
            </a:r>
          </a:p>
          <a:p>
            <a:pPr>
              <a:buFontTx/>
              <a:buChar char="-"/>
            </a:pPr>
            <a:r>
              <a:rPr lang="cs-CZ" sz="2800" dirty="0" smtClean="0"/>
              <a:t>Čistírny odpadních vod</a:t>
            </a:r>
          </a:p>
          <a:p>
            <a:pPr>
              <a:buFontTx/>
              <a:buChar char="-"/>
            </a:pPr>
            <a:r>
              <a:rPr lang="cs-CZ" sz="2800" dirty="0" smtClean="0"/>
              <a:t>Ropné rafinerie</a:t>
            </a:r>
          </a:p>
          <a:p>
            <a:pPr>
              <a:buFontTx/>
              <a:buChar char="-"/>
            </a:pPr>
            <a:r>
              <a:rPr lang="cs-CZ" sz="2800" dirty="0" smtClean="0"/>
              <a:t>Kožedělný průmysl</a:t>
            </a:r>
          </a:p>
          <a:p>
            <a:pPr>
              <a:buNone/>
            </a:pPr>
            <a:endParaRPr lang="cs-CZ" sz="2000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6" y="5929329"/>
            <a:ext cx="4041775" cy="19683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714876" y="5286388"/>
            <a:ext cx="4041775" cy="639762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FFC00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1"/>
          <p:cNvSpPr txBox="1">
            <a:spLocks/>
          </p:cNvSpPr>
          <p:nvPr/>
        </p:nvSpPr>
        <p:spPr>
          <a:xfrm>
            <a:off x="285720" y="357166"/>
            <a:ext cx="4000528" cy="78581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>Amoniak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onotype Corsiva" pitchFamily="66" charset="0"/>
                <a:ea typeface="+mj-ea"/>
                <a:cs typeface="+mj-cs"/>
              </a:rPr>
              <a:t>(NH</a:t>
            </a:r>
            <a:r>
              <a:rPr kumimoji="0" 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onotype Corsiva" pitchFamily="66" charset="0"/>
                <a:ea typeface="+mj-ea"/>
                <a:cs typeface="+mj-cs"/>
              </a:rPr>
              <a:t>3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onotype Corsiva" pitchFamily="66" charset="0"/>
                <a:ea typeface="+mj-ea"/>
                <a:cs typeface="+mj-cs"/>
              </a:rPr>
              <a:t>)</a:t>
            </a:r>
            <a:endParaRPr kumimoji="0" lang="cs-CZ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3" name="Zástupný symbol pro text 5"/>
          <p:cNvSpPr txBox="1">
            <a:spLocks/>
          </p:cNvSpPr>
          <p:nvPr/>
        </p:nvSpPr>
        <p:spPr>
          <a:xfrm>
            <a:off x="428596" y="1428736"/>
            <a:ext cx="8286808" cy="3840171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Zdroje: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hnojivo ve formě solí a roztoků (83%)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Čistící prostředky (sklo, trouby grily)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643998" cy="989034"/>
          </a:xfrm>
        </p:spPr>
        <p:txBody>
          <a:bodyPr/>
          <a:lstStyle/>
          <a:p>
            <a:r>
              <a:rPr lang="cs-CZ" sz="48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Freony</a:t>
            </a:r>
            <a:r>
              <a:rPr lang="cs-CZ" sz="4400" dirty="0" smtClean="0"/>
              <a:t>, 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CFC (</a:t>
            </a:r>
            <a:r>
              <a:rPr lang="cs-CZ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chlorfluorkarbony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</a:t>
            </a:r>
            <a:endParaRPr lang="cs-CZ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428736"/>
            <a:ext cx="8143931" cy="4697427"/>
          </a:xfrm>
        </p:spPr>
        <p:txBody>
          <a:bodyPr/>
          <a:lstStyle/>
          <a:p>
            <a:r>
              <a:rPr lang="cs-CZ" sz="3200" b="1" dirty="0" smtClean="0"/>
              <a:t>Zdroje:</a:t>
            </a:r>
          </a:p>
          <a:p>
            <a:pPr>
              <a:buFontTx/>
              <a:buChar char="-"/>
            </a:pPr>
            <a:r>
              <a:rPr lang="cs-CZ" dirty="0" smtClean="0"/>
              <a:t>Hnací plyny sprejů</a:t>
            </a:r>
          </a:p>
          <a:p>
            <a:pPr>
              <a:buFontTx/>
              <a:buChar char="-"/>
            </a:pPr>
            <a:r>
              <a:rPr lang="cs-CZ" dirty="0" smtClean="0"/>
              <a:t>Hasiva, léčiva, maziva</a:t>
            </a:r>
          </a:p>
          <a:p>
            <a:pPr>
              <a:buFontTx/>
              <a:buChar char="-"/>
            </a:pPr>
            <a:r>
              <a:rPr lang="cs-CZ" dirty="0" smtClean="0"/>
              <a:t>Látky odolávající vysokým teplotám, korozi a záření (teflon)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sz="3200" b="1" dirty="0" smtClean="0"/>
              <a:t>Projevy:</a:t>
            </a:r>
          </a:p>
          <a:p>
            <a:pPr>
              <a:buNone/>
            </a:pPr>
            <a:r>
              <a:rPr lang="cs-CZ" dirty="0" smtClean="0"/>
              <a:t>- Narušení ozonového štítu v atmosféře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FFC00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57158" y="357166"/>
            <a:ext cx="7866091" cy="774720"/>
          </a:xfrm>
        </p:spPr>
        <p:txBody>
          <a:bodyPr/>
          <a:lstStyle/>
          <a:p>
            <a:r>
              <a:rPr lang="cs-CZ" sz="48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Pevné částice</a:t>
            </a:r>
            <a:endParaRPr lang="cs-CZ" sz="4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28596" y="1285860"/>
            <a:ext cx="8715404" cy="4840303"/>
          </a:xfrm>
        </p:spPr>
        <p:txBody>
          <a:bodyPr/>
          <a:lstStyle/>
          <a:p>
            <a:r>
              <a:rPr lang="cs-CZ" sz="3200" b="1" dirty="0" smtClean="0"/>
              <a:t>Zdroje:</a:t>
            </a:r>
          </a:p>
          <a:p>
            <a:pPr>
              <a:buFontTx/>
              <a:buChar char="-"/>
            </a:pPr>
            <a:r>
              <a:rPr lang="cs-CZ" sz="2400" dirty="0" smtClean="0"/>
              <a:t>Emise z dieselových motorů, otěr  z brzd a převodovek</a:t>
            </a:r>
          </a:p>
          <a:p>
            <a:pPr>
              <a:buFontTx/>
              <a:buChar char="-"/>
            </a:pPr>
            <a:r>
              <a:rPr lang="cs-CZ" sz="2400" dirty="0" smtClean="0"/>
              <a:t>Popílek z tepláren, elektráren</a:t>
            </a:r>
          </a:p>
          <a:p>
            <a:pPr>
              <a:buFontTx/>
              <a:buChar char="-"/>
            </a:pPr>
            <a:r>
              <a:rPr lang="cs-CZ" sz="2400" dirty="0" smtClean="0"/>
              <a:t>Saze z lokálního vytápění</a:t>
            </a:r>
          </a:p>
          <a:p>
            <a:pPr>
              <a:buFontTx/>
              <a:buChar char="-"/>
            </a:pPr>
            <a:r>
              <a:rPr lang="cs-CZ" sz="2400" dirty="0" smtClean="0"/>
              <a:t>Prach z </a:t>
            </a:r>
            <a:r>
              <a:rPr lang="cs-CZ" sz="2400" dirty="0" err="1" smtClean="0"/>
              <a:t>prům</a:t>
            </a:r>
            <a:r>
              <a:rPr lang="cs-CZ" sz="2400" dirty="0" smtClean="0"/>
              <a:t>. a zem. Činnosti člověka.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r>
              <a:rPr lang="cs-CZ" sz="3200" b="1" dirty="0" smtClean="0"/>
              <a:t>Projevy:</a:t>
            </a:r>
          </a:p>
          <a:p>
            <a:pPr>
              <a:buFontTx/>
              <a:buChar char="-"/>
            </a:pPr>
            <a:r>
              <a:rPr lang="cs-CZ" sz="2400" dirty="0" smtClean="0"/>
              <a:t>částice SPM (prachový aerosol) </a:t>
            </a:r>
            <a:r>
              <a:rPr lang="cs-CZ" sz="2400" dirty="0" err="1" smtClean="0"/>
              <a:t>vdechnutelné</a:t>
            </a:r>
            <a:r>
              <a:rPr lang="cs-CZ" sz="2400" dirty="0" smtClean="0"/>
              <a:t> ( z 90%) největším zdravotním rizikem</a:t>
            </a:r>
          </a:p>
          <a:p>
            <a:pPr>
              <a:buFontTx/>
              <a:buChar char="-"/>
            </a:pPr>
            <a:r>
              <a:rPr lang="cs-CZ" sz="2400" dirty="0" smtClean="0"/>
              <a:t>Oba typy smogu (spolu se sulfáty a nitráty)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rgbClr val="FFC000"/>
            </a:gs>
            <a:gs pos="13000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7086600" cy="731838"/>
          </a:xfrm>
        </p:spPr>
        <p:txBody>
          <a:bodyPr/>
          <a:lstStyle/>
          <a:p>
            <a:r>
              <a:rPr lang="cs-CZ" sz="48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Tepelné znečištění atmosféry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00174"/>
            <a:ext cx="8715404" cy="4625989"/>
          </a:xfrm>
        </p:spPr>
        <p:txBody>
          <a:bodyPr/>
          <a:lstStyle/>
          <a:p>
            <a:r>
              <a:rPr lang="cs-CZ" sz="3200" b="1" dirty="0" smtClean="0"/>
              <a:t>Zdroje:</a:t>
            </a:r>
          </a:p>
          <a:p>
            <a:pPr>
              <a:buFontTx/>
              <a:buChar char="-"/>
            </a:pPr>
            <a:r>
              <a:rPr lang="cs-CZ" dirty="0" smtClean="0"/>
              <a:t>Odpadní teplo z měst a </a:t>
            </a:r>
            <a:r>
              <a:rPr lang="cs-CZ" dirty="0" err="1" smtClean="0"/>
              <a:t>prům</a:t>
            </a:r>
            <a:r>
              <a:rPr lang="cs-CZ" dirty="0" smtClean="0"/>
              <a:t>. center</a:t>
            </a:r>
          </a:p>
          <a:p>
            <a:pPr>
              <a:buFontTx/>
              <a:buChar char="-"/>
            </a:pPr>
            <a:r>
              <a:rPr lang="cs-CZ" dirty="0" smtClean="0"/>
              <a:t>Umělé vodní plochy (ochlazení)</a:t>
            </a:r>
          </a:p>
          <a:p>
            <a:pPr>
              <a:buNone/>
            </a:pPr>
            <a:endParaRPr lang="cs-CZ" dirty="0" smtClean="0"/>
          </a:p>
          <a:p>
            <a:r>
              <a:rPr lang="cs-CZ" sz="3200" b="1" dirty="0" smtClean="0"/>
              <a:t>Projevy:</a:t>
            </a:r>
          </a:p>
          <a:p>
            <a:pPr>
              <a:buNone/>
            </a:pPr>
            <a:r>
              <a:rPr lang="cs-CZ" dirty="0" smtClean="0"/>
              <a:t>- Vlivy na počasí, změny klimatu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FFC00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008967" cy="731838"/>
          </a:xfrm>
        </p:spPr>
        <p:txBody>
          <a:bodyPr/>
          <a:lstStyle/>
          <a:p>
            <a:r>
              <a:rPr lang="cs-CZ" sz="48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Radioaktivita</a:t>
            </a:r>
            <a:r>
              <a:rPr lang="cs-CZ" dirty="0" smtClean="0"/>
              <a:t>	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357298"/>
            <a:ext cx="8358246" cy="4768865"/>
          </a:xfrm>
        </p:spPr>
        <p:txBody>
          <a:bodyPr/>
          <a:lstStyle/>
          <a:p>
            <a:r>
              <a:rPr lang="cs-CZ" sz="3200" b="1" dirty="0" smtClean="0"/>
              <a:t>Zdroje:</a:t>
            </a:r>
          </a:p>
          <a:p>
            <a:pPr>
              <a:buFontTx/>
              <a:buChar char="-"/>
            </a:pPr>
            <a:r>
              <a:rPr lang="cs-CZ" dirty="0" smtClean="0"/>
              <a:t>Geologické podloží Země (přírodní)</a:t>
            </a:r>
          </a:p>
          <a:p>
            <a:pPr>
              <a:buFontTx/>
              <a:buChar char="-"/>
            </a:pPr>
            <a:r>
              <a:rPr lang="cs-CZ" dirty="0" smtClean="0"/>
              <a:t>Průmyslové havárie, pokusné jaderné výbuchy, jaderný odpad</a:t>
            </a:r>
          </a:p>
          <a:p>
            <a:pPr>
              <a:buNone/>
            </a:pPr>
            <a:endParaRPr lang="cs-CZ" dirty="0" smtClean="0"/>
          </a:p>
          <a:p>
            <a:r>
              <a:rPr lang="cs-CZ" sz="3200" b="1" dirty="0" smtClean="0"/>
              <a:t>Projevy:</a:t>
            </a:r>
          </a:p>
          <a:p>
            <a:pPr>
              <a:buNone/>
            </a:pPr>
            <a:r>
              <a:rPr lang="cs-CZ" dirty="0" smtClean="0"/>
              <a:t>- Vliv na zdraví člověka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7086600" cy="731838"/>
          </a:xfrm>
        </p:spPr>
        <p:txBody>
          <a:bodyPr/>
          <a:lstStyle/>
          <a:p>
            <a:r>
              <a:rPr lang="cs-CZ" sz="48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Emise, imise, monitoring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14422"/>
            <a:ext cx="8429684" cy="5643578"/>
          </a:xfrm>
        </p:spPr>
        <p:txBody>
          <a:bodyPr/>
          <a:lstStyle/>
          <a:p>
            <a:r>
              <a:rPr lang="cs-CZ" sz="3200" b="1" dirty="0" smtClean="0"/>
              <a:t>Emise </a:t>
            </a:r>
            <a:r>
              <a:rPr lang="cs-CZ" dirty="0" smtClean="0"/>
              <a:t>- </a:t>
            </a:r>
            <a:r>
              <a:rPr lang="cs-CZ" sz="2400" dirty="0" smtClean="0"/>
              <a:t>látky uvolňované do atmosféry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sz="3200" b="1" dirty="0" smtClean="0"/>
              <a:t>Imise</a:t>
            </a:r>
            <a:r>
              <a:rPr lang="cs-CZ" dirty="0" smtClean="0"/>
              <a:t> - </a:t>
            </a:r>
            <a:r>
              <a:rPr lang="cs-CZ" sz="2400" dirty="0" smtClean="0"/>
              <a:t>látky přítomné v atmosféře, udávají celkové znečištění ovzduší určité lokality</a:t>
            </a:r>
          </a:p>
          <a:p>
            <a:pPr>
              <a:buNone/>
            </a:pPr>
            <a:endParaRPr lang="cs-CZ" sz="1800" dirty="0" smtClean="0"/>
          </a:p>
          <a:p>
            <a:r>
              <a:rPr lang="cs-CZ" sz="3200" b="1" dirty="0" smtClean="0"/>
              <a:t>Emisní a imisní limity</a:t>
            </a:r>
            <a:r>
              <a:rPr lang="cs-CZ" dirty="0" smtClean="0"/>
              <a:t>- </a:t>
            </a:r>
            <a:r>
              <a:rPr lang="cs-CZ" sz="2400" dirty="0" smtClean="0"/>
              <a:t>hranice přípustné koncentrace látek emitovaných a přítomných v atmosféře</a:t>
            </a:r>
          </a:p>
          <a:p>
            <a:r>
              <a:rPr lang="cs-CZ" sz="2400" dirty="0" smtClean="0"/>
              <a:t>Stanovovány mezinárodně i pro jednotlivé státy</a:t>
            </a:r>
          </a:p>
          <a:p>
            <a:pPr>
              <a:buNone/>
            </a:pPr>
            <a:endParaRPr lang="cs-CZ" sz="1800" dirty="0" smtClean="0"/>
          </a:p>
          <a:p>
            <a:r>
              <a:rPr lang="cs-CZ" sz="3200" b="1" dirty="0" smtClean="0"/>
              <a:t>Monitoring</a:t>
            </a:r>
            <a:r>
              <a:rPr lang="cs-CZ" dirty="0" smtClean="0"/>
              <a:t>- </a:t>
            </a:r>
            <a:r>
              <a:rPr lang="cs-CZ" sz="2400" dirty="0" smtClean="0"/>
              <a:t>stav znečišťujících látek sledován globálně i regionálně monitorovacími stanicemi</a:t>
            </a:r>
            <a:endParaRPr lang="cs-CZ" sz="2400" dirty="0"/>
          </a:p>
        </p:txBody>
      </p:sp>
    </p:spTree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FFC000"/>
            </a:gs>
            <a:gs pos="7001">
              <a:srgbClr val="E6E6E6"/>
            </a:gs>
            <a:gs pos="24000">
              <a:srgbClr val="7D8496"/>
            </a:gs>
            <a:gs pos="63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7086600" cy="731838"/>
          </a:xfrm>
        </p:spPr>
        <p:txBody>
          <a:bodyPr/>
          <a:lstStyle/>
          <a:p>
            <a:r>
              <a:rPr lang="cs-CZ" sz="48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Eliminace polutantů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14422"/>
            <a:ext cx="8715404" cy="4911741"/>
          </a:xfrm>
        </p:spPr>
        <p:txBody>
          <a:bodyPr/>
          <a:lstStyle/>
          <a:p>
            <a:r>
              <a:rPr lang="cs-CZ" sz="3200" b="1" dirty="0" smtClean="0"/>
              <a:t>Přirozený:</a:t>
            </a:r>
          </a:p>
          <a:p>
            <a:pPr>
              <a:buFontTx/>
              <a:buChar char="-"/>
            </a:pPr>
            <a:r>
              <a:rPr lang="cs-CZ" dirty="0" smtClean="0"/>
              <a:t>tzv. Atmosférická depozice (</a:t>
            </a:r>
            <a:r>
              <a:rPr lang="cs-CZ" dirty="0" err="1" smtClean="0"/>
              <a:t>samočistící</a:t>
            </a:r>
            <a:r>
              <a:rPr lang="cs-CZ" dirty="0" smtClean="0"/>
              <a:t> proces)</a:t>
            </a:r>
          </a:p>
          <a:p>
            <a:pPr>
              <a:buNone/>
            </a:pPr>
            <a:endParaRPr lang="cs-CZ" dirty="0" smtClean="0"/>
          </a:p>
          <a:p>
            <a:r>
              <a:rPr lang="cs-CZ" sz="3200" b="1" dirty="0" smtClean="0"/>
              <a:t>Antropogenní:</a:t>
            </a:r>
          </a:p>
          <a:p>
            <a:pPr>
              <a:buNone/>
            </a:pPr>
            <a:r>
              <a:rPr lang="cs-CZ" dirty="0" smtClean="0"/>
              <a:t>-  Prachové filtry, odsiřovací a </a:t>
            </a:r>
            <a:r>
              <a:rPr lang="cs-CZ" dirty="0" err="1" smtClean="0"/>
              <a:t>neditrifikační</a:t>
            </a:r>
            <a:r>
              <a:rPr lang="cs-CZ" dirty="0" smtClean="0"/>
              <a:t> zařízení, </a:t>
            </a:r>
          </a:p>
          <a:p>
            <a:pPr>
              <a:buFontTx/>
              <a:buChar char="-"/>
            </a:pPr>
            <a:r>
              <a:rPr lang="cs-CZ" dirty="0" smtClean="0"/>
              <a:t>změny paliva v dopravě, omezování rychlosti, zlepšování plynulosti provozu,</a:t>
            </a:r>
          </a:p>
          <a:p>
            <a:pPr>
              <a:buFontTx/>
              <a:buChar char="-"/>
            </a:pPr>
            <a:r>
              <a:rPr lang="cs-CZ" dirty="0" smtClean="0"/>
              <a:t>Udržovat a chránit vzrostlou zeleň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FFC00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1643050"/>
            <a:ext cx="8929718" cy="3143272"/>
          </a:xfrm>
        </p:spPr>
        <p:txBody>
          <a:bodyPr/>
          <a:lstStyle/>
          <a:p>
            <a:r>
              <a:rPr lang="cs-CZ" sz="8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Děkujeme za pozornost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rgbClr val="FFC000"/>
            </a:gs>
            <a:gs pos="7001">
              <a:srgbClr val="E6E6E6"/>
            </a:gs>
            <a:gs pos="32001">
              <a:srgbClr val="7D8496"/>
            </a:gs>
            <a:gs pos="21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685800"/>
            <a:ext cx="7723215" cy="731838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Znečišťování</a:t>
            </a:r>
            <a:r>
              <a:rPr lang="cs-CZ" sz="4400" dirty="0" smtClean="0">
                <a:solidFill>
                  <a:schemeClr val="tx1"/>
                </a:solidFill>
              </a:rPr>
              <a:t> </a:t>
            </a:r>
            <a:r>
              <a:rPr lang="cs-C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ovzduší</a:t>
            </a:r>
            <a:endParaRPr lang="cs-CZ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857364"/>
            <a:ext cx="8286808" cy="4786346"/>
          </a:xfrm>
        </p:spPr>
        <p:txBody>
          <a:bodyPr/>
          <a:lstStyle/>
          <a:p>
            <a:r>
              <a:rPr lang="cs-CZ" b="1" dirty="0" smtClean="0"/>
              <a:t>globální     </a:t>
            </a:r>
            <a:r>
              <a:rPr lang="cs-CZ" dirty="0" smtClean="0"/>
              <a:t>- narušování ozonosféry, </a:t>
            </a:r>
          </a:p>
          <a:p>
            <a:pPr>
              <a:buNone/>
            </a:pPr>
            <a:r>
              <a:rPr lang="cs-CZ" dirty="0" smtClean="0"/>
              <a:t>                       - „skleníkový jev“ 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regionální  </a:t>
            </a:r>
            <a:r>
              <a:rPr lang="cs-CZ" dirty="0" smtClean="0"/>
              <a:t>- „kyselé deště“ </a:t>
            </a:r>
          </a:p>
          <a:p>
            <a:endParaRPr lang="cs-CZ" dirty="0" smtClean="0"/>
          </a:p>
          <a:p>
            <a:r>
              <a:rPr lang="cs-CZ" b="1" dirty="0" smtClean="0"/>
              <a:t>lokální </a:t>
            </a:r>
            <a:r>
              <a:rPr lang="cs-CZ" dirty="0" smtClean="0"/>
              <a:t>       - redukční </a:t>
            </a:r>
            <a:r>
              <a:rPr lang="cs-CZ" sz="2000" dirty="0" smtClean="0"/>
              <a:t>(zimní, tzv. londýnský) </a:t>
            </a:r>
            <a:r>
              <a:rPr lang="cs-CZ" dirty="0" smtClean="0"/>
              <a:t>smog</a:t>
            </a:r>
          </a:p>
          <a:p>
            <a:pPr>
              <a:buNone/>
            </a:pPr>
            <a:r>
              <a:rPr lang="cs-CZ" dirty="0" smtClean="0"/>
              <a:t>                       - fotochemický </a:t>
            </a:r>
            <a:r>
              <a:rPr lang="cs-CZ" sz="2000" dirty="0" smtClean="0"/>
              <a:t>(oxidační,letní, </a:t>
            </a:r>
          </a:p>
          <a:p>
            <a:pPr>
              <a:buNone/>
            </a:pPr>
            <a:r>
              <a:rPr lang="cs-CZ" sz="2000" dirty="0" smtClean="0"/>
              <a:t>                                    tzv. losangeleský)</a:t>
            </a:r>
            <a:r>
              <a:rPr lang="cs-CZ" dirty="0" smtClean="0"/>
              <a:t> smog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FFC00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42910" y="685800"/>
            <a:ext cx="7723215" cy="1457316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Složení</a:t>
            </a:r>
            <a:r>
              <a:rPr lang="cs-CZ" sz="4400" dirty="0" smtClean="0"/>
              <a:t> </a:t>
            </a:r>
            <a:r>
              <a:rPr lang="cs-C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atmosféry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sz="3200" dirty="0" smtClean="0"/>
              <a:t>dle hmotnostních podílů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42910" y="2500306"/>
            <a:ext cx="8072493" cy="3625857"/>
          </a:xfrm>
        </p:spPr>
        <p:txBody>
          <a:bodyPr/>
          <a:lstStyle/>
          <a:p>
            <a:r>
              <a:rPr lang="cs-CZ" dirty="0" smtClean="0"/>
              <a:t>Dusík (</a:t>
            </a:r>
            <a:r>
              <a:rPr lang="cs-CZ" b="1" dirty="0" smtClean="0"/>
              <a:t>N</a:t>
            </a:r>
            <a:r>
              <a:rPr lang="cs-CZ" sz="2000" b="1" dirty="0" smtClean="0"/>
              <a:t>2</a:t>
            </a:r>
            <a:r>
              <a:rPr lang="cs-CZ" sz="2000" dirty="0" smtClean="0"/>
              <a:t>) -</a:t>
            </a:r>
            <a:r>
              <a:rPr lang="cs-CZ" sz="2400" dirty="0" smtClean="0"/>
              <a:t> </a:t>
            </a:r>
            <a:r>
              <a:rPr lang="cs-CZ" dirty="0" smtClean="0"/>
              <a:t>0,755</a:t>
            </a:r>
            <a:endParaRPr lang="cs-CZ" sz="2400" dirty="0" smtClean="0"/>
          </a:p>
          <a:p>
            <a:r>
              <a:rPr lang="cs-CZ" dirty="0" smtClean="0"/>
              <a:t>Kyslík (</a:t>
            </a:r>
            <a:r>
              <a:rPr lang="cs-CZ" b="1" dirty="0" smtClean="0"/>
              <a:t>O</a:t>
            </a:r>
            <a:r>
              <a:rPr lang="cs-CZ" sz="2000" b="1" dirty="0" smtClean="0"/>
              <a:t>2</a:t>
            </a:r>
            <a:r>
              <a:rPr lang="cs-CZ" sz="2000" dirty="0" smtClean="0"/>
              <a:t>) - </a:t>
            </a:r>
            <a:r>
              <a:rPr lang="cs-CZ" dirty="0" smtClean="0"/>
              <a:t>0,232</a:t>
            </a:r>
          </a:p>
          <a:p>
            <a:r>
              <a:rPr lang="cs-CZ" dirty="0" smtClean="0"/>
              <a:t>Argon  (</a:t>
            </a:r>
            <a:r>
              <a:rPr lang="cs-CZ" b="1" dirty="0" smtClean="0"/>
              <a:t>Ar</a:t>
            </a:r>
            <a:r>
              <a:rPr lang="cs-CZ" dirty="0" smtClean="0"/>
              <a:t>) -  0,013</a:t>
            </a:r>
          </a:p>
          <a:p>
            <a:r>
              <a:rPr lang="cs-CZ" dirty="0" smtClean="0"/>
              <a:t>Oxid uhličitý (</a:t>
            </a:r>
            <a:r>
              <a:rPr lang="cs-CZ" b="1" dirty="0" smtClean="0"/>
              <a:t>CO</a:t>
            </a:r>
            <a:r>
              <a:rPr lang="cs-CZ" sz="2000" b="1" dirty="0" smtClean="0"/>
              <a:t>2</a:t>
            </a:r>
            <a:r>
              <a:rPr lang="cs-CZ" sz="2000" dirty="0" smtClean="0"/>
              <a:t>) -</a:t>
            </a:r>
            <a:r>
              <a:rPr lang="cs-CZ" dirty="0" smtClean="0"/>
              <a:t> 0,0005</a:t>
            </a:r>
          </a:p>
          <a:p>
            <a:r>
              <a:rPr lang="cs-CZ" dirty="0" smtClean="0"/>
              <a:t>Další složky - </a:t>
            </a:r>
            <a:r>
              <a:rPr lang="cs-CZ" b="1" dirty="0" smtClean="0"/>
              <a:t>H</a:t>
            </a:r>
            <a:r>
              <a:rPr lang="cs-CZ" sz="2000" b="1" dirty="0" smtClean="0"/>
              <a:t>2</a:t>
            </a:r>
            <a:r>
              <a:rPr lang="cs-CZ" b="1" dirty="0" smtClean="0"/>
              <a:t>O</a:t>
            </a:r>
            <a:r>
              <a:rPr lang="cs-CZ" sz="2000" dirty="0" smtClean="0"/>
              <a:t>(vodní pára)</a:t>
            </a:r>
            <a:r>
              <a:rPr lang="cs-CZ" dirty="0" smtClean="0"/>
              <a:t>, </a:t>
            </a:r>
            <a:r>
              <a:rPr lang="cs-CZ" b="1" dirty="0" smtClean="0"/>
              <a:t>He</a:t>
            </a:r>
            <a:r>
              <a:rPr lang="cs-CZ" dirty="0" smtClean="0"/>
              <a:t>, </a:t>
            </a:r>
            <a:r>
              <a:rPr lang="cs-CZ" b="1" dirty="0" smtClean="0"/>
              <a:t>CH</a:t>
            </a:r>
            <a:r>
              <a:rPr lang="cs-CZ" sz="2000" b="1" dirty="0" smtClean="0"/>
              <a:t>4</a:t>
            </a:r>
            <a:r>
              <a:rPr lang="cs-CZ" sz="2000" dirty="0" smtClean="0"/>
              <a:t> (metan)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smtClean="0"/>
              <a:t>                         </a:t>
            </a:r>
            <a:r>
              <a:rPr lang="cs-CZ" b="1" dirty="0" err="1" smtClean="0"/>
              <a:t>Kr</a:t>
            </a:r>
            <a:r>
              <a:rPr lang="cs-CZ" dirty="0" smtClean="0"/>
              <a:t>, </a:t>
            </a:r>
            <a:r>
              <a:rPr lang="cs-CZ" b="1" dirty="0" smtClean="0"/>
              <a:t>N</a:t>
            </a:r>
            <a:r>
              <a:rPr lang="cs-CZ" sz="2000" b="1" dirty="0" smtClean="0"/>
              <a:t>2</a:t>
            </a:r>
            <a:r>
              <a:rPr lang="cs-CZ" b="1" dirty="0" smtClean="0"/>
              <a:t>O</a:t>
            </a:r>
            <a:r>
              <a:rPr lang="cs-CZ" sz="2000" dirty="0" smtClean="0"/>
              <a:t>(oxid dusný)</a:t>
            </a:r>
            <a:r>
              <a:rPr lang="cs-CZ" dirty="0" smtClean="0"/>
              <a:t>,</a:t>
            </a:r>
            <a:r>
              <a:rPr lang="cs-CZ" sz="2000" dirty="0" smtClean="0"/>
              <a:t> </a:t>
            </a:r>
            <a:r>
              <a:rPr lang="cs-CZ" b="1" dirty="0" smtClean="0"/>
              <a:t>H</a:t>
            </a:r>
            <a:r>
              <a:rPr lang="cs-CZ" sz="2000" b="1" dirty="0" smtClean="0"/>
              <a:t>2</a:t>
            </a:r>
            <a:r>
              <a:rPr lang="cs-CZ" dirty="0" smtClean="0"/>
              <a:t>,</a:t>
            </a:r>
            <a:r>
              <a:rPr lang="cs-CZ" b="1" dirty="0" smtClean="0"/>
              <a:t> O</a:t>
            </a:r>
            <a:r>
              <a:rPr lang="cs-CZ" sz="2000" b="1" dirty="0" smtClean="0"/>
              <a:t>3 </a:t>
            </a:r>
            <a:r>
              <a:rPr lang="cs-CZ" sz="2000" dirty="0" smtClean="0"/>
              <a:t>(ozon)</a:t>
            </a:r>
            <a:endParaRPr lang="cs-CZ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FFC00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28596" y="685800"/>
            <a:ext cx="7937529" cy="731838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Vertikální členění atmosféry</a:t>
            </a:r>
            <a:endParaRPr lang="cs-CZ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28596" y="2214554"/>
            <a:ext cx="8072493" cy="3911609"/>
          </a:xfrm>
        </p:spPr>
        <p:txBody>
          <a:bodyPr/>
          <a:lstStyle/>
          <a:p>
            <a:r>
              <a:rPr lang="cs-CZ" sz="3200" dirty="0" smtClean="0"/>
              <a:t>Troposféra </a:t>
            </a:r>
            <a:r>
              <a:rPr lang="cs-CZ" sz="2000" dirty="0" smtClean="0"/>
              <a:t>(do cca 8-15 km)</a:t>
            </a:r>
          </a:p>
          <a:p>
            <a:r>
              <a:rPr lang="cs-CZ" sz="3200" dirty="0" smtClean="0"/>
              <a:t>Stratosféra </a:t>
            </a:r>
            <a:r>
              <a:rPr lang="cs-CZ" sz="2000" dirty="0" smtClean="0"/>
              <a:t>(do cca 50-55 km)</a:t>
            </a:r>
          </a:p>
          <a:p>
            <a:pPr>
              <a:buNone/>
            </a:pPr>
            <a:endParaRPr lang="cs-CZ" dirty="0" smtClean="0"/>
          </a:p>
          <a:p>
            <a:r>
              <a:rPr lang="cs-CZ" sz="3200" dirty="0" smtClean="0"/>
              <a:t>Mezosféra</a:t>
            </a:r>
            <a:r>
              <a:rPr lang="cs-CZ" dirty="0" smtClean="0"/>
              <a:t> </a:t>
            </a:r>
            <a:r>
              <a:rPr lang="cs-CZ" sz="2000" dirty="0" smtClean="0"/>
              <a:t>(do cca 80-90 km)</a:t>
            </a:r>
          </a:p>
          <a:p>
            <a:r>
              <a:rPr lang="cs-CZ" sz="3200" dirty="0" smtClean="0"/>
              <a:t>Termosféra</a:t>
            </a:r>
            <a:r>
              <a:rPr lang="cs-CZ" dirty="0" smtClean="0"/>
              <a:t> </a:t>
            </a:r>
            <a:r>
              <a:rPr lang="cs-CZ" sz="2000" dirty="0" smtClean="0"/>
              <a:t>(do cca 400 km)</a:t>
            </a:r>
          </a:p>
          <a:p>
            <a:r>
              <a:rPr lang="cs-CZ" sz="3200" dirty="0" smtClean="0"/>
              <a:t>Exosféra </a:t>
            </a:r>
            <a:r>
              <a:rPr lang="cs-CZ" sz="2000" dirty="0" smtClean="0"/>
              <a:t>(nad 400 km)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685800"/>
            <a:ext cx="7794653" cy="731838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Zdroje znečištění = polutanty</a:t>
            </a:r>
            <a:endParaRPr lang="cs-CZ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643050"/>
            <a:ext cx="8358246" cy="5000660"/>
          </a:xfrm>
        </p:spPr>
        <p:txBody>
          <a:bodyPr/>
          <a:lstStyle/>
          <a:p>
            <a:r>
              <a:rPr lang="cs-CZ" sz="3200" b="1" dirty="0" smtClean="0"/>
              <a:t>Přírodní</a:t>
            </a:r>
            <a:r>
              <a:rPr lang="cs-CZ" sz="3200" dirty="0" smtClean="0"/>
              <a:t> </a:t>
            </a:r>
            <a:r>
              <a:rPr lang="cs-CZ" dirty="0" smtClean="0"/>
              <a:t>– </a:t>
            </a:r>
            <a:r>
              <a:rPr lang="cs-CZ" sz="2400" dirty="0" smtClean="0"/>
              <a:t>produkovány přírodou</a:t>
            </a:r>
          </a:p>
          <a:p>
            <a:pPr>
              <a:buNone/>
            </a:pPr>
            <a:r>
              <a:rPr lang="cs-CZ" sz="2000" b="1" i="1" dirty="0" smtClean="0"/>
              <a:t>                              prach</a:t>
            </a:r>
            <a:r>
              <a:rPr lang="cs-CZ" sz="2000" dirty="0" smtClean="0"/>
              <a:t>, </a:t>
            </a:r>
            <a:r>
              <a:rPr lang="cs-CZ" sz="2000" b="1" i="1" dirty="0" smtClean="0"/>
              <a:t>písek</a:t>
            </a:r>
            <a:r>
              <a:rPr lang="cs-CZ" sz="2000" b="1" dirty="0" smtClean="0"/>
              <a:t> </a:t>
            </a:r>
            <a:r>
              <a:rPr lang="cs-CZ" sz="2000" dirty="0" smtClean="0"/>
              <a:t>z pouští, </a:t>
            </a:r>
            <a:r>
              <a:rPr lang="cs-CZ" sz="2000" b="1" i="1" dirty="0" smtClean="0"/>
              <a:t>bioplyn</a:t>
            </a:r>
            <a:r>
              <a:rPr lang="cs-CZ" sz="2000" dirty="0" smtClean="0"/>
              <a:t> (metan), </a:t>
            </a:r>
            <a:r>
              <a:rPr lang="cs-CZ" sz="2000" b="1" i="1" dirty="0" smtClean="0"/>
              <a:t>radon</a:t>
            </a:r>
            <a:r>
              <a:rPr lang="cs-CZ" sz="2000" b="1" dirty="0" smtClean="0"/>
              <a:t> </a:t>
            </a:r>
          </a:p>
          <a:p>
            <a:pPr>
              <a:buNone/>
            </a:pPr>
            <a:r>
              <a:rPr lang="cs-CZ" sz="2000" dirty="0" smtClean="0"/>
              <a:t>                               z podloží, </a:t>
            </a:r>
            <a:r>
              <a:rPr lang="cs-CZ" sz="2000" b="1" i="1" dirty="0" smtClean="0"/>
              <a:t>kouř a CO </a:t>
            </a:r>
            <a:r>
              <a:rPr lang="cs-CZ" sz="2000" dirty="0" smtClean="0"/>
              <a:t>z lesních požárů,</a:t>
            </a:r>
          </a:p>
          <a:p>
            <a:pPr>
              <a:buNone/>
            </a:pPr>
            <a:r>
              <a:rPr lang="cs-CZ" sz="2000" dirty="0" smtClean="0"/>
              <a:t>                               </a:t>
            </a:r>
            <a:r>
              <a:rPr lang="cs-CZ" sz="2000" b="1" i="1" dirty="0" smtClean="0"/>
              <a:t>sopečná aktivita</a:t>
            </a:r>
            <a:r>
              <a:rPr lang="cs-CZ" sz="2000" dirty="0" smtClean="0"/>
              <a:t>, </a:t>
            </a:r>
            <a:r>
              <a:rPr lang="cs-CZ" sz="2000" b="1" i="1" dirty="0" smtClean="0"/>
              <a:t>těkavé organické látky</a:t>
            </a:r>
            <a:r>
              <a:rPr lang="cs-CZ" sz="2000" dirty="0" smtClean="0"/>
              <a:t>,</a:t>
            </a:r>
          </a:p>
          <a:p>
            <a:pPr>
              <a:buNone/>
            </a:pPr>
            <a:r>
              <a:rPr lang="cs-CZ" sz="2000" dirty="0" smtClean="0"/>
              <a:t>                               </a:t>
            </a:r>
            <a:r>
              <a:rPr lang="cs-CZ" sz="2000" b="1" i="1" dirty="0" smtClean="0"/>
              <a:t>sirovodík</a:t>
            </a:r>
            <a:r>
              <a:rPr lang="cs-CZ" sz="2000" dirty="0" smtClean="0"/>
              <a:t> z bažin, </a:t>
            </a:r>
            <a:r>
              <a:rPr lang="cs-CZ" sz="2000" b="1" i="1" dirty="0" smtClean="0"/>
              <a:t>amoniak</a:t>
            </a:r>
            <a:r>
              <a:rPr lang="cs-CZ" sz="2000" dirty="0" smtClean="0"/>
              <a:t> z vulkanických jevů </a:t>
            </a:r>
          </a:p>
          <a:p>
            <a:r>
              <a:rPr lang="cs-CZ" sz="3200" b="1" dirty="0" smtClean="0"/>
              <a:t>Antropogenní</a:t>
            </a:r>
            <a:r>
              <a:rPr lang="cs-CZ" sz="3200" dirty="0" smtClean="0"/>
              <a:t> - </a:t>
            </a:r>
            <a:r>
              <a:rPr lang="cs-CZ" sz="2400" dirty="0" smtClean="0"/>
              <a:t>způsobované člověkem</a:t>
            </a:r>
          </a:p>
          <a:p>
            <a:pPr>
              <a:buNone/>
            </a:pPr>
            <a:r>
              <a:rPr lang="cs-CZ" sz="2000" dirty="0" smtClean="0"/>
              <a:t>                                                 </a:t>
            </a:r>
            <a:r>
              <a:rPr lang="cs-CZ" sz="2000" b="1" i="1" dirty="0" smtClean="0"/>
              <a:t>spalování </a:t>
            </a:r>
            <a:r>
              <a:rPr lang="cs-CZ" sz="2000" dirty="0" smtClean="0"/>
              <a:t>paliv, (doprava, vytápění)</a:t>
            </a:r>
          </a:p>
          <a:p>
            <a:pPr>
              <a:buNone/>
            </a:pPr>
            <a:r>
              <a:rPr lang="cs-CZ" sz="2000" dirty="0" smtClean="0"/>
              <a:t>                                                 </a:t>
            </a:r>
            <a:r>
              <a:rPr lang="cs-CZ" sz="2000" b="1" i="1" dirty="0" smtClean="0"/>
              <a:t>průmyslová činnost</a:t>
            </a:r>
          </a:p>
          <a:p>
            <a:pPr>
              <a:buNone/>
            </a:pPr>
            <a:r>
              <a:rPr lang="cs-CZ" sz="2000" dirty="0" smtClean="0"/>
              <a:t>                                                 nevhodné  </a:t>
            </a:r>
            <a:r>
              <a:rPr lang="cs-CZ" sz="2000" b="1" i="1" dirty="0" smtClean="0"/>
              <a:t>obdělávání půdy</a:t>
            </a:r>
            <a:r>
              <a:rPr lang="cs-CZ" sz="2000" dirty="0" smtClean="0"/>
              <a:t>, </a:t>
            </a:r>
          </a:p>
          <a:p>
            <a:pPr>
              <a:buNone/>
            </a:pPr>
            <a:r>
              <a:rPr lang="cs-CZ" sz="2000" dirty="0" smtClean="0"/>
              <a:t>                                                 </a:t>
            </a:r>
            <a:r>
              <a:rPr lang="cs-CZ" sz="2000" b="1" i="1" dirty="0" smtClean="0"/>
              <a:t>skládky</a:t>
            </a:r>
            <a:r>
              <a:rPr lang="cs-CZ" sz="2000" dirty="0" smtClean="0"/>
              <a:t> odpadů,</a:t>
            </a:r>
          </a:p>
          <a:p>
            <a:pPr>
              <a:buNone/>
            </a:pPr>
            <a:r>
              <a:rPr lang="cs-CZ" sz="2000" dirty="0" smtClean="0"/>
              <a:t>                                                 </a:t>
            </a:r>
            <a:r>
              <a:rPr lang="cs-CZ" sz="2000" b="1" i="1" dirty="0" smtClean="0"/>
              <a:t>výpary</a:t>
            </a:r>
            <a:r>
              <a:rPr lang="cs-CZ" sz="2000" dirty="0" smtClean="0"/>
              <a:t> chemických látek,</a:t>
            </a:r>
          </a:p>
          <a:p>
            <a:pPr>
              <a:buNone/>
            </a:pPr>
            <a:r>
              <a:rPr lang="cs-CZ" sz="2000" dirty="0" smtClean="0"/>
              <a:t>                                                 </a:t>
            </a:r>
            <a:r>
              <a:rPr lang="cs-CZ" sz="2000" b="1" i="1" dirty="0" smtClean="0"/>
              <a:t>vojenské zdroje </a:t>
            </a:r>
          </a:p>
          <a:p>
            <a:pPr>
              <a:buNone/>
            </a:pPr>
            <a:endParaRPr lang="cs-CZ" sz="2400" dirty="0" smtClean="0"/>
          </a:p>
          <a:p>
            <a:pPr algn="ctr">
              <a:buNone/>
            </a:pPr>
            <a:endParaRPr lang="cs-CZ" sz="24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</a:t>
            </a:r>
            <a:endParaRPr lang="cs-CZ" sz="2000" dirty="0"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rgbClr val="FFC000"/>
            </a:gs>
            <a:gs pos="7001">
              <a:srgbClr val="E6E6E6"/>
            </a:gs>
            <a:gs pos="32001">
              <a:srgbClr val="7D8496"/>
            </a:gs>
            <a:gs pos="21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685800"/>
            <a:ext cx="7723215" cy="731838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Hlavní plynné škodliviny</a:t>
            </a:r>
            <a:endParaRPr lang="cs-CZ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857364"/>
            <a:ext cx="8286808" cy="4786346"/>
          </a:xfrm>
        </p:spPr>
        <p:txBody>
          <a:bodyPr/>
          <a:lstStyle/>
          <a:p>
            <a:r>
              <a:rPr lang="cs-CZ" sz="3200" dirty="0" smtClean="0"/>
              <a:t>Skleníkové plyny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dirty="0" smtClean="0"/>
              <a:t>(</a:t>
            </a:r>
            <a:r>
              <a:rPr lang="cs-CZ" sz="2000" dirty="0" smtClean="0"/>
              <a:t>CO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, metan, NO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, CFC</a:t>
            </a:r>
            <a:r>
              <a:rPr lang="cs-CZ" sz="1800" dirty="0" smtClean="0"/>
              <a:t>)</a:t>
            </a:r>
          </a:p>
          <a:p>
            <a:r>
              <a:rPr lang="cs-CZ" sz="3200" dirty="0" smtClean="0"/>
              <a:t>Oxidy síry </a:t>
            </a:r>
            <a:r>
              <a:rPr lang="cs-CZ" sz="1800" dirty="0" smtClean="0"/>
              <a:t>(</a:t>
            </a:r>
            <a:r>
              <a:rPr lang="cs-CZ" sz="2000" dirty="0" smtClean="0"/>
              <a:t>SO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)</a:t>
            </a:r>
          </a:p>
          <a:p>
            <a:r>
              <a:rPr lang="cs-CZ" sz="3200" dirty="0" smtClean="0"/>
              <a:t>Oxidy dusíku </a:t>
            </a:r>
            <a:r>
              <a:rPr lang="cs-CZ" sz="2000" dirty="0" smtClean="0"/>
              <a:t>(</a:t>
            </a:r>
            <a:r>
              <a:rPr lang="cs-CZ" sz="2000" dirty="0" err="1" smtClean="0"/>
              <a:t>NO</a:t>
            </a:r>
            <a:r>
              <a:rPr lang="cs-CZ" sz="2000" baseline="-25000" dirty="0" err="1" smtClean="0"/>
              <a:t>x</a:t>
            </a:r>
            <a:r>
              <a:rPr lang="cs-CZ" sz="2000" dirty="0" smtClean="0"/>
              <a:t>, zejména NO</a:t>
            </a:r>
            <a:r>
              <a:rPr lang="cs-CZ" sz="2000" baseline="-25000" dirty="0" err="1" smtClean="0"/>
              <a:t>2</a:t>
            </a:r>
            <a:r>
              <a:rPr lang="cs-CZ" sz="2000" dirty="0" smtClean="0"/>
              <a:t>)</a:t>
            </a:r>
          </a:p>
          <a:p>
            <a:r>
              <a:rPr lang="cs-CZ" sz="3200" dirty="0" smtClean="0"/>
              <a:t>Uhlovodíky</a:t>
            </a:r>
            <a:r>
              <a:rPr lang="cs-CZ" dirty="0" smtClean="0"/>
              <a:t> </a:t>
            </a:r>
            <a:r>
              <a:rPr lang="cs-CZ" sz="2000" dirty="0" smtClean="0"/>
              <a:t>(metan – CH</a:t>
            </a:r>
            <a:r>
              <a:rPr lang="cs-CZ" sz="2000" baseline="-25000" dirty="0" err="1" smtClean="0"/>
              <a:t>4</a:t>
            </a:r>
            <a:r>
              <a:rPr lang="cs-CZ" sz="2000" dirty="0" smtClean="0"/>
              <a:t>), </a:t>
            </a:r>
            <a:r>
              <a:rPr lang="cs-CZ" sz="3200" dirty="0" smtClean="0"/>
              <a:t>aldehydy, ketony,                         aromatické uhlovodíky </a:t>
            </a:r>
          </a:p>
          <a:p>
            <a:r>
              <a:rPr lang="cs-CZ" sz="3200" dirty="0" smtClean="0"/>
              <a:t>Sirovodík</a:t>
            </a:r>
            <a:r>
              <a:rPr lang="cs-CZ" dirty="0" smtClean="0"/>
              <a:t> </a:t>
            </a:r>
            <a:r>
              <a:rPr lang="cs-CZ" sz="2000" dirty="0" smtClean="0"/>
              <a:t>(H</a:t>
            </a:r>
            <a:r>
              <a:rPr lang="cs-CZ" sz="2000" baseline="-25000" dirty="0" err="1" smtClean="0"/>
              <a:t>2</a:t>
            </a:r>
            <a:r>
              <a:rPr lang="cs-CZ" sz="2000" dirty="0" smtClean="0"/>
              <a:t>S), </a:t>
            </a:r>
            <a:r>
              <a:rPr lang="cs-CZ" sz="3200" dirty="0" smtClean="0"/>
              <a:t>čpavek </a:t>
            </a:r>
            <a:r>
              <a:rPr lang="cs-CZ" sz="2000" dirty="0" smtClean="0"/>
              <a:t>(NH</a:t>
            </a:r>
            <a:r>
              <a:rPr lang="cs-CZ" sz="2000" baseline="-25000" dirty="0" err="1" smtClean="0"/>
              <a:t>3</a:t>
            </a:r>
            <a:r>
              <a:rPr lang="cs-CZ" sz="2000" dirty="0" smtClean="0"/>
              <a:t>) </a:t>
            </a:r>
          </a:p>
          <a:p>
            <a:r>
              <a:rPr lang="cs-CZ" sz="3200" dirty="0" smtClean="0"/>
              <a:t>Freony </a:t>
            </a:r>
            <a:r>
              <a:rPr lang="cs-CZ" sz="2000" dirty="0" smtClean="0"/>
              <a:t>(</a:t>
            </a:r>
            <a:r>
              <a:rPr lang="cs-CZ" sz="2000" dirty="0" err="1" smtClean="0"/>
              <a:t>halogenderiváty</a:t>
            </a:r>
            <a:r>
              <a:rPr lang="cs-CZ" sz="2000" dirty="0" smtClean="0"/>
              <a:t> uhlovodíků) </a:t>
            </a:r>
            <a:r>
              <a:rPr lang="cs-CZ" sz="3200" dirty="0" smtClean="0"/>
              <a:t>CFC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FFC00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42910" y="642918"/>
            <a:ext cx="6943724" cy="731838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Skleníkové plyny</a:t>
            </a:r>
            <a:endParaRPr lang="cs-CZ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00034" y="1600200"/>
            <a:ext cx="8429684" cy="4972072"/>
          </a:xfrm>
        </p:spPr>
        <p:txBody>
          <a:bodyPr/>
          <a:lstStyle/>
          <a:p>
            <a:r>
              <a:rPr lang="cs-CZ" dirty="0" smtClean="0"/>
              <a:t>CO</a:t>
            </a:r>
            <a:r>
              <a:rPr lang="cs-CZ" baseline="-25000" dirty="0" smtClean="0"/>
              <a:t>2</a:t>
            </a:r>
            <a:r>
              <a:rPr lang="cs-CZ" dirty="0" smtClean="0"/>
              <a:t> </a:t>
            </a:r>
            <a:r>
              <a:rPr lang="cs-CZ" sz="2000" dirty="0" smtClean="0"/>
              <a:t>(oxid uhličitý)</a:t>
            </a:r>
            <a:r>
              <a:rPr lang="cs-CZ" dirty="0" smtClean="0"/>
              <a:t>, CH</a:t>
            </a:r>
            <a:r>
              <a:rPr lang="cs-CZ" baseline="-25000" dirty="0" smtClean="0"/>
              <a:t>4</a:t>
            </a:r>
            <a:r>
              <a:rPr lang="cs-CZ" dirty="0" smtClean="0"/>
              <a:t> </a:t>
            </a:r>
            <a:r>
              <a:rPr lang="cs-CZ" sz="2000" dirty="0" smtClean="0"/>
              <a:t>(metan)</a:t>
            </a:r>
            <a:r>
              <a:rPr lang="cs-CZ" dirty="0" smtClean="0"/>
              <a:t>, NO</a:t>
            </a:r>
            <a:r>
              <a:rPr lang="cs-CZ" baseline="-25000" dirty="0" smtClean="0"/>
              <a:t>2 </a:t>
            </a:r>
            <a:r>
              <a:rPr lang="cs-CZ" sz="2000" dirty="0" smtClean="0"/>
              <a:t>(oxid dusičitý)</a:t>
            </a:r>
            <a:r>
              <a:rPr lang="cs-CZ" dirty="0" smtClean="0"/>
              <a:t>, CFC</a:t>
            </a:r>
          </a:p>
          <a:p>
            <a:pPr>
              <a:buNone/>
            </a:pPr>
            <a:endParaRPr lang="cs-CZ" sz="1800" dirty="0" smtClean="0"/>
          </a:p>
          <a:p>
            <a:r>
              <a:rPr lang="cs-CZ" dirty="0" smtClean="0"/>
              <a:t>běžně obsaženy v atmosféře </a:t>
            </a:r>
          </a:p>
          <a:p>
            <a:pPr>
              <a:buNone/>
            </a:pPr>
            <a:r>
              <a:rPr lang="cs-CZ" sz="2000" dirty="0" smtClean="0"/>
              <a:t>   - bez nich nemožný život na Zemi </a:t>
            </a:r>
          </a:p>
          <a:p>
            <a:pPr>
              <a:buNone/>
            </a:pPr>
            <a:r>
              <a:rPr lang="cs-CZ" sz="2000" dirty="0" smtClean="0"/>
              <a:t>   - tzv. </a:t>
            </a:r>
            <a:r>
              <a:rPr lang="cs-CZ" sz="2400" b="1" i="1" dirty="0" smtClean="0"/>
              <a:t>přirozený skleníkový jev </a:t>
            </a:r>
            <a:r>
              <a:rPr lang="cs-CZ" sz="2000" dirty="0" smtClean="0"/>
              <a:t>(udržuje optimální teplotu) </a:t>
            </a:r>
            <a:endParaRPr lang="cs-CZ" sz="2000" b="1" i="1" dirty="0" smtClean="0"/>
          </a:p>
          <a:p>
            <a:pPr>
              <a:buNone/>
            </a:pPr>
            <a:endParaRPr lang="cs-CZ" sz="1800" dirty="0" smtClean="0"/>
          </a:p>
          <a:p>
            <a:r>
              <a:rPr lang="cs-CZ" dirty="0" smtClean="0"/>
              <a:t>zvýšená koncentrace </a:t>
            </a:r>
          </a:p>
          <a:p>
            <a:pPr>
              <a:buNone/>
            </a:pPr>
            <a:r>
              <a:rPr lang="cs-CZ" sz="2000" dirty="0" smtClean="0"/>
              <a:t>     - způsobuje tzv. </a:t>
            </a:r>
            <a:r>
              <a:rPr lang="cs-CZ" sz="2400" b="1" i="1" dirty="0" smtClean="0"/>
              <a:t>antropogenní skleníkový jev</a:t>
            </a:r>
          </a:p>
          <a:p>
            <a:pPr>
              <a:buNone/>
            </a:pPr>
            <a:r>
              <a:rPr lang="cs-CZ" sz="2400" b="1" i="1" dirty="0" smtClean="0"/>
              <a:t>    </a:t>
            </a:r>
            <a:r>
              <a:rPr lang="cs-CZ" sz="2400" dirty="0" smtClean="0"/>
              <a:t>- </a:t>
            </a:r>
            <a:r>
              <a:rPr lang="cs-CZ" sz="2000" dirty="0" smtClean="0"/>
              <a:t>důsledkem je oteplování atmosféry, změny klimatu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FFC000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723215" cy="731838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Oxidy síry  </a:t>
            </a:r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(SO</a:t>
            </a:r>
            <a:r>
              <a:rPr lang="cs-CZ" sz="3200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</a:t>
            </a:r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</a:t>
            </a:r>
            <a:endParaRPr lang="cs-CZ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71472" y="1285860"/>
            <a:ext cx="8072493" cy="5000660"/>
          </a:xfrm>
        </p:spPr>
        <p:txBody>
          <a:bodyPr/>
          <a:lstStyle/>
          <a:p>
            <a:r>
              <a:rPr lang="cs-CZ" sz="3200" b="1" dirty="0" smtClean="0"/>
              <a:t>Zdroje </a:t>
            </a:r>
            <a:r>
              <a:rPr lang="cs-CZ" b="1" dirty="0" smtClean="0"/>
              <a:t>:</a:t>
            </a:r>
          </a:p>
          <a:p>
            <a:pPr>
              <a:buNone/>
            </a:pPr>
            <a:r>
              <a:rPr lang="cs-CZ" sz="2400" dirty="0" smtClean="0"/>
              <a:t> </a:t>
            </a:r>
            <a:r>
              <a:rPr lang="cs-CZ" dirty="0" smtClean="0"/>
              <a:t>- spalování fosilních paliv</a:t>
            </a:r>
          </a:p>
          <a:p>
            <a:pPr>
              <a:buNone/>
            </a:pPr>
            <a:r>
              <a:rPr lang="cs-CZ" dirty="0" smtClean="0"/>
              <a:t> - hutnictví železa</a:t>
            </a:r>
          </a:p>
          <a:p>
            <a:pPr>
              <a:buNone/>
            </a:pPr>
            <a:r>
              <a:rPr lang="cs-CZ" dirty="0" smtClean="0"/>
              <a:t> - tavení nerost. surovin s obsahem S</a:t>
            </a:r>
          </a:p>
          <a:p>
            <a:pPr>
              <a:buNone/>
            </a:pPr>
            <a:endParaRPr lang="cs-CZ" dirty="0" smtClean="0"/>
          </a:p>
          <a:p>
            <a:r>
              <a:rPr lang="cs-CZ" sz="3200" b="1" dirty="0" smtClean="0"/>
              <a:t>Projevy znečištění</a:t>
            </a:r>
            <a:r>
              <a:rPr lang="cs-CZ" b="1" dirty="0" smtClean="0"/>
              <a:t>: </a:t>
            </a:r>
          </a:p>
          <a:p>
            <a:pPr>
              <a:buNone/>
            </a:pPr>
            <a:r>
              <a:rPr lang="cs-CZ" dirty="0" smtClean="0"/>
              <a:t> - tzv. „kyselé deště“</a:t>
            </a:r>
          </a:p>
          <a:p>
            <a:pPr>
              <a:buNone/>
            </a:pPr>
            <a:r>
              <a:rPr lang="cs-CZ" dirty="0" smtClean="0"/>
              <a:t> - acidifikace prostředí</a:t>
            </a:r>
          </a:p>
          <a:p>
            <a:pPr>
              <a:buNone/>
            </a:pPr>
            <a:r>
              <a:rPr lang="cs-CZ" dirty="0" smtClean="0"/>
              <a:t> - redukční </a:t>
            </a:r>
            <a:r>
              <a:rPr lang="cs-CZ" sz="2400" dirty="0" smtClean="0"/>
              <a:t>(zimní, tzv. londýnský)</a:t>
            </a:r>
            <a:r>
              <a:rPr lang="cs-CZ" dirty="0" smtClean="0"/>
              <a:t>smog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00034" y="285728"/>
            <a:ext cx="7723215" cy="1143008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Oxidy dusíku  </a:t>
            </a:r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(NO</a:t>
            </a:r>
            <a:r>
              <a:rPr lang="cs-CZ" sz="3200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X</a:t>
            </a:r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 zejména NO</a:t>
            </a:r>
            <a:r>
              <a:rPr lang="cs-CZ" sz="3200" b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</a:t>
            </a:r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)</a:t>
            </a:r>
            <a:endParaRPr lang="cs-CZ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14348" y="1500174"/>
            <a:ext cx="8001055" cy="4625989"/>
          </a:xfrm>
        </p:spPr>
        <p:txBody>
          <a:bodyPr/>
          <a:lstStyle/>
          <a:p>
            <a:r>
              <a:rPr lang="cs-CZ" sz="3200" b="1" dirty="0" smtClean="0"/>
              <a:t>Zdroje:</a:t>
            </a:r>
            <a:r>
              <a:rPr lang="cs-CZ" dirty="0" smtClean="0"/>
              <a:t>	</a:t>
            </a:r>
          </a:p>
          <a:p>
            <a:pPr>
              <a:buFontTx/>
              <a:buChar char="-"/>
            </a:pPr>
            <a:r>
              <a:rPr lang="cs-CZ" dirty="0" smtClean="0"/>
              <a:t>Lokální vytápění</a:t>
            </a:r>
          </a:p>
          <a:p>
            <a:pPr>
              <a:buFontTx/>
              <a:buChar char="-"/>
            </a:pPr>
            <a:r>
              <a:rPr lang="cs-CZ" dirty="0" smtClean="0"/>
              <a:t>Spalovací motory (zejm. letecká doprava)</a:t>
            </a:r>
          </a:p>
          <a:p>
            <a:pPr>
              <a:buNone/>
            </a:pPr>
            <a:endParaRPr lang="cs-CZ" dirty="0" smtClean="0"/>
          </a:p>
          <a:p>
            <a:r>
              <a:rPr lang="cs-CZ" sz="3200" b="1" dirty="0" smtClean="0"/>
              <a:t>Projevy znečištění:</a:t>
            </a:r>
          </a:p>
          <a:p>
            <a:pPr>
              <a:buFontTx/>
              <a:buChar char="-"/>
            </a:pPr>
            <a:r>
              <a:rPr lang="cs-CZ" dirty="0" smtClean="0"/>
              <a:t>Sekundární polutanty</a:t>
            </a:r>
          </a:p>
          <a:p>
            <a:pPr>
              <a:buFontTx/>
              <a:buChar char="-"/>
            </a:pPr>
            <a:r>
              <a:rPr lang="cs-CZ" dirty="0" err="1" smtClean="0"/>
              <a:t>Troposferický</a:t>
            </a:r>
            <a:r>
              <a:rPr lang="cs-CZ" dirty="0" smtClean="0"/>
              <a:t> ozón</a:t>
            </a:r>
          </a:p>
          <a:p>
            <a:pPr>
              <a:buFontTx/>
              <a:buChar char="-"/>
            </a:pPr>
            <a:r>
              <a:rPr lang="cs-CZ" dirty="0" smtClean="0"/>
              <a:t>Fotochemický (oxidační, letní, tzv. losangeleský) smog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01159440">
  <a:themeElements>
    <a:clrScheme name="01159440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01159440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742</Words>
  <Application>Microsoft Office PowerPoint</Application>
  <PresentationFormat>Předvádění na obrazovce (4:3)</PresentationFormat>
  <Paragraphs>173</Paragraphs>
  <Slides>19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01159440</vt:lpstr>
      <vt:lpstr>Životní prostředí a zdraví Znečišťování ovzduší</vt:lpstr>
      <vt:lpstr>Znečišťování ovzduší</vt:lpstr>
      <vt:lpstr>Složení atmosféry (dle hmotnostních podílů)</vt:lpstr>
      <vt:lpstr>Vertikální členění atmosféry</vt:lpstr>
      <vt:lpstr>Zdroje znečištění = polutanty</vt:lpstr>
      <vt:lpstr>Hlavní plynné škodliviny</vt:lpstr>
      <vt:lpstr>Skleníkové plyny</vt:lpstr>
      <vt:lpstr>Oxidy síry  (SO2)</vt:lpstr>
      <vt:lpstr>Oxidy dusíku  (NOX  zejména NO2)</vt:lpstr>
      <vt:lpstr>Uhlovodíky (zejm. CH4- metan), aldehydy, ketony, aromatické uhlovodíky</vt:lpstr>
      <vt:lpstr>Snímek 11</vt:lpstr>
      <vt:lpstr>Snímek 12</vt:lpstr>
      <vt:lpstr>Freony, CFC (chlorfluorkarbony)</vt:lpstr>
      <vt:lpstr>Pevné částice</vt:lpstr>
      <vt:lpstr>Tepelné znečištění atmosféry</vt:lpstr>
      <vt:lpstr>Radioaktivita  </vt:lpstr>
      <vt:lpstr>Emise, imise, monitoring</vt:lpstr>
      <vt:lpstr>Eliminace polutantů</vt:lpstr>
      <vt:lpstr>Děkujeme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Jewish Identity  in P. Roth’s  “The Human Stain”</dc:title>
  <cp:lastModifiedBy>Valued Acer Customer</cp:lastModifiedBy>
  <cp:revision>70</cp:revision>
  <dcterms:modified xsi:type="dcterms:W3CDTF">2014-03-20T18:23:48Z</dcterms:modified>
</cp:coreProperties>
</file>