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52554-9E2D-409B-8408-AFD66B7B95BC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1C02-2F34-43BD-A3DF-BF68C1509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8.jpeg"/><Relationship Id="rId7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67544" y="1484784"/>
            <a:ext cx="8208912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0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Vodní energie</a:t>
            </a:r>
            <a:endParaRPr lang="cs-CZ" sz="100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619672" y="548680"/>
            <a:ext cx="59568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Největší VE na světě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51520" y="4797152"/>
            <a:ext cx="8640960" cy="172819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Vodní elektrárna Tři soutěsky, ČÍNA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 Vystavěna na řece Jang-c'-</a:t>
            </a:r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ťiang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 u města I-</a:t>
            </a:r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čchang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 v provincii </a:t>
            </a:r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Chu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-</a:t>
            </a:r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pej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 Kvůli ní vystěhováno 1,3 milionu lidí a pod vodou zmizelo 13 velkoměst, 140 měst a přes 1300 vesnic. Přehradní hrát tak dokáže pojmout až 39 miliard krychlových vody (54x více než Orlík).</a:t>
            </a:r>
            <a:endParaRPr lang="cs-CZ" sz="20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" name="Obrázek 4" descr="aac3fac5ff_61086188_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628800"/>
            <a:ext cx="5616623" cy="283639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Obrázek 5" descr="MC900442144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00392" y="6093296"/>
            <a:ext cx="739876" cy="76470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4" name="Zaoblený obdélník 3"/>
          <p:cNvSpPr/>
          <p:nvPr/>
        </p:nvSpPr>
        <p:spPr>
          <a:xfrm>
            <a:off x="179512" y="4077072"/>
            <a:ext cx="8712968" cy="19442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Do vodních elektráren se v Evropě každoročně investuje několik milionů Eur, protože vodní energie bude v budoucnu využívána čím dál tím více, a spolu s biomasou a větrnými elektrárnami tak budou neustále hlavním a později možná i jediným zdrojem energie pro obrovskou populaci lidstva, vyžadující stále více energie pro výrobu, stavbu, pohodlí a obživu.</a:t>
            </a:r>
            <a:endParaRPr lang="cs-CZ" sz="20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" name="Obrázek 5" descr="MC900331068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203848" y="764704"/>
            <a:ext cx="2160240" cy="2887521"/>
          </a:xfrm>
          <a:prstGeom prst="rect">
            <a:avLst/>
          </a:prstGeom>
        </p:spPr>
      </p:pic>
      <p:pic>
        <p:nvPicPr>
          <p:cNvPr id="7" name="Obrázek 6" descr="MC90044214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5667210"/>
            <a:ext cx="1152128" cy="119079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843808" y="1844824"/>
            <a:ext cx="339028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KONEC</a:t>
            </a:r>
            <a:endParaRPr lang="cs-CZ" sz="8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Iných</a:t>
            </a:r>
            <a:r>
              <a:rPr lang="cs-CZ" dirty="0" smtClean="0"/>
              <a:t> </a:t>
            </a:r>
            <a:r>
              <a:rPr lang="cs-CZ" dirty="0" err="1" smtClean="0"/>
              <a:t>čá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76672"/>
            <a:ext cx="4156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Vodní energie</a:t>
            </a:r>
            <a:endParaRPr lang="cs-CZ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95536" y="1628800"/>
            <a:ext cx="828092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jeden z nejvyužívanějších obnovitelných zdrojů na zemi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95536" y="2564904"/>
            <a:ext cx="828092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energie je přeměněna na elektřinu ve vodních elektrárnách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95536" y="3501008"/>
            <a:ext cx="828092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nejvyšší podíl na získávání vodní energie má Norsko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395536" y="4437112"/>
            <a:ext cx="828092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dalšími výkonnými producenty jsou Švédsko, Kanada, Čína</a:t>
            </a:r>
          </a:p>
        </p:txBody>
      </p:sp>
      <p:pic>
        <p:nvPicPr>
          <p:cNvPr id="12" name="Obrázek 11" descr="MC90044214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2360" y="5594072"/>
            <a:ext cx="1008112" cy="1041941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5536" y="476672"/>
            <a:ext cx="7441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Jak vodní energie vzniká?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Obrázek 3" descr="MC900278850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772816"/>
            <a:ext cx="2192799" cy="1584176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5" name="Obrázek 4" descr="MC90044040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1556792"/>
            <a:ext cx="1803648" cy="1803648"/>
          </a:xfrm>
          <a:prstGeom prst="rect">
            <a:avLst/>
          </a:prstGeom>
        </p:spPr>
      </p:pic>
      <p:pic>
        <p:nvPicPr>
          <p:cNvPr id="7" name="Obrázek 6" descr="MC900020051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1556792"/>
            <a:ext cx="2330190" cy="2016224"/>
          </a:xfrm>
          <a:prstGeom prst="rect">
            <a:avLst/>
          </a:prstGeom>
        </p:spPr>
      </p:pic>
      <p:sp>
        <p:nvSpPr>
          <p:cNvPr id="8" name="Zaoblený obdélník 7"/>
          <p:cNvSpPr/>
          <p:nvPr/>
        </p:nvSpPr>
        <p:spPr>
          <a:xfrm>
            <a:off x="395536" y="4221088"/>
            <a:ext cx="8280920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Vzniká při koloběhu vody na Zemi, působením sluneční energie a gravitační síly Země. Elektřina vzniká na základě proudění a tlaku.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552" y="3573016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latin typeface="Comic Sans MS" pitchFamily="66" charset="0"/>
              </a:rPr>
              <a:t>Koloběh vody</a:t>
            </a:r>
            <a:endParaRPr lang="cs-CZ" sz="2400" b="1" i="1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03848" y="3573016"/>
            <a:ext cx="2590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latin typeface="Comic Sans MS" pitchFamily="66" charset="0"/>
              </a:rPr>
              <a:t>Sluneční energie</a:t>
            </a:r>
            <a:endParaRPr lang="cs-CZ" sz="2400" b="1" i="1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3573016"/>
            <a:ext cx="2297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latin typeface="Comic Sans MS" pitchFamily="66" charset="0"/>
              </a:rPr>
              <a:t>Gravitační síla</a:t>
            </a:r>
            <a:endParaRPr lang="cs-CZ" sz="2400" b="1" i="1" dirty="0">
              <a:latin typeface="Comic Sans MS" pitchFamily="66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95536" y="5445224"/>
            <a:ext cx="6480720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tx1"/>
                </a:solidFill>
                <a:latin typeface="Comic Sans MS" pitchFamily="66" charset="0"/>
              </a:rPr>
              <a:t>Proudění: kinetická energie – rychlost a spád toku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1763688" y="6093296"/>
            <a:ext cx="6912768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tx1"/>
                </a:solidFill>
                <a:latin typeface="Comic Sans MS" pitchFamily="66" charset="0"/>
              </a:rPr>
              <a:t>Tlak: potenciální energie – gravitace a výškový rozdíl hladin</a:t>
            </a:r>
          </a:p>
        </p:txBody>
      </p:sp>
      <p:pic>
        <p:nvPicPr>
          <p:cNvPr id="15" name="Obrázek 14" descr="MC900442144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56376" y="5229200"/>
            <a:ext cx="936104" cy="967517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76672"/>
            <a:ext cx="7123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Využívání vody v historii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23528" y="1772816"/>
            <a:ext cx="828092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STAROVĚK: doprava (převoz materiálů z jiných částí země) </a:t>
            </a:r>
          </a:p>
        </p:txBody>
      </p:sp>
      <p:pic>
        <p:nvPicPr>
          <p:cNvPr id="8" name="Zástupný symbol pro obsah 7" descr="acc2312400_4175156_o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333204">
            <a:off x="5866162" y="2539735"/>
            <a:ext cx="2532354" cy="157005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Zaoblený obdélník 8"/>
          <p:cNvSpPr/>
          <p:nvPr/>
        </p:nvSpPr>
        <p:spPr>
          <a:xfrm>
            <a:off x="323528" y="4365104"/>
            <a:ext cx="8280920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                                   STŘEDOVĚK: mlýny, hamry, pily  </a:t>
            </a:r>
          </a:p>
        </p:txBody>
      </p:sp>
      <p:pic>
        <p:nvPicPr>
          <p:cNvPr id="10" name="Obrázek 9" descr="water_mill_riv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059059">
            <a:off x="1308219" y="4534161"/>
            <a:ext cx="2293249" cy="171993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Obrázek 10" descr="MC900442144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68344" y="5445224"/>
            <a:ext cx="1152128" cy="119079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76672"/>
            <a:ext cx="5860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Vodní elektrárny ČR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6" name="Obrázek 5" descr="obr99.jpg"/>
          <p:cNvPicPr>
            <a:picLocks noChangeAspect="1"/>
          </p:cNvPicPr>
          <p:nvPr/>
        </p:nvPicPr>
        <p:blipFill>
          <a:blip r:embed="rId3" cstate="print"/>
          <a:srcRect l="1775" t="8450" r="1507" b="4225"/>
          <a:stretch>
            <a:fillRect/>
          </a:stretch>
        </p:blipFill>
        <p:spPr>
          <a:xfrm>
            <a:off x="611560" y="1556792"/>
            <a:ext cx="7848872" cy="4464496"/>
          </a:xfrm>
          <a:prstGeom prst="rect">
            <a:avLst/>
          </a:prstGeom>
        </p:spPr>
      </p:pic>
      <p:sp>
        <p:nvSpPr>
          <p:cNvPr id="8" name="Elipsa 7">
            <a:hlinkClick r:id="rId4" action="ppaction://hlinksldjump"/>
          </p:cNvPr>
          <p:cNvSpPr/>
          <p:nvPr/>
        </p:nvSpPr>
        <p:spPr>
          <a:xfrm>
            <a:off x="6228184" y="292494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>
            <a:hlinkClick r:id="rId5" action="ppaction://hlinksldjump"/>
          </p:cNvPr>
          <p:cNvSpPr/>
          <p:nvPr/>
        </p:nvSpPr>
        <p:spPr>
          <a:xfrm>
            <a:off x="4860032" y="465313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>
            <a:hlinkClick r:id="rId6" action="ppaction://hlinksldjump"/>
          </p:cNvPr>
          <p:cNvSpPr/>
          <p:nvPr/>
        </p:nvSpPr>
        <p:spPr>
          <a:xfrm>
            <a:off x="3203848" y="393305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>
            <a:hlinkClick r:id="rId7" action="ppaction://hlinksldjump"/>
          </p:cNvPr>
          <p:cNvSpPr/>
          <p:nvPr/>
        </p:nvSpPr>
        <p:spPr>
          <a:xfrm>
            <a:off x="3059832" y="429309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MC900442144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84368" y="5661248"/>
            <a:ext cx="983853" cy="1016868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76672"/>
            <a:ext cx="5116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VE Dlouhé stráně</a:t>
            </a:r>
            <a:endParaRPr lang="cs-CZ" sz="54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Obrázek 5" descr="11359466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3888432" cy="292064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Zaoblený obdélník 6"/>
          <p:cNvSpPr/>
          <p:nvPr/>
        </p:nvSpPr>
        <p:spPr>
          <a:xfrm>
            <a:off x="4716016" y="1772816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nejvýkonnější VE v ČR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716016" y="2636912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celý provoz v podzemí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716016" y="3501008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spád přes 510 metrů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323528" y="5013176"/>
            <a:ext cx="86409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největší reverzní </a:t>
            </a:r>
            <a:r>
              <a:rPr 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Francisovy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turbíny v Evropě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323528" y="5877272"/>
            <a:ext cx="86409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je řízena z Pražské centrály – spadá pod společnost ČEZ</a:t>
            </a:r>
          </a:p>
        </p:txBody>
      </p:sp>
      <p:pic>
        <p:nvPicPr>
          <p:cNvPr id="12" name="Obrázek 11" descr="MC900442144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8100392" y="6093296"/>
            <a:ext cx="739876" cy="76470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3528" y="476672"/>
            <a:ext cx="34676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VE </a:t>
            </a:r>
            <a:r>
              <a:rPr lang="cs-CZ" sz="5400" b="1" u="sng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Dalešice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Obrázek 3" descr="dalesic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3960440" cy="29659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Zaoblený obdélník 4"/>
          <p:cNvSpPr/>
          <p:nvPr/>
        </p:nvSpPr>
        <p:spPr>
          <a:xfrm>
            <a:off x="4716016" y="1772816"/>
            <a:ext cx="424847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nejrychleji nabíhající  </a:t>
            </a:r>
          </a:p>
          <a:p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přečerpávací elektrárna (55s)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716016" y="2780928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na řece Jihlavě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716016" y="3645024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od roku 1978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23528" y="5013176"/>
            <a:ext cx="86409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dokáže nahradit jeden blok Jaderné elektrárny Dukovany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23528" y="5877272"/>
            <a:ext cx="86409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je dálkově řízená z pražské centrály – spadá pod síť ČEZ</a:t>
            </a:r>
          </a:p>
        </p:txBody>
      </p:sp>
      <p:pic>
        <p:nvPicPr>
          <p:cNvPr id="10" name="Obrázek 9" descr="MC900442144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8100392" y="6093296"/>
            <a:ext cx="739876" cy="76470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3528" y="476672"/>
            <a:ext cx="2623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VE Slapy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Obrázek 3" descr="Slapy hraz.jpg"/>
          <p:cNvPicPr>
            <a:picLocks noChangeAspect="1"/>
          </p:cNvPicPr>
          <p:nvPr/>
        </p:nvPicPr>
        <p:blipFill>
          <a:blip r:embed="rId3" cstate="print"/>
          <a:srcRect l="6557" r="3279"/>
          <a:stretch>
            <a:fillRect/>
          </a:stretch>
        </p:blipFill>
        <p:spPr>
          <a:xfrm>
            <a:off x="539552" y="1484784"/>
            <a:ext cx="3960440" cy="29523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Zaoblený obdélník 4"/>
          <p:cNvSpPr/>
          <p:nvPr/>
        </p:nvSpPr>
        <p:spPr>
          <a:xfrm>
            <a:off x="4716016" y="1628800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na řece Vltavě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716016" y="2492896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první velká stavba po 2. SV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716016" y="3356992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Kaplanovy turbíny – 52 m spád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23528" y="5157192"/>
            <a:ext cx="86409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je také majetkem Českých energetických závodů (ČEZ)</a:t>
            </a:r>
          </a:p>
        </p:txBody>
      </p:sp>
      <p:pic>
        <p:nvPicPr>
          <p:cNvPr id="9" name="Obrázek 8" descr="MC900442144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8100392" y="6093296"/>
            <a:ext cx="739876" cy="76470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V33d803_shutterstock_1155542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0000" contrast="-10000"/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5536" y="476672"/>
            <a:ext cx="2475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VE Orlík</a:t>
            </a:r>
            <a:endParaRPr lang="cs-CZ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Obrázek 3" descr="JB3540ca_mattt.jpg"/>
          <p:cNvPicPr>
            <a:picLocks noChangeAspect="1"/>
          </p:cNvPicPr>
          <p:nvPr/>
        </p:nvPicPr>
        <p:blipFill>
          <a:blip r:embed="rId3" cstate="print"/>
          <a:srcRect l="4930" r="6323"/>
          <a:stretch>
            <a:fillRect/>
          </a:stretch>
        </p:blipFill>
        <p:spPr>
          <a:xfrm>
            <a:off x="395536" y="1484784"/>
            <a:ext cx="4127539" cy="29523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Zaoblený obdélník 4"/>
          <p:cNvSpPr/>
          <p:nvPr/>
        </p:nvSpPr>
        <p:spPr>
          <a:xfrm>
            <a:off x="4716016" y="1628800"/>
            <a:ext cx="4212976" cy="7200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stěžejní článek Vltavské  </a:t>
            </a:r>
          </a:p>
          <a:p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kaskády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716016" y="2636912"/>
            <a:ext cx="421297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4 Kaplanovy turbíny-spád 70m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716016" y="3501008"/>
            <a:ext cx="4212976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největší podíl na výrobě  </a:t>
            </a:r>
          </a:p>
          <a:p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elektřiny v České Republice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23528" y="5157192"/>
            <a:ext cx="8640960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nejobjemnější akumulační nádrž v ČR- hladina 26 km</a:t>
            </a:r>
            <a:r>
              <a:rPr lang="cs-CZ" sz="2000" b="1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</p:txBody>
      </p:sp>
      <p:pic>
        <p:nvPicPr>
          <p:cNvPr id="9" name="Obrázek 8" descr="MC900442144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8100392" y="6093296"/>
            <a:ext cx="739876" cy="76470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334</Words>
  <Application>Microsoft Office PowerPoint</Application>
  <PresentationFormat>Předvádění na obrazovce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Iných čá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Boudová</dc:creator>
  <cp:lastModifiedBy>Anna Boudová</cp:lastModifiedBy>
  <cp:revision>45</cp:revision>
  <dcterms:created xsi:type="dcterms:W3CDTF">2011-11-26T12:30:48Z</dcterms:created>
  <dcterms:modified xsi:type="dcterms:W3CDTF">2014-02-26T21:16:38Z</dcterms:modified>
</cp:coreProperties>
</file>