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1E8D66-512B-44DF-BB1C-19865AE8818A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C6FC38-20D9-40A7-9A13-14CC3700287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pis: logo sp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928802"/>
            <a:ext cx="2895455" cy="223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357290" y="571480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BEZKOLEJOVÉ DOPRAVNÍ PROSTŘEDKY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42976" y="5143512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JAKUB  BAŠUS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00794" y="521495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4.A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357290" y="50004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Vysokozdvižný vozík  bezmotorový vidlicový</a:t>
            </a:r>
            <a:endParaRPr lang="cs-CZ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1538" y="1000108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 </a:t>
            </a:r>
            <a:r>
              <a:rPr lang="cs-CZ" dirty="0"/>
              <a:t>rám s vidlicí pohybující se ve vodícím sloupu pomocí dvou kladek a kloubových řetězů. Ovládání zvedání a spouštění je hydraulické, podobné jako u nízkozdvižných vozíků.</a:t>
            </a:r>
          </a:p>
        </p:txBody>
      </p:sp>
      <p:pic>
        <p:nvPicPr>
          <p:cNvPr id="7" name="Picture 6" descr="vys zd 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3240088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ys zv 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85992"/>
            <a:ext cx="22336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85918" y="21429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/>
              <a:t>MOTOROVÉ DOPRAVNÍ PROSTŘEDKY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42976" y="928670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-Slouží pro vnitrozávodovou dopravu</a:t>
            </a:r>
          </a:p>
          <a:p>
            <a:endParaRPr lang="cs-CZ" dirty="0"/>
          </a:p>
          <a:p>
            <a:r>
              <a:rPr lang="cs-CZ" dirty="0" smtClean="0"/>
              <a:t>-Slouží </a:t>
            </a:r>
            <a:r>
              <a:rPr lang="cs-CZ" dirty="0"/>
              <a:t>k přepravě a stohování břemen do hmotnosti až 6 000 </a:t>
            </a:r>
            <a:r>
              <a:rPr lang="cs-CZ" dirty="0" smtClean="0"/>
              <a:t>kg</a:t>
            </a:r>
          </a:p>
          <a:p>
            <a:endParaRPr lang="cs-CZ" dirty="0"/>
          </a:p>
          <a:p>
            <a:r>
              <a:rPr lang="cs-CZ" dirty="0" smtClean="0"/>
              <a:t>Rozdělení : 	-Plošinové</a:t>
            </a:r>
          </a:p>
          <a:p>
            <a:r>
              <a:rPr lang="cs-CZ" dirty="0"/>
              <a:t>	</a:t>
            </a:r>
            <a:r>
              <a:rPr lang="cs-CZ" dirty="0" smtClean="0"/>
              <a:t>	-Nízkozdvižné</a:t>
            </a:r>
          </a:p>
          <a:p>
            <a:r>
              <a:rPr lang="cs-CZ" dirty="0"/>
              <a:t>	</a:t>
            </a:r>
            <a:r>
              <a:rPr lang="cs-CZ" dirty="0" smtClean="0"/>
              <a:t>	-Vysokozdvižné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28860" y="328612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PLOŠINOVÉ MOTOROVÉ VOZÍKY</a:t>
            </a:r>
            <a:endParaRPr lang="cs-CZ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928662" y="364331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Obvykle jsou poháněny elektromotorem  napájeným z akumulátorů. Jsou určeny k dopravě drobných kusových dílců ve vnitrozávodové dopravě na krátké vzdálenosti po pevném </a:t>
            </a:r>
            <a:r>
              <a:rPr lang="cs-CZ" dirty="0" smtClean="0"/>
              <a:t>podkladu.</a:t>
            </a:r>
            <a:r>
              <a:rPr lang="cs-CZ" dirty="0"/>
              <a:t> Maximální hmotnost nákladu je</a:t>
            </a:r>
          </a:p>
          <a:p>
            <a:r>
              <a:rPr lang="cs-CZ" dirty="0"/>
              <a:t>2 000 kg.</a:t>
            </a:r>
          </a:p>
        </p:txBody>
      </p:sp>
      <p:pic>
        <p:nvPicPr>
          <p:cNvPr id="8" name="Picture 6" descr="akum v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683016"/>
            <a:ext cx="6858048" cy="189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71604" y="214290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NÍZKOZDVIŽNÉ MOTOROVÉ VOZÍKY</a:t>
            </a:r>
            <a:endParaRPr lang="cs-CZ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57290" y="857232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dirty="0"/>
              <a:t>Pohon může být buď elektromotorický nebo spalovacím motorem. Vozíky mají hydraulické zvedací </a:t>
            </a:r>
            <a:r>
              <a:rPr lang="cs-CZ" dirty="0" smtClean="0"/>
              <a:t>zařízení. Vozík </a:t>
            </a:r>
            <a:r>
              <a:rPr lang="cs-CZ" dirty="0"/>
              <a:t>je vybaven dvěma elektromotory, jeden slouží pro pojezd a druhý k pohonu hydraulického obvodu zvedání </a:t>
            </a:r>
            <a:r>
              <a:rPr lang="cs-CZ" dirty="0" smtClean="0"/>
              <a:t>vidlic.</a:t>
            </a:r>
            <a:endParaRPr lang="cs-CZ" dirty="0"/>
          </a:p>
        </p:txBody>
      </p:sp>
      <p:pic>
        <p:nvPicPr>
          <p:cNvPr id="6" name="Picture 6" descr="nízk ak 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907803" cy="344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00232" y="28572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VYSOKOZDVIŽNÉ MOTOROVÉ VOZÍKY</a:t>
            </a:r>
            <a:endParaRPr lang="cs-CZ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42976" y="791158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Používají </a:t>
            </a:r>
            <a:r>
              <a:rPr lang="cs-CZ" dirty="0"/>
              <a:t>se na volných plochách a mají proto častěji pohon spalovacím </a:t>
            </a:r>
            <a:r>
              <a:rPr lang="cs-CZ" dirty="0" smtClean="0"/>
              <a:t>motorem.</a:t>
            </a:r>
          </a:p>
          <a:p>
            <a:r>
              <a:rPr lang="cs-CZ" dirty="0" smtClean="0"/>
              <a:t>Jsou vidlicové vozíky čelní a nebo vidlicové vozíky boční .</a:t>
            </a:r>
          </a:p>
          <a:p>
            <a:r>
              <a:rPr lang="cs-CZ" dirty="0" smtClean="0"/>
              <a:t>Výška zdvihu je 6 m			výška zdvihu je 3,5 m</a:t>
            </a:r>
            <a:endParaRPr lang="cs-CZ" dirty="0"/>
          </a:p>
        </p:txBody>
      </p:sp>
      <p:pic>
        <p:nvPicPr>
          <p:cNvPr id="6" name="Picture 6" descr="vys v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2658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ysokozd 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071942"/>
            <a:ext cx="2741434" cy="249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Zdroje  </a:t>
            </a:r>
            <a:r>
              <a:rPr lang="cs-CZ" dirty="0" smtClean="0"/>
              <a:t>: 		</a:t>
            </a:r>
            <a:r>
              <a:rPr lang="cs-CZ" sz="2000" dirty="0" smtClean="0"/>
              <a:t>Internet</a:t>
            </a:r>
            <a:endParaRPr lang="cs-CZ" dirty="0" smtClean="0"/>
          </a:p>
          <a:p>
            <a:pPr lvl="8">
              <a:buNone/>
            </a:pPr>
            <a:r>
              <a:rPr lang="cs-CZ" dirty="0" smtClean="0"/>
              <a:t>	</a:t>
            </a:r>
            <a:r>
              <a:rPr lang="cs-CZ" dirty="0" smtClean="0"/>
              <a:t>	Učebnice stavba a provoz stojů IV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071670" y="3714752"/>
            <a:ext cx="7072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DĚKUJI ZA POZORNOST ! </a:t>
            </a:r>
            <a:r>
              <a:rPr lang="cs-CZ" sz="2800" dirty="0" smtClean="0">
                <a:sym typeface="Wingdings" pitchFamily="2" charset="2"/>
              </a:rPr>
              <a:t>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28794" y="857232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>
                <a:solidFill>
                  <a:schemeClr val="bg2">
                    <a:lumMod val="10000"/>
                  </a:schemeClr>
                </a:solidFill>
              </a:rPr>
              <a:t>BEZKOLEJOVÁ DOPRAVA</a:t>
            </a:r>
            <a:endParaRPr lang="cs-CZ" sz="2400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14414" y="1500174"/>
            <a:ext cx="75724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Tato </a:t>
            </a:r>
            <a:r>
              <a:rPr lang="cs-CZ" dirty="0"/>
              <a:t>doprava je charakterizována tím, že přemisťovaný materiál je uložen na </a:t>
            </a:r>
            <a:r>
              <a:rPr lang="cs-CZ" dirty="0" smtClean="0"/>
              <a:t>       paletách nebo </a:t>
            </a:r>
            <a:r>
              <a:rPr lang="cs-CZ" dirty="0"/>
              <a:t>bez nich přímo na dopravních </a:t>
            </a:r>
            <a:r>
              <a:rPr lang="cs-CZ" dirty="0" smtClean="0"/>
              <a:t>vozících.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Vozíky </a:t>
            </a:r>
            <a:r>
              <a:rPr lang="cs-CZ" dirty="0"/>
              <a:t>se pohybují na místo určení po volných drahách často pro kolejovou dopravu </a:t>
            </a:r>
            <a:r>
              <a:rPr lang="cs-CZ" dirty="0" smtClean="0"/>
              <a:t>nepřístupných.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Bezkolejovou dopravou se přemisťuje materiál, polotovary a výrobky mezi dílnami, uvnitř dílen a mezi jednotlivými pracovišti a stroji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Rozeznáváme dopravu:   	- </a:t>
            </a:r>
            <a:r>
              <a:rPr lang="cs-CZ" dirty="0"/>
              <a:t>meziobjektová</a:t>
            </a:r>
          </a:p>
          <a:p>
            <a:r>
              <a:rPr lang="cs-CZ" dirty="0"/>
              <a:t> </a:t>
            </a:r>
            <a:r>
              <a:rPr lang="cs-CZ" dirty="0" smtClean="0"/>
              <a:t>			- </a:t>
            </a:r>
            <a:r>
              <a:rPr lang="cs-CZ" dirty="0"/>
              <a:t>vnitroobjektová</a:t>
            </a:r>
          </a:p>
          <a:p>
            <a:r>
              <a:rPr lang="cs-CZ" dirty="0" smtClean="0"/>
              <a:t>			 </a:t>
            </a:r>
            <a:r>
              <a:rPr lang="cs-CZ" dirty="0"/>
              <a:t>- </a:t>
            </a:r>
            <a:r>
              <a:rPr lang="cs-CZ" dirty="0" smtClean="0"/>
              <a:t>mezioperační</a:t>
            </a:r>
          </a:p>
          <a:p>
            <a:endParaRPr lang="cs-CZ" dirty="0"/>
          </a:p>
          <a:p>
            <a:r>
              <a:rPr lang="cs-CZ" dirty="0"/>
              <a:t>K základním prostředkům patří bezmotorové (ruční) a motorové </a:t>
            </a:r>
            <a:r>
              <a:rPr lang="cs-CZ" dirty="0" smtClean="0"/>
              <a:t>vozíky.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7290" y="428604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/>
              <a:t>BEZMOTOROVÉ (RUČNÍ) DOPRAVNÍ VOZÍKY</a:t>
            </a:r>
            <a:endParaRPr lang="cs-CZ" sz="24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14414" y="1500174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Mají velký ekonomický význam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Slouží </a:t>
            </a:r>
            <a:r>
              <a:rPr lang="cs-CZ" dirty="0"/>
              <a:t>k přepravě břemen do hmotnosti 1500 kg a vzdálenosti 50 </a:t>
            </a:r>
            <a:r>
              <a:rPr lang="cs-CZ" dirty="0" smtClean="0"/>
              <a:t>m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Mezi </a:t>
            </a:r>
            <a:r>
              <a:rPr lang="cs-CZ" dirty="0"/>
              <a:t>základní typy vozíků patří </a:t>
            </a:r>
            <a:r>
              <a:rPr lang="cs-CZ" dirty="0" smtClean="0"/>
              <a:t>vozíky:		-plošinové</a:t>
            </a:r>
          </a:p>
          <a:p>
            <a:pPr lvl="8"/>
            <a:r>
              <a:rPr lang="cs-CZ" dirty="0"/>
              <a:t> </a:t>
            </a:r>
            <a:r>
              <a:rPr lang="cs-CZ" dirty="0" smtClean="0"/>
              <a:t> 	-zdvižné</a:t>
            </a:r>
          </a:p>
          <a:p>
            <a:pPr lvl="8"/>
            <a:endParaRPr lang="cs-CZ" dirty="0" smtClean="0"/>
          </a:p>
          <a:p>
            <a:pPr lvl="8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00298" y="3643314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u="sng" dirty="0" smtClean="0"/>
              <a:t>PLOŠINOVÉ</a:t>
            </a:r>
            <a:endParaRPr lang="cs-CZ" sz="2400" i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57290" y="428625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Dvoukolový ruční vozík (rudl) </a:t>
            </a:r>
            <a:endParaRPr lang="cs-CZ" dirty="0"/>
          </a:p>
        </p:txBody>
      </p:sp>
      <p:pic>
        <p:nvPicPr>
          <p:cNvPr id="8" name="Picture 6" descr="ru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429132"/>
            <a:ext cx="362835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1928794" y="521495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-Je určen k přepravě beden, balíků a pytlů do 400 kg.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85852" y="42860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</a:t>
            </a:r>
            <a:r>
              <a:rPr lang="cs-CZ" dirty="0" smtClean="0"/>
              <a:t>tyřkolový </a:t>
            </a:r>
            <a:r>
              <a:rPr lang="cs-CZ" dirty="0"/>
              <a:t>plošinový vozík s ojí</a:t>
            </a:r>
          </a:p>
        </p:txBody>
      </p:sp>
      <p:pic>
        <p:nvPicPr>
          <p:cNvPr id="5" name="Picture 7" descr="sin v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02907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428728" y="128586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Používá se k přepravě kusového zboží a materiálu do hmotnosti 500 kg. Může mít jedno nebo dvě čela.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85852" y="34290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Čtyřkolový vozík typu NV</a:t>
            </a:r>
          </a:p>
        </p:txBody>
      </p:sp>
      <p:pic>
        <p:nvPicPr>
          <p:cNvPr id="8" name="Picture 8" descr="voz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256"/>
            <a:ext cx="3833240" cy="180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1500166" y="4429132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Používá se k přepravě kusového materiálu do </a:t>
            </a:r>
            <a:r>
              <a:rPr lang="cs-CZ" dirty="0" smtClean="0"/>
              <a:t>hmotnosti  1200 </a:t>
            </a:r>
            <a:r>
              <a:rPr lang="cs-CZ" dirty="0"/>
              <a:t>kg.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7290" y="64291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Regálový čtyřkolový vozík</a:t>
            </a:r>
          </a:p>
        </p:txBody>
      </p:sp>
      <p:pic>
        <p:nvPicPr>
          <p:cNvPr id="5" name="Picture 9" descr="reg 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785794"/>
            <a:ext cx="4032250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428728" y="1428736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používá se </a:t>
            </a:r>
            <a:r>
              <a:rPr lang="cs-CZ" dirty="0"/>
              <a:t>k přepravě a uložení plošných dílců i čerstvě povrchově upravených např. v lakovnách.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rudl na k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28604"/>
            <a:ext cx="3786214" cy="596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928662" y="21429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Dvoukolový ruční vozík (rudl)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regal v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12055"/>
            <a:ext cx="4143404" cy="371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r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254604"/>
            <a:ext cx="3429024" cy="376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928794" y="71435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Regálový vozík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14480" y="357166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/>
              <a:t>ZDVIŽNÉ  </a:t>
            </a:r>
            <a:endParaRPr lang="cs-CZ" sz="24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14414" y="100010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Nízkozdvižné (zdvih do 150mm)</a:t>
            </a:r>
          </a:p>
          <a:p>
            <a:r>
              <a:rPr lang="cs-CZ" dirty="0" smtClean="0"/>
              <a:t>Vysokozdvižné ( od 1200 do 3000 mm)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14414" y="1928802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u="sng" dirty="0"/>
              <a:t>Nízkozdvižný vozík</a:t>
            </a:r>
            <a:r>
              <a:rPr lang="cs-CZ" dirty="0"/>
              <a:t> je konstruován s uzavřeným zvedacím rámem, který slouží k přepravě beden a jiného kusového materiálu do hmotnosti 1 500 </a:t>
            </a:r>
            <a:r>
              <a:rPr lang="cs-CZ" dirty="0" smtClean="0"/>
              <a:t>kg.Zvedání </a:t>
            </a:r>
            <a:r>
              <a:rPr lang="cs-CZ" dirty="0"/>
              <a:t>rámu se provádí hydraulicky kyvným pohybem oje, spouštění je umožněno otevřením uzavíracího ventilu ruční páčkou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Druhy : </a:t>
            </a:r>
            <a:endParaRPr lang="cs-CZ" dirty="0"/>
          </a:p>
          <a:p>
            <a:endParaRPr lang="cs-CZ" dirty="0"/>
          </a:p>
        </p:txBody>
      </p:sp>
      <p:pic>
        <p:nvPicPr>
          <p:cNvPr id="7" name="Picture 6" descr="níz 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3013287" cy="301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v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266541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2786050" y="428625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Nízkozdivžný bezmotorový vozík</a:t>
            </a:r>
            <a:endParaRPr lang="cs-CZ" dirty="0"/>
          </a:p>
        </p:txBody>
      </p:sp>
      <p:pic>
        <p:nvPicPr>
          <p:cNvPr id="10" name="Picture 8" descr="ní vid 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00438"/>
            <a:ext cx="2714644" cy="315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niv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32" y="3071810"/>
            <a:ext cx="257176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7286644" y="414338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Nízkozdvižný bezmotorový vidlicový vozík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28728" y="1357298"/>
            <a:ext cx="2252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Paletový zdvižný vozík</a:t>
            </a:r>
          </a:p>
        </p:txBody>
      </p:sp>
      <p:pic>
        <p:nvPicPr>
          <p:cNvPr id="5" name="Picture 6" descr="pa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912876" cy="376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422</Words>
  <Application>Microsoft Office PowerPoint</Application>
  <PresentationFormat>Předvádění na obrazovce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Bašusovi</dc:creator>
  <cp:lastModifiedBy>Bašusovi</cp:lastModifiedBy>
  <cp:revision>8</cp:revision>
  <dcterms:created xsi:type="dcterms:W3CDTF">2013-12-02T17:15:14Z</dcterms:created>
  <dcterms:modified xsi:type="dcterms:W3CDTF">2013-12-02T18:35:10Z</dcterms:modified>
</cp:coreProperties>
</file>