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60" r:id="rId6"/>
    <p:sldId id="269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0" autoAdjust="0"/>
    <p:restoredTop sz="94660"/>
  </p:normalViewPr>
  <p:slideViewPr>
    <p:cSldViewPr>
      <p:cViewPr varScale="1">
        <p:scale>
          <a:sx n="52" d="100"/>
          <a:sy n="52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5F501B-106D-4CB6-AEEB-8C3363455942}" type="datetimeFigureOut">
              <a:rPr lang="cs-CZ" smtClean="0"/>
              <a:t>16.3.2014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11D0FE-7352-497C-A1A6-3833B63E9AB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okality.geology.cz/d.pl" TargetMode="External"/><Relationship Id="rId7" Type="http://schemas.openxmlformats.org/officeDocument/2006/relationships/hyperlink" Target="http://www.geologicke-mapy.cz/regiony/okres-CZ0423/" TargetMode="External"/><Relationship Id="rId2" Type="http://schemas.openxmlformats.org/officeDocument/2006/relationships/hyperlink" Target="http://obce.sweb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eology.cz/app/ciselniky/lokalizace/show_map.php?mapa=g500&amp;y=753409&amp;x=996916&amp;r=40000" TargetMode="External"/><Relationship Id="rId5" Type="http://schemas.openxmlformats.org/officeDocument/2006/relationships/hyperlink" Target="http://www.czso.cz/xu/redakce.nsf/i/charakteristika_okresu_litomerice" TargetMode="External"/><Relationship Id="rId4" Type="http://schemas.openxmlformats.org/officeDocument/2006/relationships/hyperlink" Target="http://www.odmaturuj.cz/zemepis/geomorfologicke-tvary-okresu-litomeri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LITOMĚŘICKO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1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7848"/>
            <a:ext cx="9144000" cy="55023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55817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Jihovýchodní část Ústeckého kraje</a:t>
            </a:r>
          </a:p>
          <a:p>
            <a:r>
              <a:rPr lang="cs-CZ" dirty="0"/>
              <a:t>S</a:t>
            </a:r>
            <a:r>
              <a:rPr lang="cs-CZ" dirty="0" smtClean="0"/>
              <a:t>ousedí </a:t>
            </a:r>
            <a:r>
              <a:rPr lang="cs-CZ" dirty="0"/>
              <a:t>s okresy Louny, Teplice, Ústí nad Labem a </a:t>
            </a:r>
            <a:r>
              <a:rPr lang="cs-CZ" dirty="0" smtClean="0"/>
              <a:t>Děčín</a:t>
            </a:r>
          </a:p>
          <a:p>
            <a:r>
              <a:rPr lang="cs-CZ" dirty="0" smtClean="0"/>
              <a:t>Ze </a:t>
            </a:r>
            <a:r>
              <a:rPr lang="cs-CZ" dirty="0"/>
              <a:t>severovýchodu ho obklopuje Liberecký kraj a z jihu kraj Středočeský</a:t>
            </a:r>
            <a:endParaRPr lang="cs-CZ" dirty="0" smtClean="0"/>
          </a:p>
          <a:p>
            <a:r>
              <a:rPr lang="cs-CZ" dirty="0"/>
              <a:t>L</a:t>
            </a:r>
            <a:r>
              <a:rPr lang="cs-CZ" dirty="0" smtClean="0"/>
              <a:t>abské kotlina </a:t>
            </a:r>
            <a:r>
              <a:rPr lang="cs-CZ" dirty="0"/>
              <a:t>„</a:t>
            </a:r>
            <a:r>
              <a:rPr lang="cs-CZ" dirty="0" smtClean="0"/>
              <a:t>Brána Čech“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smtClean="0"/>
              <a:t>žernosecké vinice </a:t>
            </a:r>
            <a:r>
              <a:rPr lang="cs-CZ" dirty="0" smtClean="0">
                <a:sym typeface="Wingdings" panose="05000000000000000000" pitchFamily="2" charset="2"/>
              </a:rPr>
              <a:t></a:t>
            </a:r>
            <a:r>
              <a:rPr lang="cs-CZ" dirty="0" smtClean="0"/>
              <a:t> královské město </a:t>
            </a:r>
            <a:r>
              <a:rPr lang="cs-CZ" dirty="0"/>
              <a:t>Litoměřice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přes </a:t>
            </a:r>
            <a:r>
              <a:rPr lang="cs-CZ" dirty="0"/>
              <a:t>památnou horu </a:t>
            </a:r>
            <a:r>
              <a:rPr lang="cs-CZ" dirty="0" smtClean="0"/>
              <a:t>Říp 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Milešovka (837 m n.m.)</a:t>
            </a:r>
          </a:p>
          <a:p>
            <a:r>
              <a:rPr lang="cs-CZ" dirty="0" smtClean="0"/>
              <a:t>Soutok řek Labe </a:t>
            </a:r>
            <a:r>
              <a:rPr lang="cs-CZ" dirty="0"/>
              <a:t>- jeden z největších vodních toků Evropy a Ohře, která slouží k zisku vodní </a:t>
            </a:r>
            <a:r>
              <a:rPr lang="cs-CZ" dirty="0" smtClean="0"/>
              <a:t>energie</a:t>
            </a:r>
          </a:p>
          <a:p>
            <a:r>
              <a:rPr lang="cs-CZ" dirty="0" smtClean="0"/>
              <a:t>Přírodní rozmanitost</a:t>
            </a:r>
          </a:p>
          <a:p>
            <a:r>
              <a:rPr lang="cs-CZ" dirty="0" smtClean="0"/>
              <a:t>Příznivá poloha (dopravní spojení, blízkost </a:t>
            </a:r>
            <a:r>
              <a:rPr lang="cs-CZ" dirty="0" err="1" smtClean="0"/>
              <a:t>hl.m</a:t>
            </a:r>
            <a:r>
              <a:rPr lang="cs-CZ" dirty="0" smtClean="0"/>
              <a:t>. a směrem na sever nedaleko k překročení hranic s Německem)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98330"/>
            <a:ext cx="2673097" cy="1718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34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252 katastrálních </a:t>
            </a:r>
            <a:r>
              <a:rPr lang="cs-CZ" dirty="0" smtClean="0"/>
              <a:t>území</a:t>
            </a:r>
          </a:p>
          <a:p>
            <a:r>
              <a:rPr lang="cs-CZ" dirty="0" smtClean="0"/>
              <a:t>celková výměra </a:t>
            </a:r>
            <a:r>
              <a:rPr lang="cs-CZ" dirty="0"/>
              <a:t>1 </a:t>
            </a:r>
            <a:r>
              <a:rPr lang="cs-CZ" dirty="0" smtClean="0"/>
              <a:t>032,12 </a:t>
            </a:r>
            <a:r>
              <a:rPr lang="cs-CZ" dirty="0"/>
              <a:t>km</a:t>
            </a:r>
            <a:r>
              <a:rPr lang="cs-CZ" baseline="30000" dirty="0"/>
              <a:t>2 </a:t>
            </a:r>
            <a:r>
              <a:rPr lang="cs-CZ" dirty="0" smtClean="0"/>
              <a:t>(2.největší </a:t>
            </a:r>
            <a:r>
              <a:rPr lang="cs-CZ" dirty="0"/>
              <a:t>okres </a:t>
            </a:r>
            <a:r>
              <a:rPr lang="cs-CZ" dirty="0" smtClean="0"/>
              <a:t>v kraji, 3. v severních Čechách</a:t>
            </a:r>
          </a:p>
          <a:p>
            <a:r>
              <a:rPr lang="cs-CZ" dirty="0" smtClean="0"/>
              <a:t>administrativní rozdělení</a:t>
            </a:r>
            <a:r>
              <a:rPr lang="cs-CZ" dirty="0"/>
              <a:t> do 105 obcí, tedy nejvíce ze všech okresů </a:t>
            </a:r>
            <a:r>
              <a:rPr lang="cs-CZ" dirty="0" smtClean="0"/>
              <a:t>kraje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89040"/>
            <a:ext cx="4464496" cy="27645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http://upload.wikimedia.org/wikipedia/commons/thumb/1/1e/Litomerice_District_2008_names_LT_CZ.png/450px-Litomerice_District_2008_names_LT_CZ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553199"/>
            <a:ext cx="3520225" cy="29726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45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PŘÍRODNÍ POMĚRY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040560"/>
          </a:xfrm>
        </p:spPr>
        <p:txBody>
          <a:bodyPr>
            <a:noAutofit/>
          </a:bodyPr>
          <a:lstStyle/>
          <a:p>
            <a:r>
              <a:rPr lang="cs-CZ" sz="2000" dirty="0" smtClean="0"/>
              <a:t>Vulkanickou </a:t>
            </a:r>
            <a:r>
              <a:rPr lang="cs-CZ" sz="2000" dirty="0"/>
              <a:t>činností vzniklé čedičové a znělcové shluky kopců, osamocené masivy homolí a kup vytvářejí pestré členění špičatých vrcholů a hluboká </a:t>
            </a:r>
            <a:r>
              <a:rPr lang="cs-CZ" sz="2000" dirty="0" smtClean="0"/>
              <a:t>údolí</a:t>
            </a:r>
          </a:p>
          <a:p>
            <a:r>
              <a:rPr lang="cs-CZ" sz="2000" dirty="0" smtClean="0"/>
              <a:t>lesnaté</a:t>
            </a:r>
            <a:r>
              <a:rPr lang="cs-CZ" sz="2000" dirty="0"/>
              <a:t> České středohoří s mnoha jižními stráněmi výhodnými pro pěstování </a:t>
            </a:r>
            <a:r>
              <a:rPr lang="cs-CZ" sz="2000" dirty="0" smtClean="0"/>
              <a:t>ovoce </a:t>
            </a:r>
          </a:p>
          <a:p>
            <a:r>
              <a:rPr lang="cs-CZ" sz="2000" dirty="0" smtClean="0"/>
              <a:t>jižní</a:t>
            </a:r>
            <a:r>
              <a:rPr lang="cs-CZ" sz="2000" dirty="0"/>
              <a:t>, nížinná část je téměř </a:t>
            </a:r>
            <a:r>
              <a:rPr lang="cs-CZ" sz="2000" dirty="0" smtClean="0"/>
              <a:t>zcela zemědělsky</a:t>
            </a:r>
            <a:r>
              <a:rPr lang="cs-CZ" sz="2000" dirty="0"/>
              <a:t> </a:t>
            </a:r>
            <a:r>
              <a:rPr lang="cs-CZ" sz="2000" dirty="0" smtClean="0"/>
              <a:t>využitá</a:t>
            </a:r>
          </a:p>
          <a:p>
            <a:r>
              <a:rPr lang="cs-CZ" sz="2000" dirty="0" smtClean="0"/>
              <a:t>Údolí </a:t>
            </a:r>
            <a:r>
              <a:rPr lang="cs-CZ" sz="2000" dirty="0"/>
              <a:t>Labe ohraničují téměř svislé lávové svahy, v labském zúžení, </a:t>
            </a:r>
            <a:r>
              <a:rPr lang="cs-CZ" sz="2000" dirty="0" smtClean="0"/>
              <a:t>tvrdé </a:t>
            </a:r>
            <a:r>
              <a:rPr lang="cs-CZ" sz="2000" dirty="0"/>
              <a:t>krystalické </a:t>
            </a:r>
            <a:r>
              <a:rPr lang="cs-CZ" sz="2000" dirty="0" smtClean="0"/>
              <a:t>břidlice</a:t>
            </a:r>
          </a:p>
          <a:p>
            <a:r>
              <a:rPr lang="cs-CZ" sz="2000" dirty="0" smtClean="0"/>
              <a:t>naleziště českého granátu </a:t>
            </a:r>
            <a:r>
              <a:rPr lang="cs-CZ" sz="2000" dirty="0"/>
              <a:t>(u Podsedic), </a:t>
            </a:r>
            <a:r>
              <a:rPr lang="cs-CZ" sz="2000" dirty="0" smtClean="0"/>
              <a:t>křídové </a:t>
            </a:r>
            <a:r>
              <a:rPr lang="cs-CZ" sz="2000" dirty="0"/>
              <a:t>sedimenty překryty říčními naplaveninami a vrstvami </a:t>
            </a:r>
            <a:r>
              <a:rPr lang="cs-CZ" sz="2000" dirty="0" smtClean="0"/>
              <a:t>spraše</a:t>
            </a:r>
          </a:p>
          <a:p>
            <a:r>
              <a:rPr lang="cs-CZ" sz="2000" dirty="0" smtClean="0"/>
              <a:t>vrchy </a:t>
            </a:r>
            <a:r>
              <a:rPr lang="cs-CZ" sz="2000" dirty="0"/>
              <a:t>sopečného původu (</a:t>
            </a:r>
            <a:r>
              <a:rPr lang="cs-CZ" sz="2000" dirty="0" err="1"/>
              <a:t>Házmburk</a:t>
            </a:r>
            <a:r>
              <a:rPr lang="cs-CZ" sz="2000" dirty="0"/>
              <a:t>, Říp), proslulý je vrch Boreč, odkud v zimním období vychází pára připomínající sopečné </a:t>
            </a:r>
            <a:r>
              <a:rPr lang="cs-CZ" sz="2000" dirty="0" smtClean="0"/>
              <a:t>plyny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Průměrná nadmořská výška okresu je 250 m n.m., nejvyšším bodem je vrchol Milešovky (837 m n.m.), nejníže se nachází území v povodí Labe a </a:t>
            </a:r>
            <a:r>
              <a:rPr lang="cs-CZ" sz="2000" dirty="0" smtClean="0"/>
              <a:t>Oře </a:t>
            </a:r>
            <a:r>
              <a:rPr lang="cs-CZ" sz="2000" dirty="0"/>
              <a:t>(cca 140 m n.m.).</a:t>
            </a:r>
          </a:p>
        </p:txBody>
      </p:sp>
      <p:pic>
        <p:nvPicPr>
          <p:cNvPr id="6146" name="Picture 2" descr="http://www.geology.cz/aplikace/fotoarchiv/sobr.php?r=700&amp;id=91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538" y="5175525"/>
            <a:ext cx="2253630" cy="14938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http://www.drahekameny.cz/produkty/45-c-gr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45224"/>
            <a:ext cx="1224136" cy="1224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čedič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259576"/>
            <a:ext cx="1944216" cy="14581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2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První osídlení již </a:t>
            </a:r>
            <a:r>
              <a:rPr lang="cs-CZ" dirty="0"/>
              <a:t>před 200 000 lety, přičemž většího významu nabyla asi před 5 000 roky, kdy začala její úrodná půda přitahovat nejstarší zemědělské </a:t>
            </a:r>
            <a:r>
              <a:rPr lang="cs-CZ" dirty="0" smtClean="0"/>
              <a:t>kultury</a:t>
            </a:r>
          </a:p>
          <a:p>
            <a:r>
              <a:rPr lang="cs-CZ" dirty="0" smtClean="0"/>
              <a:t> </a:t>
            </a:r>
            <a:r>
              <a:rPr lang="cs-CZ" dirty="0"/>
              <a:t>Od 6. století n.l. se stala domovem našich slovanských </a:t>
            </a:r>
            <a:r>
              <a:rPr lang="cs-CZ" dirty="0" smtClean="0"/>
              <a:t>předků</a:t>
            </a:r>
          </a:p>
          <a:p>
            <a:r>
              <a:rPr lang="cs-CZ" dirty="0" smtClean="0"/>
              <a:t>Z </a:t>
            </a:r>
            <a:r>
              <a:rPr lang="cs-CZ" dirty="0"/>
              <a:t>tzv. zakládací listiny pražského biskupství, hlásící se k r.973, víme, že </a:t>
            </a:r>
            <a:r>
              <a:rPr lang="cs-CZ" dirty="0" smtClean="0"/>
              <a:t>se zde vyskytovaly kmeny Čechů, Pšovanů, </a:t>
            </a:r>
            <a:r>
              <a:rPr lang="cs-CZ" dirty="0" err="1" smtClean="0"/>
              <a:t>Lučanů</a:t>
            </a:r>
            <a:r>
              <a:rPr lang="cs-CZ" dirty="0" smtClean="0"/>
              <a:t>, Lemuzů, </a:t>
            </a:r>
            <a:r>
              <a:rPr lang="cs-CZ" dirty="0" err="1" smtClean="0"/>
              <a:t>Děčanů</a:t>
            </a:r>
            <a:r>
              <a:rPr lang="cs-CZ" dirty="0" smtClean="0"/>
              <a:t> a </a:t>
            </a:r>
            <a:r>
              <a:rPr lang="cs-CZ" dirty="0" err="1" smtClean="0"/>
              <a:t>Litoměřiců</a:t>
            </a:r>
            <a:endParaRPr lang="cs-CZ" dirty="0" smtClean="0"/>
          </a:p>
          <a:p>
            <a:r>
              <a:rPr lang="cs-CZ" dirty="0" smtClean="0"/>
              <a:t>13. století gotika – náměstí v Litoměřicích</a:t>
            </a:r>
          </a:p>
          <a:p>
            <a:r>
              <a:rPr lang="cs-CZ" dirty="0" smtClean="0"/>
              <a:t>Karel </a:t>
            </a:r>
            <a:r>
              <a:rPr lang="cs-CZ" dirty="0"/>
              <a:t>IV. litoměřickým měšťanům </a:t>
            </a:r>
            <a:r>
              <a:rPr lang="cs-CZ" dirty="0" smtClean="0"/>
              <a:t>daroval vrch </a:t>
            </a:r>
            <a:r>
              <a:rPr lang="cs-CZ" dirty="0" err="1"/>
              <a:t>Radobýl</a:t>
            </a:r>
            <a:r>
              <a:rPr lang="cs-CZ" dirty="0"/>
              <a:t> a okolní pozemky na zřízení </a:t>
            </a:r>
            <a:r>
              <a:rPr lang="cs-CZ" dirty="0" smtClean="0"/>
              <a:t>vinohradů (Žernoseky)</a:t>
            </a:r>
          </a:p>
        </p:txBody>
      </p:sp>
      <p:pic>
        <p:nvPicPr>
          <p:cNvPr id="9218" name="Picture 2" descr="http://upload.wikimedia.org/wikipedia/commons/thumb/e/e9/Josef_Mathauser_-_Praotec_%C4%8Cech_na_ho%C5%99e_%C5%98%C3%ADp.jpg/300px-Josef_Mathauser_-_Praotec_%C4%8Cech_na_ho%C5%99e_%C5%98%C3%AD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88640"/>
            <a:ext cx="2664296" cy="1722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35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</a:t>
            </a:r>
            <a:r>
              <a:rPr lang="cs-CZ" u="sng" dirty="0">
                <a:hlinkClick r:id="rId2"/>
              </a:rPr>
              <a:t>://obce.sweb.cz/</a:t>
            </a:r>
            <a:endParaRPr lang="cs-CZ" dirty="0"/>
          </a:p>
          <a:p>
            <a:r>
              <a:rPr lang="cs-CZ" u="sng" dirty="0">
                <a:hlinkClick r:id="rId3"/>
              </a:rPr>
              <a:t>http://lokality.geology.cz/d.pl</a:t>
            </a:r>
            <a:endParaRPr lang="cs-CZ" dirty="0"/>
          </a:p>
          <a:p>
            <a:r>
              <a:rPr lang="cs-CZ" u="sng" dirty="0">
                <a:hlinkClick r:id="rId4"/>
              </a:rPr>
              <a:t>http://www.odmaturuj.cz/zemepis/geomorfologicke-tvary-okresu-litomerice/</a:t>
            </a:r>
            <a:endParaRPr lang="cs-CZ" dirty="0"/>
          </a:p>
          <a:p>
            <a:r>
              <a:rPr lang="cs-CZ" u="sng" dirty="0">
                <a:hlinkClick r:id="rId5"/>
              </a:rPr>
              <a:t>http://www.czso.cz/xu/redakce.nsf/i/charakteristika_okresu_litomerice</a:t>
            </a:r>
            <a:endParaRPr lang="cs-CZ" dirty="0"/>
          </a:p>
          <a:p>
            <a:r>
              <a:rPr lang="cs-CZ" u="sng" dirty="0">
                <a:hlinkClick r:id="rId6"/>
              </a:rPr>
              <a:t>http://www.geology.cz/app/ciselniky/lokalizace/show_map.php?mapa=g500&amp;y=753409&amp;x=996916&amp;r=40000</a:t>
            </a:r>
            <a:endParaRPr lang="cs-CZ" dirty="0"/>
          </a:p>
          <a:p>
            <a:r>
              <a:rPr lang="cs-CZ" u="sng" dirty="0">
                <a:hlinkClick r:id="rId7"/>
              </a:rPr>
              <a:t>http://www.geologicke-mapy.cz/regiony/okres-CZ0423/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50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207</TotalTime>
  <Words>68</Words>
  <Application>Microsoft Office PowerPoint</Application>
  <PresentationFormat>Předvádění na obrazovce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Došky</vt:lpstr>
      <vt:lpstr>LITOMĚŘICKO</vt:lpstr>
      <vt:lpstr>Prezentace aplikace PowerPoint</vt:lpstr>
      <vt:lpstr>POLOHA</vt:lpstr>
      <vt:lpstr>ROZLOHA</vt:lpstr>
      <vt:lpstr>PŘÍRODNÍ POMĚRY</vt:lpstr>
      <vt:lpstr>HISTORIE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LIOTMĚŘICKO</dc:title>
  <dc:creator>PC</dc:creator>
  <cp:lastModifiedBy>PC</cp:lastModifiedBy>
  <cp:revision>19</cp:revision>
  <dcterms:created xsi:type="dcterms:W3CDTF">2014-01-06T18:23:48Z</dcterms:created>
  <dcterms:modified xsi:type="dcterms:W3CDTF">2014-03-16T13:06:39Z</dcterms:modified>
</cp:coreProperties>
</file>