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65" r:id="rId4"/>
    <p:sldId id="266" r:id="rId5"/>
    <p:sldId id="267" r:id="rId6"/>
    <p:sldId id="261" r:id="rId7"/>
    <p:sldId id="259" r:id="rId8"/>
    <p:sldId id="260" r:id="rId9"/>
    <p:sldId id="269" r:id="rId10"/>
    <p:sldId id="264" r:id="rId11"/>
    <p:sldId id="262" r:id="rId12"/>
    <p:sldId id="263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569FE-D1A0-4B8A-9A99-6590F9F279D1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BB89D-3FDF-43DE-B11E-518E6FB3632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27665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BB89D-3FDF-43DE-B11E-518E6FB36328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BB89D-3FDF-43DE-B11E-518E6FB36328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cs-CZ" sz="6000" u="sng" dirty="0" smtClean="0"/>
              <a:t>Čočky</a:t>
            </a:r>
            <a:endParaRPr lang="cs-CZ" sz="6000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dirty="0" smtClean="0"/>
          </a:p>
          <a:p>
            <a:pPr algn="r"/>
            <a:r>
              <a:rPr lang="cs-CZ" dirty="0" smtClean="0"/>
              <a:t>David Tolar</a:t>
            </a:r>
          </a:p>
          <a:p>
            <a:pPr algn="r"/>
            <a:r>
              <a:rPr lang="cs-CZ" dirty="0" smtClean="0"/>
              <a:t>Oktáva</a:t>
            </a:r>
            <a:endParaRPr lang="cs-CZ" dirty="0"/>
          </a:p>
        </p:txBody>
      </p:sp>
      <p:pic>
        <p:nvPicPr>
          <p:cNvPr id="4" name="Obrázek 3" descr="čočky-obrázek šedý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2204864"/>
            <a:ext cx="4968552" cy="40855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Rovnice, znaménková konvence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U tenkých čoček za předpokladu, že je z obou stran čočky stejné prostředí (např. vzduch) platí, že předmětová ohnisková vzdálenost je stejná jako obrazová ohnisková vzdálenost. Její velikost závisí na indexu lomu </a:t>
            </a:r>
            <a:r>
              <a:rPr lang="cs-CZ" b="1" i="1" dirty="0" smtClean="0"/>
              <a:t>n</a:t>
            </a:r>
            <a:r>
              <a:rPr lang="cs-CZ" baseline="-25000" dirty="0" smtClean="0"/>
              <a:t> </a:t>
            </a:r>
            <a:r>
              <a:rPr lang="cs-CZ" dirty="0" smtClean="0"/>
              <a:t>a </a:t>
            </a:r>
            <a:r>
              <a:rPr lang="cs-CZ" dirty="0" smtClean="0"/>
              <a:t>na poloměrech křivosti </a:t>
            </a:r>
            <a:r>
              <a:rPr lang="cs-CZ" b="1" i="1" dirty="0" smtClean="0"/>
              <a:t>r</a:t>
            </a:r>
            <a:r>
              <a:rPr lang="cs-CZ" b="1" baseline="-25000" dirty="0" smtClean="0"/>
              <a:t>1</a:t>
            </a:r>
            <a:r>
              <a:rPr lang="cs-CZ" dirty="0" smtClean="0"/>
              <a:t>, </a:t>
            </a:r>
            <a:r>
              <a:rPr lang="cs-CZ" b="1" i="1" dirty="0" smtClean="0"/>
              <a:t>r</a:t>
            </a:r>
            <a:r>
              <a:rPr lang="cs-CZ" b="1" baseline="-25000" dirty="0" smtClean="0"/>
              <a:t>2</a:t>
            </a:r>
            <a:r>
              <a:rPr lang="cs-CZ" dirty="0" smtClean="0"/>
              <a:t> lámavých ploch. Platí vztah:</a:t>
            </a:r>
          </a:p>
          <a:p>
            <a:endParaRPr lang="cs-CZ" dirty="0" smtClean="0"/>
          </a:p>
          <a:p>
            <a:r>
              <a:rPr lang="cs-CZ" dirty="0" smtClean="0"/>
              <a:t>Při výpočtu ohniskové vzdálenosti musíme dodržovat </a:t>
            </a:r>
            <a:r>
              <a:rPr lang="cs-CZ" b="1" dirty="0" smtClean="0"/>
              <a:t>znaménkovou konvenci</a:t>
            </a:r>
            <a:r>
              <a:rPr lang="cs-CZ" dirty="0" smtClean="0"/>
              <a:t>. Poloměr křivosti vypuklých optických ploch uvažujeme s kladným znaménkem, poloměr křivosti dutých optických ploch naopak se znaménkem záporným. Odtud plyne, že spojka má vždy ohniskovou vzdálenost kladnou a rozptylka zápornou.</a:t>
            </a:r>
          </a:p>
          <a:p>
            <a:endParaRPr lang="cs-CZ" dirty="0"/>
          </a:p>
        </p:txBody>
      </p:sp>
      <p:pic>
        <p:nvPicPr>
          <p:cNvPr id="5" name="Obrázek 4" descr="rovnic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3356992"/>
            <a:ext cx="2592288" cy="66558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9144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Optická mohutnost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Optické vlastnosti čočky se charakterizují veličinou optická mohutnost </a:t>
            </a:r>
            <a:r>
              <a:rPr lang="cs-CZ" i="1" dirty="0" smtClean="0">
                <a:sym typeface="Symbol"/>
              </a:rPr>
              <a:t></a:t>
            </a:r>
            <a:r>
              <a:rPr lang="cs-CZ" dirty="0" smtClean="0"/>
              <a:t>, </a:t>
            </a:r>
            <a:r>
              <a:rPr lang="cs-CZ" dirty="0"/>
              <a:t>její jednotkou je </a:t>
            </a:r>
            <a:r>
              <a:rPr lang="cs-CZ" dirty="0" smtClean="0"/>
              <a:t>dioptrie D.</a:t>
            </a:r>
            <a:endParaRPr lang="cs-CZ" dirty="0"/>
          </a:p>
          <a:p>
            <a:r>
              <a:rPr lang="cs-CZ" dirty="0"/>
              <a:t>Optická mohutnost čočky se určí jako převrácená hodnota její ohniskové vzdálenosti: </a:t>
            </a:r>
            <a:r>
              <a:rPr lang="cs-CZ" i="1" dirty="0" smtClean="0">
                <a:sym typeface="Symbol"/>
              </a:rPr>
              <a:t></a:t>
            </a:r>
            <a:r>
              <a:rPr lang="cs-CZ" dirty="0" smtClean="0"/>
              <a:t> </a:t>
            </a:r>
            <a:r>
              <a:rPr lang="cs-CZ" dirty="0"/>
              <a:t>= 1 / f</a:t>
            </a:r>
          </a:p>
          <a:p>
            <a:r>
              <a:rPr lang="cs-CZ" dirty="0"/>
              <a:t>Např. čočka s ohniskovou vzdáleností f = 0,2 m má optickou mohutnost </a:t>
            </a:r>
            <a:r>
              <a:rPr lang="cs-CZ" i="1" dirty="0" smtClean="0">
                <a:sym typeface="Symbol"/>
              </a:rPr>
              <a:t></a:t>
            </a:r>
            <a:r>
              <a:rPr lang="cs-CZ" dirty="0" smtClean="0"/>
              <a:t> </a:t>
            </a:r>
            <a:r>
              <a:rPr lang="cs-CZ" dirty="0"/>
              <a:t>= 5 dioptrií (1/0,2 = 5).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882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Frenslenova</a:t>
            </a:r>
            <a:r>
              <a:rPr lang="cs-CZ" dirty="0" smtClean="0"/>
              <a:t> čočka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2453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Francouz </a:t>
            </a:r>
            <a:r>
              <a:rPr lang="cs-CZ" dirty="0" err="1" smtClean="0"/>
              <a:t>F</a:t>
            </a:r>
            <a:r>
              <a:rPr lang="cs-CZ" dirty="0" err="1" smtClean="0"/>
              <a:t>renslen</a:t>
            </a:r>
            <a:r>
              <a:rPr lang="cs-CZ" dirty="0" smtClean="0"/>
              <a:t> v </a:t>
            </a:r>
            <a:r>
              <a:rPr lang="cs-CZ" dirty="0"/>
              <a:t>roce 1822 navrhl zajímavě řešený typ </a:t>
            </a:r>
            <a:r>
              <a:rPr lang="cs-CZ" dirty="0" smtClean="0"/>
              <a:t>čočky.</a:t>
            </a:r>
            <a:endParaRPr lang="cs-CZ" dirty="0"/>
          </a:p>
          <a:p>
            <a:r>
              <a:rPr lang="cs-CZ" dirty="0"/>
              <a:t>U běžné spojné čočky se vytváří obraz pomocí lomu světla na jejích vnějších kulových </a:t>
            </a:r>
            <a:r>
              <a:rPr lang="cs-CZ" dirty="0" smtClean="0"/>
              <a:t>plochách. </a:t>
            </a:r>
            <a:r>
              <a:rPr lang="cs-CZ" dirty="0"/>
              <a:t>Materiál uvnitř čočky se na zobrazování nijak nepodílí a je vlastně „zbytečný“. Fresnel navrhl stupňovitou čočku takového tvaru, aby sice měla zakřivené plochy nutné k zobrazování, ale aby neobsahovala zbytečný materiál mezi těmito plochami. </a:t>
            </a:r>
            <a:r>
              <a:rPr lang="cs-CZ" dirty="0" smtClean="0"/>
              <a:t>Taková </a:t>
            </a:r>
            <a:r>
              <a:rPr lang="cs-CZ" dirty="0"/>
              <a:t>čočka je oproti běžné čočce mnohem tenčí a lehčí. Fresnelovu čočku poznáte podle toho, že její povrch je rozdělen na velké množství mezikruží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Návrh a výroba kvalitních Fresnelových čoček je poměrně náročná. Proto k jejich rozšíření došlo až se zdokonalením technologie a hlavně s vynálezem plastových čoček. Fresnelovy čočky bohužel neumožňují tak kvalitní zobrazení jako klasické čočky, a proto se používají především tam, kde tento jejich nedostatek tolik nevadí. První využití našly Fresnelovy čočky na </a:t>
            </a:r>
            <a:r>
              <a:rPr lang="cs-CZ" dirty="0" smtClean="0"/>
              <a:t>majácích. Najdeme </a:t>
            </a:r>
            <a:r>
              <a:rPr lang="cs-CZ" dirty="0"/>
              <a:t>je také prakticky na každém dopravním semaforu, na železničních signalizačních </a:t>
            </a:r>
            <a:r>
              <a:rPr lang="cs-CZ" dirty="0" smtClean="0"/>
              <a:t>světlech, </a:t>
            </a:r>
            <a:r>
              <a:rPr lang="cs-CZ" dirty="0"/>
              <a:t>jako krycí skla automobilových </a:t>
            </a:r>
            <a:r>
              <a:rPr lang="cs-CZ" dirty="0" smtClean="0"/>
              <a:t>reflektorů,  na školním </a:t>
            </a:r>
            <a:r>
              <a:rPr lang="cs-CZ" dirty="0"/>
              <a:t>zpětném </a:t>
            </a:r>
            <a:r>
              <a:rPr lang="cs-CZ" dirty="0" smtClean="0"/>
              <a:t>projektoru nebo jako nekvalitní plastovou lupu.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74115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Konec</a:t>
            </a:r>
            <a:endParaRPr lang="cs-CZ" sz="48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 je čočka?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4" y="1196752"/>
            <a:ext cx="813690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400" dirty="0" smtClean="0"/>
              <a:t>   Čočkou </a:t>
            </a:r>
            <a:r>
              <a:rPr lang="cs-CZ" sz="2400" dirty="0" smtClean="0"/>
              <a:t>můžeme nazývat každé průhledné těleso, které má dvě proti sobě </a:t>
            </a:r>
            <a:r>
              <a:rPr lang="cs-CZ" sz="2400" dirty="0" smtClean="0"/>
              <a:t>kulové plochy a nebo jednu kulovou a jednu rovinou plochu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Čočka </a:t>
            </a:r>
            <a:r>
              <a:rPr lang="cs-CZ" sz="2400" dirty="0" smtClean="0"/>
              <a:t>je obvykle vyrobena ze </a:t>
            </a:r>
            <a:r>
              <a:rPr lang="cs-CZ" sz="2400" u="sng" dirty="0" smtClean="0"/>
              <a:t>skla</a:t>
            </a:r>
            <a:r>
              <a:rPr lang="cs-CZ" sz="2400" dirty="0" smtClean="0"/>
              <a:t> a nebo </a:t>
            </a:r>
            <a:r>
              <a:rPr lang="cs-CZ" sz="2400" u="sng" dirty="0" smtClean="0"/>
              <a:t>průhledného </a:t>
            </a:r>
            <a:r>
              <a:rPr lang="cs-CZ" sz="2400" u="sng" dirty="0" smtClean="0"/>
              <a:t>plastu</a:t>
            </a:r>
          </a:p>
          <a:p>
            <a:pPr>
              <a:buFont typeface="Arial" pitchFamily="34" charset="0"/>
              <a:buChar char="•"/>
            </a:pPr>
            <a:endParaRPr lang="cs-CZ" sz="2400" u="sng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Slouží </a:t>
            </a:r>
            <a:r>
              <a:rPr lang="cs-CZ" sz="2400" dirty="0" smtClean="0"/>
              <a:t>především v </a:t>
            </a:r>
            <a:r>
              <a:rPr lang="cs-CZ" sz="2400" u="sng" dirty="0" smtClean="0"/>
              <a:t>optice</a:t>
            </a:r>
            <a:r>
              <a:rPr lang="cs-CZ" sz="2400" dirty="0" smtClean="0"/>
              <a:t>, ale také v jiných oborech, pro ovlivnění šíření </a:t>
            </a:r>
            <a:r>
              <a:rPr lang="cs-CZ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světla</a:t>
            </a:r>
            <a:r>
              <a:rPr lang="cs-CZ" sz="2400" dirty="0" smtClean="0"/>
              <a:t> v širším smyslu, tj. viditelného světla, infračerveného a ultrafialového </a:t>
            </a:r>
            <a:r>
              <a:rPr lang="cs-CZ" sz="2400" dirty="0" smtClean="0"/>
              <a:t>záření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   První </a:t>
            </a:r>
            <a:r>
              <a:rPr lang="cs-CZ" sz="2400" dirty="0" smtClean="0"/>
              <a:t>zmínka o čočce je známa ze starověkého Řecka</a:t>
            </a:r>
            <a:endParaRPr lang="cs-CZ" sz="2400" u="sng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Zobrazení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Zobrazení</a:t>
            </a:r>
            <a:r>
              <a:rPr lang="cs-CZ" dirty="0" smtClean="0"/>
              <a:t> pomocí čoček využívá zákonů paprskové optiky, zejména zákona přímočarého šíření světla a zákona lomu světla – proto také u čoček mluvíme o zobrazení lomem.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čoček a značky</a:t>
            </a:r>
            <a:endParaRPr lang="cs-CZ" dirty="0"/>
          </a:p>
        </p:txBody>
      </p:sp>
      <p:pic>
        <p:nvPicPr>
          <p:cNvPr id="4" name="Zástupný symbol pro obsah 3" descr="čočky fyzika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844824"/>
            <a:ext cx="6324600" cy="1828800"/>
          </a:xfrm>
        </p:spPr>
      </p:pic>
      <p:sp>
        <p:nvSpPr>
          <p:cNvPr id="7" name="TextovéPole 6"/>
          <p:cNvSpPr txBox="1"/>
          <p:nvPr/>
        </p:nvSpPr>
        <p:spPr>
          <a:xfrm>
            <a:off x="1115616" y="3861048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 smtClean="0"/>
              <a:t>Spojky</a:t>
            </a:r>
            <a:r>
              <a:rPr lang="cs-CZ" dirty="0" smtClean="0"/>
              <a:t>:     </a:t>
            </a:r>
            <a:r>
              <a:rPr lang="cs-CZ" dirty="0" err="1" smtClean="0"/>
              <a:t>dvojvypouklá</a:t>
            </a:r>
            <a:endParaRPr lang="cs-CZ" dirty="0" smtClean="0"/>
          </a:p>
          <a:p>
            <a:r>
              <a:rPr lang="cs-CZ" dirty="0" smtClean="0"/>
              <a:t>	ploskovypuklá</a:t>
            </a:r>
          </a:p>
          <a:p>
            <a:r>
              <a:rPr lang="cs-CZ" dirty="0" smtClean="0"/>
              <a:t>	</a:t>
            </a:r>
            <a:r>
              <a:rPr lang="cs-CZ" dirty="0" err="1" smtClean="0"/>
              <a:t>dutovypouklá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716016" y="3861048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 smtClean="0"/>
              <a:t>Rozptylky</a:t>
            </a:r>
            <a:r>
              <a:rPr lang="cs-CZ" dirty="0" smtClean="0"/>
              <a:t>:  dvojdutá</a:t>
            </a:r>
          </a:p>
          <a:p>
            <a:r>
              <a:rPr lang="cs-CZ" dirty="0" smtClean="0"/>
              <a:t>	   ploskodutá</a:t>
            </a:r>
          </a:p>
          <a:p>
            <a:r>
              <a:rPr lang="cs-CZ" dirty="0" smtClean="0"/>
              <a:t>	   vypuklodutá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Značky</a:t>
            </a:r>
            <a:endParaRPr lang="cs-CZ" dirty="0"/>
          </a:p>
        </p:txBody>
      </p:sp>
      <p:pic>
        <p:nvPicPr>
          <p:cNvPr id="4" name="Zástupný symbol pro obsah 3" descr="čočky-značení bodů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3861048"/>
            <a:ext cx="6162675" cy="1743075"/>
          </a:xfrm>
        </p:spPr>
      </p:pic>
      <p:sp>
        <p:nvSpPr>
          <p:cNvPr id="5" name="TextovéPole 4"/>
          <p:cNvSpPr txBox="1"/>
          <p:nvPr/>
        </p:nvSpPr>
        <p:spPr>
          <a:xfrm>
            <a:off x="467544" y="1268760"/>
            <a:ext cx="82089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 </a:t>
            </a:r>
            <a:r>
              <a:rPr lang="cs-CZ" sz="2200" dirty="0" smtClean="0"/>
              <a:t>písmenkem </a:t>
            </a:r>
            <a:r>
              <a:rPr lang="cs-CZ" sz="2200" b="1" i="1" dirty="0" smtClean="0"/>
              <a:t>o</a:t>
            </a:r>
            <a:r>
              <a:rPr lang="cs-CZ" sz="2200" dirty="0" smtClean="0"/>
              <a:t> stejně jako u zrcadel označujeme optickou osu čočky, tj. přímku, která prochází středy křivosti obou optických ploch</a:t>
            </a:r>
            <a:r>
              <a:rPr lang="cs-CZ" sz="22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 čočka má obvykle 2 středy křivosti  </a:t>
            </a:r>
            <a:r>
              <a:rPr lang="cs-CZ" sz="2200" b="1" dirty="0" smtClean="0"/>
              <a:t>C</a:t>
            </a:r>
            <a:r>
              <a:rPr lang="cs-CZ" sz="2200" dirty="0" smtClean="0"/>
              <a:t> a poloměry </a:t>
            </a:r>
            <a:r>
              <a:rPr lang="cs-CZ" sz="2200" b="1" dirty="0" smtClean="0"/>
              <a:t>r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</a:t>
            </a:r>
            <a:r>
              <a:rPr lang="cs-CZ" sz="2200" dirty="0" smtClean="0"/>
              <a:t> dvě ohniska </a:t>
            </a:r>
            <a:r>
              <a:rPr lang="cs-CZ" sz="2200" b="1" dirty="0" smtClean="0"/>
              <a:t>F</a:t>
            </a:r>
            <a:r>
              <a:rPr lang="cs-CZ" sz="2200" dirty="0" smtClean="0"/>
              <a:t>, předmětové a obrazové a ohniskovou vzdálenost </a:t>
            </a:r>
            <a:r>
              <a:rPr lang="cs-CZ" sz="2200" b="1" i="1" dirty="0" smtClean="0"/>
              <a:t>f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</a:t>
            </a:r>
            <a:r>
              <a:rPr lang="cs-CZ" sz="2200" dirty="0" smtClean="0"/>
              <a:t> dva vrcholy </a:t>
            </a:r>
            <a:r>
              <a:rPr lang="cs-CZ" sz="2200" b="1" dirty="0" smtClean="0"/>
              <a:t>V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 smtClean="0"/>
              <a:t> </a:t>
            </a:r>
            <a:r>
              <a:rPr lang="cs-CZ" sz="2200" dirty="0" smtClean="0"/>
              <a:t> optický střed čočky </a:t>
            </a:r>
            <a:r>
              <a:rPr lang="cs-CZ" sz="2200" b="1" dirty="0" smtClean="0"/>
              <a:t>O</a:t>
            </a:r>
            <a:endParaRPr lang="cs-CZ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Ohniska, prostor předmětový a obrazový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Každá tenká čočka má dvě ohniska: předmětové F1 a obrazové F2, která leží ve stejných vzdálenostech od čočky - je to ohnisková vzdálenost f. Spojné čočky mají ohniskovou vzdálenost kladnou, ohnisková vzdálenost rozptylek je záporná. U spojky je předmětové ohnisko na té straně, kde je umístěný zobrazovaný předmět, obrazové ohnisko leží na opačné straně. U rozptylek je umístění předmětového a obrazového ohniska opačné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18650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cs-CZ" dirty="0" smtClean="0"/>
              <a:t>Spojky</a:t>
            </a:r>
            <a:br>
              <a:rPr lang="cs-CZ" dirty="0" smtClean="0"/>
            </a:br>
            <a:r>
              <a:rPr lang="cs-CZ" sz="2800" dirty="0" smtClean="0"/>
              <a:t>(konvexní čočka)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Spojky jsou uprostřed tlustší než na </a:t>
            </a:r>
            <a:r>
              <a:rPr lang="cs-CZ" dirty="0" smtClean="0"/>
              <a:t>okrajích</a:t>
            </a:r>
          </a:p>
          <a:p>
            <a:r>
              <a:rPr lang="cs-CZ" dirty="0"/>
              <a:t>Spojky mohou vytvářet obrazy skutečné i zdánlivé, vzpřímené i převrácené, s různým </a:t>
            </a:r>
            <a:r>
              <a:rPr lang="cs-CZ" dirty="0" smtClean="0"/>
              <a:t>zvětšením</a:t>
            </a:r>
          </a:p>
          <a:p>
            <a:r>
              <a:rPr lang="cs-CZ" dirty="0" smtClean="0"/>
              <a:t>Má obě ohniska skutečná.</a:t>
            </a:r>
            <a:endParaRPr lang="cs-CZ" dirty="0"/>
          </a:p>
        </p:txBody>
      </p:sp>
      <p:pic>
        <p:nvPicPr>
          <p:cNvPr id="4" name="Obrázek 3" descr="spoj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3861048"/>
            <a:ext cx="2821538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728192"/>
          </a:xfrm>
        </p:spPr>
        <p:txBody>
          <a:bodyPr>
            <a:normAutofit/>
          </a:bodyPr>
          <a:lstStyle/>
          <a:p>
            <a:r>
              <a:rPr lang="cs-CZ" dirty="0" smtClean="0"/>
              <a:t>Rozptylky</a:t>
            </a:r>
            <a:br>
              <a:rPr lang="cs-CZ" dirty="0" smtClean="0"/>
            </a:br>
            <a:r>
              <a:rPr lang="cs-CZ" sz="2800" dirty="0" smtClean="0"/>
              <a:t>(konkávní čočka)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pl-PL" dirty="0"/>
              <a:t>R</a:t>
            </a:r>
            <a:r>
              <a:rPr lang="pl-PL" dirty="0" smtClean="0"/>
              <a:t>ozptylky </a:t>
            </a:r>
            <a:r>
              <a:rPr lang="pl-PL" dirty="0"/>
              <a:t>jsou uprostřed tenčí </a:t>
            </a:r>
            <a:r>
              <a:rPr lang="pl-PL" dirty="0" smtClean="0"/>
              <a:t>než okraje</a:t>
            </a:r>
          </a:p>
          <a:p>
            <a:r>
              <a:rPr lang="pl-PL" dirty="0" smtClean="0"/>
              <a:t>Zmnšený,vzpřímený a </a:t>
            </a:r>
            <a:r>
              <a:rPr lang="pl-PL" dirty="0" smtClean="0"/>
              <a:t>zdánlivý</a:t>
            </a:r>
          </a:p>
          <a:p>
            <a:r>
              <a:rPr lang="pl-PL" dirty="0" smtClean="0"/>
              <a:t>Má obě ohniska neskutečná</a:t>
            </a:r>
            <a:endParaRPr lang="cs-CZ" dirty="0"/>
          </a:p>
        </p:txBody>
      </p:sp>
      <p:pic>
        <p:nvPicPr>
          <p:cNvPr id="4" name="Obrázek 3" descr="rozptyl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4221088"/>
            <a:ext cx="3123828" cy="12615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cocky-4případy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772816"/>
            <a:ext cx="9144000" cy="5661247"/>
          </a:xfrm>
        </p:spPr>
      </p:pic>
      <p:pic>
        <p:nvPicPr>
          <p:cNvPr id="5" name="Obrázek 4" descr="pap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188640"/>
            <a:ext cx="6192688" cy="15121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498</Words>
  <Application>Microsoft Office PowerPoint</Application>
  <PresentationFormat>Předvádění na obrazovce (4:3)</PresentationFormat>
  <Paragraphs>53</Paragraphs>
  <Slides>13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Čočky</vt:lpstr>
      <vt:lpstr>Co  je čočka?</vt:lpstr>
      <vt:lpstr>Zobrazení</vt:lpstr>
      <vt:lpstr>Druhy čoček a značky</vt:lpstr>
      <vt:lpstr>Značky</vt:lpstr>
      <vt:lpstr>Ohniska, prostor předmětový a obrazový</vt:lpstr>
      <vt:lpstr>Spojky (konvexní čočka)</vt:lpstr>
      <vt:lpstr>Rozptylky (konkávní čočka)</vt:lpstr>
      <vt:lpstr>Snímek 9</vt:lpstr>
      <vt:lpstr>Rovnice, znaménková konvence</vt:lpstr>
      <vt:lpstr>Optická mohutnost</vt:lpstr>
      <vt:lpstr>Frenslenova čočka</vt:lpstr>
      <vt:lpstr>Konec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Uživatel</cp:lastModifiedBy>
  <cp:revision>28</cp:revision>
  <dcterms:modified xsi:type="dcterms:W3CDTF">2013-09-26T18:02:58Z</dcterms:modified>
</cp:coreProperties>
</file>