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4" name="Elipsa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Elipsa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Nadpis 13"/>
          <p:cNvSpPr>
            <a:spLocks noGrp="1"/>
          </p:cNvSpPr>
          <p:nvPr>
            <p:ph type="ctrTitle"/>
          </p:nvPr>
        </p:nvSpPr>
        <p:spPr>
          <a:xfrm>
            <a:off x="1432560" y="359898"/>
            <a:ext cx="7406640" cy="1472184"/>
          </a:xfrm>
        </p:spPr>
        <p:txBody>
          <a:bodyPr anchor="b"/>
          <a:lstStyle>
            <a:lvl1pPr algn="l">
              <a:defRPr/>
            </a:lvl1pPr>
            <a:extLst/>
          </a:lstStyle>
          <a:p>
            <a:r>
              <a:rPr lang="cs-CZ" smtClean="0"/>
              <a:t>Klepnutím lze upravit styl předlohy nadpisů.</a:t>
            </a:r>
            <a:endParaRPr lang="en-US"/>
          </a:p>
        </p:txBody>
      </p:sp>
      <p:sp>
        <p:nvSpPr>
          <p:cNvPr id="22" name="Podnadpis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cs-CZ" smtClean="0"/>
              <a:t>Klepnutím lze upravit styl předlohy podnadpisů.</a:t>
            </a:r>
            <a:endParaRPr lang="en-US"/>
          </a:p>
        </p:txBody>
      </p:sp>
      <p:sp>
        <p:nvSpPr>
          <p:cNvPr id="6" name="Zástupný symbol pro datum 6"/>
          <p:cNvSpPr>
            <a:spLocks noGrp="1"/>
          </p:cNvSpPr>
          <p:nvPr>
            <p:ph type="dt" sz="half" idx="10"/>
          </p:nvPr>
        </p:nvSpPr>
        <p:spPr/>
        <p:txBody>
          <a:bodyPr/>
          <a:lstStyle>
            <a:lvl1pPr>
              <a:defRPr/>
            </a:lvl1pPr>
            <a:extLst/>
          </a:lstStyle>
          <a:p>
            <a:pPr>
              <a:defRPr/>
            </a:pPr>
            <a:fld id="{6D30932F-22B4-4D9D-BE89-961B21EB88E9}" type="datetimeFigureOut">
              <a:rPr lang="cs-CZ"/>
              <a:pPr>
                <a:defRPr/>
              </a:pPr>
              <a:t>21.2.2014</a:t>
            </a:fld>
            <a:endParaRPr lang="cs-CZ"/>
          </a:p>
        </p:txBody>
      </p:sp>
      <p:sp>
        <p:nvSpPr>
          <p:cNvPr id="7" name="Zástupný symbol pro zápatí 19"/>
          <p:cNvSpPr>
            <a:spLocks noGrp="1"/>
          </p:cNvSpPr>
          <p:nvPr>
            <p:ph type="ftr" sz="quarter" idx="11"/>
          </p:nvPr>
        </p:nvSpPr>
        <p:spPr/>
        <p:txBody>
          <a:bodyPr/>
          <a:lstStyle>
            <a:lvl1pPr>
              <a:defRPr/>
            </a:lvl1pPr>
            <a:extLst/>
          </a:lstStyle>
          <a:p>
            <a:pPr>
              <a:defRPr/>
            </a:pPr>
            <a:endParaRPr lang="cs-CZ"/>
          </a:p>
        </p:txBody>
      </p:sp>
      <p:sp>
        <p:nvSpPr>
          <p:cNvPr id="8" name="Zástupný symbol pro číslo snímku 9"/>
          <p:cNvSpPr>
            <a:spLocks noGrp="1"/>
          </p:cNvSpPr>
          <p:nvPr>
            <p:ph type="sldNum" sz="quarter" idx="12"/>
          </p:nvPr>
        </p:nvSpPr>
        <p:spPr/>
        <p:txBody>
          <a:bodyPr/>
          <a:lstStyle>
            <a:lvl1pPr>
              <a:defRPr/>
            </a:lvl1pPr>
            <a:extLst/>
          </a:lstStyle>
          <a:p>
            <a:pPr>
              <a:defRPr/>
            </a:pPr>
            <a:fld id="{D49B539F-50F7-4CF9-B69B-AD8D8A137DBD}"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23"/>
          <p:cNvSpPr>
            <a:spLocks noGrp="1"/>
          </p:cNvSpPr>
          <p:nvPr>
            <p:ph type="dt" sz="half" idx="10"/>
          </p:nvPr>
        </p:nvSpPr>
        <p:spPr/>
        <p:txBody>
          <a:bodyPr/>
          <a:lstStyle>
            <a:lvl1pPr>
              <a:defRPr/>
            </a:lvl1pPr>
          </a:lstStyle>
          <a:p>
            <a:pPr>
              <a:defRPr/>
            </a:pPr>
            <a:fld id="{115D63CA-88AA-4BD8-825B-5CFE08344B45}" type="datetimeFigureOut">
              <a:rPr lang="cs-CZ"/>
              <a:pPr>
                <a:defRPr/>
              </a:pPr>
              <a:t>21.2.2014</a:t>
            </a:fld>
            <a:endParaRPr lang="cs-CZ"/>
          </a:p>
        </p:txBody>
      </p:sp>
      <p:sp>
        <p:nvSpPr>
          <p:cNvPr id="5" name="Zástupný symbol pro zápatí 9"/>
          <p:cNvSpPr>
            <a:spLocks noGrp="1"/>
          </p:cNvSpPr>
          <p:nvPr>
            <p:ph type="ftr" sz="quarter" idx="11"/>
          </p:nvPr>
        </p:nvSpPr>
        <p:spPr/>
        <p:txBody>
          <a:bodyPr/>
          <a:lstStyle>
            <a:lvl1pPr>
              <a:defRPr/>
            </a:lvl1pPr>
          </a:lstStyle>
          <a:p>
            <a:pPr>
              <a:defRPr/>
            </a:pPr>
            <a:endParaRPr lang="cs-CZ"/>
          </a:p>
        </p:txBody>
      </p:sp>
      <p:sp>
        <p:nvSpPr>
          <p:cNvPr id="6" name="Zástupný symbol pro číslo snímku 21"/>
          <p:cNvSpPr>
            <a:spLocks noGrp="1"/>
          </p:cNvSpPr>
          <p:nvPr>
            <p:ph type="sldNum" sz="quarter" idx="12"/>
          </p:nvPr>
        </p:nvSpPr>
        <p:spPr/>
        <p:txBody>
          <a:bodyPr/>
          <a:lstStyle>
            <a:lvl1pPr>
              <a:defRPr/>
            </a:lvl1pPr>
          </a:lstStyle>
          <a:p>
            <a:pPr>
              <a:defRPr/>
            </a:pPr>
            <a:fld id="{A587FD0B-92A6-4818-865A-52BC8D5A6815}"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274639"/>
            <a:ext cx="1828800" cy="5851525"/>
          </a:xfrm>
        </p:spPr>
        <p:txBody>
          <a:bodyPr vert="eaVert"/>
          <a:lstStyle>
            <a:extLs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1143000" y="274640"/>
            <a:ext cx="5562600" cy="5851525"/>
          </a:xfrm>
        </p:spPr>
        <p:txBody>
          <a:bodyPr vert="eaVert"/>
          <a:lstStyle>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23"/>
          <p:cNvSpPr>
            <a:spLocks noGrp="1"/>
          </p:cNvSpPr>
          <p:nvPr>
            <p:ph type="dt" sz="half" idx="10"/>
          </p:nvPr>
        </p:nvSpPr>
        <p:spPr/>
        <p:txBody>
          <a:bodyPr/>
          <a:lstStyle>
            <a:lvl1pPr>
              <a:defRPr/>
            </a:lvl1pPr>
          </a:lstStyle>
          <a:p>
            <a:pPr>
              <a:defRPr/>
            </a:pPr>
            <a:fld id="{485E1F8D-A0AC-4040-A975-05C28FC25555}" type="datetimeFigureOut">
              <a:rPr lang="cs-CZ"/>
              <a:pPr>
                <a:defRPr/>
              </a:pPr>
              <a:t>21.2.2014</a:t>
            </a:fld>
            <a:endParaRPr lang="cs-CZ"/>
          </a:p>
        </p:txBody>
      </p:sp>
      <p:sp>
        <p:nvSpPr>
          <p:cNvPr id="5" name="Zástupný symbol pro zápatí 9"/>
          <p:cNvSpPr>
            <a:spLocks noGrp="1"/>
          </p:cNvSpPr>
          <p:nvPr>
            <p:ph type="ftr" sz="quarter" idx="11"/>
          </p:nvPr>
        </p:nvSpPr>
        <p:spPr/>
        <p:txBody>
          <a:bodyPr/>
          <a:lstStyle>
            <a:lvl1pPr>
              <a:defRPr/>
            </a:lvl1pPr>
          </a:lstStyle>
          <a:p>
            <a:pPr>
              <a:defRPr/>
            </a:pPr>
            <a:endParaRPr lang="cs-CZ"/>
          </a:p>
        </p:txBody>
      </p:sp>
      <p:sp>
        <p:nvSpPr>
          <p:cNvPr id="6" name="Zástupný symbol pro číslo snímku 21"/>
          <p:cNvSpPr>
            <a:spLocks noGrp="1"/>
          </p:cNvSpPr>
          <p:nvPr>
            <p:ph type="sldNum" sz="quarter" idx="12"/>
          </p:nvPr>
        </p:nvSpPr>
        <p:spPr/>
        <p:txBody>
          <a:bodyPr/>
          <a:lstStyle>
            <a:lvl1pPr>
              <a:defRPr/>
            </a:lvl1pPr>
          </a:lstStyle>
          <a:p>
            <a:pPr>
              <a:defRPr/>
            </a:pPr>
            <a:fld id="{DDA8571C-2499-4426-9F4E-4E78DFA83F32}"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lang="cs-CZ" smtClean="0"/>
              <a:t>Klepnutím lze upravit styl předlohy nadpisů.</a:t>
            </a:r>
            <a:endParaRPr lang="en-US"/>
          </a:p>
        </p:txBody>
      </p:sp>
      <p:sp>
        <p:nvSpPr>
          <p:cNvPr id="3" name="Zástupný symbol pro obsah 2"/>
          <p:cNvSpPr>
            <a:spLocks noGrp="1"/>
          </p:cNvSpPr>
          <p:nvPr>
            <p:ph idx="1"/>
          </p:nvPr>
        </p:nvSpPr>
        <p:spPr/>
        <p:txBody>
          <a:bodyPr/>
          <a:lstStyle>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23"/>
          <p:cNvSpPr>
            <a:spLocks noGrp="1"/>
          </p:cNvSpPr>
          <p:nvPr>
            <p:ph type="dt" sz="half" idx="10"/>
          </p:nvPr>
        </p:nvSpPr>
        <p:spPr/>
        <p:txBody>
          <a:bodyPr/>
          <a:lstStyle>
            <a:lvl1pPr>
              <a:defRPr/>
            </a:lvl1pPr>
          </a:lstStyle>
          <a:p>
            <a:pPr>
              <a:defRPr/>
            </a:pPr>
            <a:fld id="{A2E585DE-7397-4EDA-8FD4-B247C238FA76}" type="datetimeFigureOut">
              <a:rPr lang="cs-CZ"/>
              <a:pPr>
                <a:defRPr/>
              </a:pPr>
              <a:t>21.2.2014</a:t>
            </a:fld>
            <a:endParaRPr lang="cs-CZ"/>
          </a:p>
        </p:txBody>
      </p:sp>
      <p:sp>
        <p:nvSpPr>
          <p:cNvPr id="5" name="Zástupný symbol pro zápatí 9"/>
          <p:cNvSpPr>
            <a:spLocks noGrp="1"/>
          </p:cNvSpPr>
          <p:nvPr>
            <p:ph type="ftr" sz="quarter" idx="11"/>
          </p:nvPr>
        </p:nvSpPr>
        <p:spPr/>
        <p:txBody>
          <a:bodyPr/>
          <a:lstStyle>
            <a:lvl1pPr>
              <a:defRPr/>
            </a:lvl1pPr>
          </a:lstStyle>
          <a:p>
            <a:pPr>
              <a:defRPr/>
            </a:pPr>
            <a:endParaRPr lang="cs-CZ"/>
          </a:p>
        </p:txBody>
      </p:sp>
      <p:sp>
        <p:nvSpPr>
          <p:cNvPr id="6" name="Zástupný symbol pro číslo snímku 21"/>
          <p:cNvSpPr>
            <a:spLocks noGrp="1"/>
          </p:cNvSpPr>
          <p:nvPr>
            <p:ph type="sldNum" sz="quarter" idx="12"/>
          </p:nvPr>
        </p:nvSpPr>
        <p:spPr/>
        <p:txBody>
          <a:bodyPr/>
          <a:lstStyle>
            <a:lvl1pPr>
              <a:defRPr/>
            </a:lvl1pPr>
          </a:lstStyle>
          <a:p>
            <a:pPr>
              <a:defRPr/>
            </a:pPr>
            <a:fld id="{B44189AB-455D-4090-BA84-FAA95605178B}"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4" name="Obdélník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Obdélník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Elipsa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Elipsa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Nadpis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cs-CZ" smtClean="0"/>
              <a:t>Klepnutím lze upravit styl předlohy nadpisů.</a:t>
            </a:r>
            <a:endParaRPr lang="en-US"/>
          </a:p>
        </p:txBody>
      </p:sp>
      <p:sp>
        <p:nvSpPr>
          <p:cNvPr id="3" name="Zástupný symbol pro text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cs-CZ" smtClean="0"/>
              <a:t>Klepnutím lze upravit styly předlohy textu.</a:t>
            </a:r>
          </a:p>
        </p:txBody>
      </p:sp>
      <p:sp>
        <p:nvSpPr>
          <p:cNvPr id="8" name="Zástupný symbol pro datum 3"/>
          <p:cNvSpPr>
            <a:spLocks noGrp="1"/>
          </p:cNvSpPr>
          <p:nvPr>
            <p:ph type="dt" sz="half" idx="10"/>
          </p:nvPr>
        </p:nvSpPr>
        <p:spPr/>
        <p:txBody>
          <a:bodyPr/>
          <a:lstStyle>
            <a:lvl1pPr>
              <a:defRPr/>
            </a:lvl1pPr>
            <a:extLst/>
          </a:lstStyle>
          <a:p>
            <a:pPr>
              <a:defRPr/>
            </a:pPr>
            <a:fld id="{89A21208-8DB4-4EF5-96B4-0D5559F147B4}" type="datetimeFigureOut">
              <a:rPr lang="cs-CZ"/>
              <a:pPr>
                <a:defRPr/>
              </a:pPr>
              <a:t>21.2.2014</a:t>
            </a:fld>
            <a:endParaRPr lang="cs-CZ"/>
          </a:p>
        </p:txBody>
      </p:sp>
      <p:sp>
        <p:nvSpPr>
          <p:cNvPr id="9" name="Zástupný symbol pro zápatí 4"/>
          <p:cNvSpPr>
            <a:spLocks noGrp="1"/>
          </p:cNvSpPr>
          <p:nvPr>
            <p:ph type="ftr" sz="quarter" idx="11"/>
          </p:nvPr>
        </p:nvSpPr>
        <p:spPr/>
        <p:txBody>
          <a:bodyPr/>
          <a:lstStyle>
            <a:lvl1pPr>
              <a:defRPr/>
            </a:lvl1pPr>
            <a:extLst/>
          </a:lstStyle>
          <a:p>
            <a:pPr>
              <a:defRPr/>
            </a:pPr>
            <a:endParaRPr lang="cs-CZ"/>
          </a:p>
        </p:txBody>
      </p:sp>
      <p:sp>
        <p:nvSpPr>
          <p:cNvPr id="10" name="Zástupný symbol pro číslo snímku 5"/>
          <p:cNvSpPr>
            <a:spLocks noGrp="1"/>
          </p:cNvSpPr>
          <p:nvPr>
            <p:ph type="sldNum" sz="quarter" idx="12"/>
          </p:nvPr>
        </p:nvSpPr>
        <p:spPr/>
        <p:txBody>
          <a:bodyPr/>
          <a:lstStyle>
            <a:lvl1pPr>
              <a:defRPr/>
            </a:lvl1pPr>
            <a:extLst/>
          </a:lstStyle>
          <a:p>
            <a:pPr>
              <a:defRPr/>
            </a:pPr>
            <a:fld id="{03A58061-C4CF-4D43-B34E-DABAE1FA3AE7}"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320"/>
            <a:ext cx="7498080" cy="1143000"/>
          </a:xfrm>
        </p:spPr>
        <p:txBody>
          <a:bodyPr/>
          <a:lstStyle>
            <a:extLst/>
          </a:lstStyle>
          <a:p>
            <a:r>
              <a:rPr lang="cs-CZ" smtClean="0"/>
              <a:t>Klepnutím lze upravit styl předlohy nadpisů.</a:t>
            </a:r>
            <a:endParaRPr lang="en-US"/>
          </a:p>
        </p:txBody>
      </p:sp>
      <p:sp>
        <p:nvSpPr>
          <p:cNvPr id="3" name="Zástupný symbol pro obsah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23"/>
          <p:cNvSpPr>
            <a:spLocks noGrp="1"/>
          </p:cNvSpPr>
          <p:nvPr>
            <p:ph type="dt" sz="half" idx="10"/>
          </p:nvPr>
        </p:nvSpPr>
        <p:spPr/>
        <p:txBody>
          <a:bodyPr/>
          <a:lstStyle>
            <a:lvl1pPr>
              <a:defRPr/>
            </a:lvl1pPr>
          </a:lstStyle>
          <a:p>
            <a:pPr>
              <a:defRPr/>
            </a:pPr>
            <a:fld id="{1FDA6574-4778-4BB9-A32C-AFE54F59DD83}" type="datetimeFigureOut">
              <a:rPr lang="cs-CZ"/>
              <a:pPr>
                <a:defRPr/>
              </a:pPr>
              <a:t>21.2.2014</a:t>
            </a:fld>
            <a:endParaRPr lang="cs-CZ"/>
          </a:p>
        </p:txBody>
      </p:sp>
      <p:sp>
        <p:nvSpPr>
          <p:cNvPr id="6" name="Zástupný symbol pro zápatí 9"/>
          <p:cNvSpPr>
            <a:spLocks noGrp="1"/>
          </p:cNvSpPr>
          <p:nvPr>
            <p:ph type="ftr" sz="quarter" idx="11"/>
          </p:nvPr>
        </p:nvSpPr>
        <p:spPr/>
        <p:txBody>
          <a:bodyPr/>
          <a:lstStyle>
            <a:lvl1pPr>
              <a:defRPr/>
            </a:lvl1pPr>
          </a:lstStyle>
          <a:p>
            <a:pPr>
              <a:defRPr/>
            </a:pPr>
            <a:endParaRPr lang="cs-CZ"/>
          </a:p>
        </p:txBody>
      </p:sp>
      <p:sp>
        <p:nvSpPr>
          <p:cNvPr id="7" name="Zástupný symbol pro číslo snímku 21"/>
          <p:cNvSpPr>
            <a:spLocks noGrp="1"/>
          </p:cNvSpPr>
          <p:nvPr>
            <p:ph type="sldNum" sz="quarter" idx="12"/>
          </p:nvPr>
        </p:nvSpPr>
        <p:spPr/>
        <p:txBody>
          <a:bodyPr/>
          <a:lstStyle>
            <a:lvl1pPr>
              <a:defRPr/>
            </a:lvl1pPr>
          </a:lstStyle>
          <a:p>
            <a:pPr>
              <a:defRPr/>
            </a:pPr>
            <a:fld id="{71592A65-786D-450E-A367-2C4BCF79C53E}"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5160336"/>
            <a:ext cx="8229600" cy="1143000"/>
          </a:xfrm>
        </p:spPr>
        <p:txBody>
          <a:bodyPr/>
          <a:lstStyle>
            <a:lvl1pPr algn="ctr">
              <a:defRPr sz="4500" b="1" cap="none" baseline="0"/>
            </a:lvl1pPr>
            <a:extLst/>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cs-CZ" smtClean="0"/>
              <a:t>Klepnutím lze upravit styly předlohy textu.</a:t>
            </a:r>
          </a:p>
        </p:txBody>
      </p:sp>
      <p:sp>
        <p:nvSpPr>
          <p:cNvPr id="4" name="Zástupný symbol pro text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cs-CZ" smtClean="0"/>
              <a:t>Klepnutím lze upravit styly předlohy textu.</a:t>
            </a:r>
          </a:p>
        </p:txBody>
      </p:sp>
      <p:sp>
        <p:nvSpPr>
          <p:cNvPr id="5" name="Zástupný symbol pro obsah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obsah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lvl1pPr>
              <a:defRPr/>
            </a:lvl1pPr>
            <a:extLst/>
          </a:lstStyle>
          <a:p>
            <a:pPr>
              <a:defRPr/>
            </a:pPr>
            <a:fld id="{84C227B1-E476-4C36-B579-38121F6CCB71}" type="datetimeFigureOut">
              <a:rPr lang="cs-CZ"/>
              <a:pPr>
                <a:defRPr/>
              </a:pPr>
              <a:t>21.2.2014</a:t>
            </a:fld>
            <a:endParaRPr lang="cs-CZ"/>
          </a:p>
        </p:txBody>
      </p:sp>
      <p:sp>
        <p:nvSpPr>
          <p:cNvPr id="8" name="Zástupný symbol pro zápatí 7"/>
          <p:cNvSpPr>
            <a:spLocks noGrp="1"/>
          </p:cNvSpPr>
          <p:nvPr>
            <p:ph type="ftr" sz="quarter" idx="11"/>
          </p:nvPr>
        </p:nvSpPr>
        <p:spPr/>
        <p:txBody>
          <a:bodyPr/>
          <a:lstStyle>
            <a:lvl1pPr>
              <a:defRPr/>
            </a:lvl1pPr>
            <a:extLst/>
          </a:lstStyle>
          <a:p>
            <a:pPr>
              <a:defRPr/>
            </a:pPr>
            <a:endParaRPr lang="cs-CZ"/>
          </a:p>
        </p:txBody>
      </p:sp>
      <p:sp>
        <p:nvSpPr>
          <p:cNvPr id="9" name="Zástupný symbol pro číslo snímku 8"/>
          <p:cNvSpPr>
            <a:spLocks noGrp="1"/>
          </p:cNvSpPr>
          <p:nvPr>
            <p:ph type="sldNum" sz="quarter" idx="12"/>
          </p:nvPr>
        </p:nvSpPr>
        <p:spPr/>
        <p:txBody>
          <a:bodyPr/>
          <a:lstStyle>
            <a:lvl1pPr>
              <a:defRPr/>
            </a:lvl1pPr>
            <a:extLst/>
          </a:lstStyle>
          <a:p>
            <a:pPr>
              <a:defRPr/>
            </a:pPr>
            <a:fld id="{E290E0DD-F272-4AAF-96E6-8E1973BA168F}"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320"/>
            <a:ext cx="7498080" cy="1143000"/>
          </a:xfrm>
        </p:spPr>
        <p:txBody>
          <a:bodyPr/>
          <a:lstStyle>
            <a:extLst/>
          </a:lstStyle>
          <a:p>
            <a:r>
              <a:rPr lang="cs-CZ" smtClean="0"/>
              <a:t>Klepnutím lze upravit styl předlohy nadpisů.</a:t>
            </a:r>
            <a:endParaRPr lang="en-US"/>
          </a:p>
        </p:txBody>
      </p:sp>
      <p:sp>
        <p:nvSpPr>
          <p:cNvPr id="3" name="Zástupný symbol pro datum 23"/>
          <p:cNvSpPr>
            <a:spLocks noGrp="1"/>
          </p:cNvSpPr>
          <p:nvPr>
            <p:ph type="dt" sz="half" idx="10"/>
          </p:nvPr>
        </p:nvSpPr>
        <p:spPr/>
        <p:txBody>
          <a:bodyPr/>
          <a:lstStyle>
            <a:lvl1pPr>
              <a:defRPr/>
            </a:lvl1pPr>
          </a:lstStyle>
          <a:p>
            <a:pPr>
              <a:defRPr/>
            </a:pPr>
            <a:fld id="{3CD623FF-1883-4059-B0F2-05E37FD57C9A}" type="datetimeFigureOut">
              <a:rPr lang="cs-CZ"/>
              <a:pPr>
                <a:defRPr/>
              </a:pPr>
              <a:t>21.2.2014</a:t>
            </a:fld>
            <a:endParaRPr lang="cs-CZ"/>
          </a:p>
        </p:txBody>
      </p:sp>
      <p:sp>
        <p:nvSpPr>
          <p:cNvPr id="4" name="Zástupný symbol pro zápatí 9"/>
          <p:cNvSpPr>
            <a:spLocks noGrp="1"/>
          </p:cNvSpPr>
          <p:nvPr>
            <p:ph type="ftr" sz="quarter" idx="11"/>
          </p:nvPr>
        </p:nvSpPr>
        <p:spPr/>
        <p:txBody>
          <a:bodyPr/>
          <a:lstStyle>
            <a:lvl1pPr>
              <a:defRPr/>
            </a:lvl1pPr>
          </a:lstStyle>
          <a:p>
            <a:pPr>
              <a:defRPr/>
            </a:pPr>
            <a:endParaRPr lang="cs-CZ"/>
          </a:p>
        </p:txBody>
      </p:sp>
      <p:sp>
        <p:nvSpPr>
          <p:cNvPr id="5" name="Zástupný symbol pro číslo snímku 21"/>
          <p:cNvSpPr>
            <a:spLocks noGrp="1"/>
          </p:cNvSpPr>
          <p:nvPr>
            <p:ph type="sldNum" sz="quarter" idx="12"/>
          </p:nvPr>
        </p:nvSpPr>
        <p:spPr/>
        <p:txBody>
          <a:bodyPr/>
          <a:lstStyle>
            <a:lvl1pPr>
              <a:defRPr/>
            </a:lvl1pPr>
          </a:lstStyle>
          <a:p>
            <a:pPr>
              <a:defRPr/>
            </a:pPr>
            <a:fld id="{70BD6F54-B8FF-4F49-A46E-D72AAE115689}"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Obdélník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Obdélník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Zástupný symbol pro datum 1"/>
          <p:cNvSpPr>
            <a:spLocks noGrp="1"/>
          </p:cNvSpPr>
          <p:nvPr>
            <p:ph type="dt" sz="half" idx="10"/>
          </p:nvPr>
        </p:nvSpPr>
        <p:spPr/>
        <p:txBody>
          <a:bodyPr/>
          <a:lstStyle>
            <a:lvl1pPr>
              <a:defRPr/>
            </a:lvl1pPr>
            <a:extLst/>
          </a:lstStyle>
          <a:p>
            <a:pPr>
              <a:defRPr/>
            </a:pPr>
            <a:fld id="{1753ED4D-2546-4DDE-A3A9-D85896626C7E}" type="datetimeFigureOut">
              <a:rPr lang="cs-CZ"/>
              <a:pPr>
                <a:defRPr/>
              </a:pPr>
              <a:t>21.2.2014</a:t>
            </a:fld>
            <a:endParaRPr lang="cs-CZ"/>
          </a:p>
        </p:txBody>
      </p:sp>
      <p:sp>
        <p:nvSpPr>
          <p:cNvPr id="5" name="Zástupný symbol pro zápatí 2"/>
          <p:cNvSpPr>
            <a:spLocks noGrp="1"/>
          </p:cNvSpPr>
          <p:nvPr>
            <p:ph type="ftr" sz="quarter" idx="11"/>
          </p:nvPr>
        </p:nvSpPr>
        <p:spPr/>
        <p:txBody>
          <a:bodyPr/>
          <a:lstStyle>
            <a:lvl1pPr>
              <a:defRPr/>
            </a:lvl1pPr>
            <a:extLst/>
          </a:lstStyle>
          <a:p>
            <a:pPr>
              <a:defRPr/>
            </a:pPr>
            <a:endParaRPr lang="cs-CZ"/>
          </a:p>
        </p:txBody>
      </p:sp>
      <p:sp>
        <p:nvSpPr>
          <p:cNvPr id="6" name="Zástupný symbol pro číslo snímku 3"/>
          <p:cNvSpPr>
            <a:spLocks noGrp="1"/>
          </p:cNvSpPr>
          <p:nvPr>
            <p:ph type="sldNum" sz="quarter" idx="12"/>
          </p:nvPr>
        </p:nvSpPr>
        <p:spPr/>
        <p:txBody>
          <a:bodyPr/>
          <a:lstStyle>
            <a:lvl1pPr>
              <a:defRPr/>
            </a:lvl1pPr>
            <a:extLst/>
          </a:lstStyle>
          <a:p>
            <a:pPr>
              <a:defRPr/>
            </a:pPr>
            <a:fld id="{49A23123-42F5-419E-A351-8F4B70C6A628}"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cs-CZ" smtClean="0"/>
              <a:t>Klepnutím lze upravit styl předlohy nadpisů.</a:t>
            </a:r>
            <a:endParaRPr lang="en-US"/>
          </a:p>
        </p:txBody>
      </p:sp>
      <p:sp>
        <p:nvSpPr>
          <p:cNvPr id="3" name="Zástupný symbol pro text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cs-CZ" smtClean="0"/>
              <a:t>Klepnutím lze upravit styly předlohy textu.</a:t>
            </a:r>
          </a:p>
        </p:txBody>
      </p:sp>
      <p:sp>
        <p:nvSpPr>
          <p:cNvPr id="4" name="Zástupný symbol pro obsah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lvl1pPr>
              <a:defRPr/>
            </a:lvl1pPr>
            <a:extLst/>
          </a:lstStyle>
          <a:p>
            <a:pPr>
              <a:defRPr/>
            </a:pPr>
            <a:fld id="{D1C51936-EB55-4E2D-BD8A-4BCED05F164A}" type="datetimeFigureOut">
              <a:rPr lang="cs-CZ"/>
              <a:pPr>
                <a:defRPr/>
              </a:pPr>
              <a:t>21.2.2014</a:t>
            </a:fld>
            <a:endParaRPr lang="cs-CZ"/>
          </a:p>
        </p:txBody>
      </p:sp>
      <p:sp>
        <p:nvSpPr>
          <p:cNvPr id="6" name="Zástupný symbol pro zápatí 5"/>
          <p:cNvSpPr>
            <a:spLocks noGrp="1"/>
          </p:cNvSpPr>
          <p:nvPr>
            <p:ph type="ftr" sz="quarter" idx="11"/>
          </p:nvPr>
        </p:nvSpPr>
        <p:spPr/>
        <p:txBody>
          <a:bodyPr/>
          <a:lstStyle>
            <a:lvl1pPr>
              <a:defRPr/>
            </a:lvl1pPr>
            <a:extLst/>
          </a:lstStyle>
          <a:p>
            <a:pPr>
              <a:defRPr/>
            </a:pPr>
            <a:endParaRPr lang="cs-CZ"/>
          </a:p>
        </p:txBody>
      </p:sp>
      <p:sp>
        <p:nvSpPr>
          <p:cNvPr id="7" name="Zástupný symbol pro číslo snímku 6"/>
          <p:cNvSpPr>
            <a:spLocks noGrp="1"/>
          </p:cNvSpPr>
          <p:nvPr>
            <p:ph type="sldNum" sz="quarter" idx="12"/>
          </p:nvPr>
        </p:nvSpPr>
        <p:spPr/>
        <p:txBody>
          <a:bodyPr/>
          <a:lstStyle>
            <a:lvl1pPr>
              <a:defRPr/>
            </a:lvl1pPr>
            <a:extLst/>
          </a:lstStyle>
          <a:p>
            <a:pPr>
              <a:defRPr/>
            </a:pPr>
            <a:fld id="{3434228E-E5CB-4318-96E6-C77DB90EF89C}"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Obdélník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cs typeface="+mn-cs"/>
            </a:endParaRPr>
          </a:p>
        </p:txBody>
      </p:sp>
      <p:sp>
        <p:nvSpPr>
          <p:cNvPr id="6" name="Vývojový diagram: postup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Vývojový diagram: postup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Nadpis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cs-CZ" noProof="0" smtClean="0"/>
              <a:t>Klepnutím na ikonu přidáte obrázek.</a:t>
            </a:r>
            <a:endParaRPr lang="en-US" noProof="0" dirty="0"/>
          </a:p>
        </p:txBody>
      </p:sp>
      <p:sp>
        <p:nvSpPr>
          <p:cNvPr id="4" name="Zástupný symbol pro text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cs-CZ" smtClean="0"/>
              <a:t>Klepnutím lze upravit styly předlohy textu.</a:t>
            </a:r>
          </a:p>
        </p:txBody>
      </p:sp>
      <p:sp>
        <p:nvSpPr>
          <p:cNvPr id="8" name="Zástupný symbol pro datum 4"/>
          <p:cNvSpPr>
            <a:spLocks noGrp="1"/>
          </p:cNvSpPr>
          <p:nvPr>
            <p:ph type="dt" sz="half" idx="10"/>
          </p:nvPr>
        </p:nvSpPr>
        <p:spPr/>
        <p:txBody>
          <a:bodyPr/>
          <a:lstStyle>
            <a:lvl1pPr>
              <a:defRPr/>
            </a:lvl1pPr>
            <a:extLst/>
          </a:lstStyle>
          <a:p>
            <a:pPr>
              <a:defRPr/>
            </a:pPr>
            <a:fld id="{076E17F4-A7B9-402D-A15B-BDE6082D81E0}" type="datetimeFigureOut">
              <a:rPr lang="cs-CZ"/>
              <a:pPr>
                <a:defRPr/>
              </a:pPr>
              <a:t>21.2.2014</a:t>
            </a:fld>
            <a:endParaRPr lang="cs-CZ"/>
          </a:p>
        </p:txBody>
      </p:sp>
      <p:sp>
        <p:nvSpPr>
          <p:cNvPr id="9" name="Zástupný symbol pro zápatí 5"/>
          <p:cNvSpPr>
            <a:spLocks noGrp="1"/>
          </p:cNvSpPr>
          <p:nvPr>
            <p:ph type="ftr" sz="quarter" idx="11"/>
          </p:nvPr>
        </p:nvSpPr>
        <p:spPr/>
        <p:txBody>
          <a:bodyPr/>
          <a:lstStyle>
            <a:lvl1pPr>
              <a:defRPr/>
            </a:lvl1pPr>
            <a:extLst/>
          </a:lstStyle>
          <a:p>
            <a:pPr>
              <a:defRPr/>
            </a:pPr>
            <a:endParaRPr lang="cs-CZ"/>
          </a:p>
        </p:txBody>
      </p:sp>
      <p:sp>
        <p:nvSpPr>
          <p:cNvPr id="10" name="Zástupný symbol pro číslo snímku 6"/>
          <p:cNvSpPr>
            <a:spLocks noGrp="1"/>
          </p:cNvSpPr>
          <p:nvPr>
            <p:ph type="sldNum" sz="quarter" idx="12"/>
          </p:nvPr>
        </p:nvSpPr>
        <p:spPr/>
        <p:txBody>
          <a:bodyPr/>
          <a:lstStyle>
            <a:lvl1pPr>
              <a:defRPr/>
            </a:lvl1pPr>
            <a:extLst/>
          </a:lstStyle>
          <a:p>
            <a:pPr>
              <a:defRPr/>
            </a:pPr>
            <a:fld id="{37F6111A-CEB7-4693-A717-B1BDE7052281}"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Výseč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Elipsa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Prstenec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Obdélník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Zástupný symbol pro nadpis 4"/>
          <p:cNvSpPr>
            <a:spLocks noGrp="1"/>
          </p:cNvSpPr>
          <p:nvPr>
            <p:ph type="title"/>
          </p:nvPr>
        </p:nvSpPr>
        <p:spPr>
          <a:xfrm>
            <a:off x="1435100" y="274638"/>
            <a:ext cx="7499350" cy="1143000"/>
          </a:xfrm>
          <a:prstGeom prst="rect">
            <a:avLst/>
          </a:prstGeom>
        </p:spPr>
        <p:txBody>
          <a:bodyPr anchor="ctr">
            <a:normAutofit/>
          </a:bodyPr>
          <a:lstStyle>
            <a:extLst/>
          </a:lstStyle>
          <a:p>
            <a:r>
              <a:rPr lang="cs-CZ" smtClean="0"/>
              <a:t>Klepnutím lze upravit styl předlohy nadpisů.</a:t>
            </a:r>
            <a:endParaRPr lang="en-US"/>
          </a:p>
        </p:txBody>
      </p:sp>
      <p:sp>
        <p:nvSpPr>
          <p:cNvPr id="1033" name="Zástupný symbol pro text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24" name="Zástupný symbol pro datum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cs typeface="+mn-cs"/>
              </a:defRPr>
            </a:lvl1pPr>
            <a:extLst/>
          </a:lstStyle>
          <a:p>
            <a:pPr>
              <a:defRPr/>
            </a:pPr>
            <a:fld id="{187F7169-28B3-4769-BD31-272FFE9CCB27}" type="datetimeFigureOut">
              <a:rPr lang="cs-CZ"/>
              <a:pPr>
                <a:defRPr/>
              </a:pPr>
              <a:t>21.2.2014</a:t>
            </a:fld>
            <a:endParaRPr lang="cs-CZ"/>
          </a:p>
        </p:txBody>
      </p:sp>
      <p:sp>
        <p:nvSpPr>
          <p:cNvPr id="10" name="Zástupný symbol pro zápatí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endParaRPr lang="cs-CZ"/>
          </a:p>
        </p:txBody>
      </p:sp>
      <p:sp>
        <p:nvSpPr>
          <p:cNvPr id="22" name="Zástupný symbol pro číslo snímku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fld id="{9988D058-7446-484D-AB0D-5D702964CA9C}" type="slidenum">
              <a:rPr lang="cs-CZ"/>
              <a:pPr>
                <a:defRPr/>
              </a:pPr>
              <a:t>‹#›</a:t>
            </a:fld>
            <a:endParaRPr lang="cs-CZ"/>
          </a:p>
        </p:txBody>
      </p:sp>
      <p:sp>
        <p:nvSpPr>
          <p:cNvPr id="15" name="Obdélník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4156" r:id="rId1"/>
    <p:sldLayoutId id="2147484151" r:id="rId2"/>
    <p:sldLayoutId id="2147484157" r:id="rId3"/>
    <p:sldLayoutId id="2147484152" r:id="rId4"/>
    <p:sldLayoutId id="2147484158" r:id="rId5"/>
    <p:sldLayoutId id="2147484153" r:id="rId6"/>
    <p:sldLayoutId id="2147484159" r:id="rId7"/>
    <p:sldLayoutId id="2147484160" r:id="rId8"/>
    <p:sldLayoutId id="2147484161" r:id="rId9"/>
    <p:sldLayoutId id="2147484154" r:id="rId10"/>
    <p:sldLayoutId id="2147484155" r:id="rId11"/>
  </p:sldLayoutIdLst>
  <p:txStyles>
    <p:titleStyle>
      <a:lvl1pPr algn="l" rtl="0" eaLnBrk="0" fontAlgn="base" hangingPunct="0">
        <a:spcBef>
          <a:spcPct val="0"/>
        </a:spcBef>
        <a:spcAft>
          <a:spcPct val="0"/>
        </a:spcAft>
        <a:defRPr sz="4300" kern="1200">
          <a:solidFill>
            <a:srgbClr val="495A7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495A74"/>
          </a:solidFill>
          <a:latin typeface="Gill Sans MT" pitchFamily="34" charset="-18"/>
        </a:defRPr>
      </a:lvl2pPr>
      <a:lvl3pPr algn="l" rtl="0" eaLnBrk="0" fontAlgn="base" hangingPunct="0">
        <a:spcBef>
          <a:spcPct val="0"/>
        </a:spcBef>
        <a:spcAft>
          <a:spcPct val="0"/>
        </a:spcAft>
        <a:defRPr sz="4300">
          <a:solidFill>
            <a:srgbClr val="495A74"/>
          </a:solidFill>
          <a:latin typeface="Gill Sans MT" pitchFamily="34" charset="-18"/>
        </a:defRPr>
      </a:lvl3pPr>
      <a:lvl4pPr algn="l" rtl="0" eaLnBrk="0" fontAlgn="base" hangingPunct="0">
        <a:spcBef>
          <a:spcPct val="0"/>
        </a:spcBef>
        <a:spcAft>
          <a:spcPct val="0"/>
        </a:spcAft>
        <a:defRPr sz="4300">
          <a:solidFill>
            <a:srgbClr val="495A74"/>
          </a:solidFill>
          <a:latin typeface="Gill Sans MT" pitchFamily="34" charset="-18"/>
        </a:defRPr>
      </a:lvl4pPr>
      <a:lvl5pPr algn="l" rtl="0" eaLnBrk="0" fontAlgn="base" hangingPunct="0">
        <a:spcBef>
          <a:spcPct val="0"/>
        </a:spcBef>
        <a:spcAft>
          <a:spcPct val="0"/>
        </a:spcAft>
        <a:defRPr sz="4300">
          <a:solidFill>
            <a:srgbClr val="495A74"/>
          </a:solidFill>
          <a:latin typeface="Gill Sans MT" pitchFamily="34" charset="-18"/>
        </a:defRPr>
      </a:lvl5pPr>
      <a:lvl6pPr marL="457200" algn="l" rtl="0" fontAlgn="base">
        <a:spcBef>
          <a:spcPct val="0"/>
        </a:spcBef>
        <a:spcAft>
          <a:spcPct val="0"/>
        </a:spcAft>
        <a:defRPr sz="4300">
          <a:solidFill>
            <a:srgbClr val="495A74"/>
          </a:solidFill>
          <a:latin typeface="Gill Sans MT" pitchFamily="34" charset="-18"/>
        </a:defRPr>
      </a:lvl6pPr>
      <a:lvl7pPr marL="914400" algn="l" rtl="0" fontAlgn="base">
        <a:spcBef>
          <a:spcPct val="0"/>
        </a:spcBef>
        <a:spcAft>
          <a:spcPct val="0"/>
        </a:spcAft>
        <a:defRPr sz="4300">
          <a:solidFill>
            <a:srgbClr val="495A74"/>
          </a:solidFill>
          <a:latin typeface="Gill Sans MT" pitchFamily="34" charset="-18"/>
        </a:defRPr>
      </a:lvl7pPr>
      <a:lvl8pPr marL="1371600" algn="l" rtl="0" fontAlgn="base">
        <a:spcBef>
          <a:spcPct val="0"/>
        </a:spcBef>
        <a:spcAft>
          <a:spcPct val="0"/>
        </a:spcAft>
        <a:defRPr sz="4300">
          <a:solidFill>
            <a:srgbClr val="495A74"/>
          </a:solidFill>
          <a:latin typeface="Gill Sans MT" pitchFamily="34" charset="-18"/>
        </a:defRPr>
      </a:lvl8pPr>
      <a:lvl9pPr marL="1828800" algn="l" rtl="0" fontAlgn="base">
        <a:spcBef>
          <a:spcPct val="0"/>
        </a:spcBef>
        <a:spcAft>
          <a:spcPct val="0"/>
        </a:spcAft>
        <a:defRPr sz="4300">
          <a:solidFill>
            <a:srgbClr val="495A74"/>
          </a:solidFill>
          <a:latin typeface="Gill Sans MT" pitchFamily="34" charset="-18"/>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FEB80A"/>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00ADDC"/>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03D4A8"/>
            </a:gs>
            <a:gs pos="25000">
              <a:srgbClr val="21D6E0"/>
            </a:gs>
            <a:gs pos="75000">
              <a:srgbClr val="0087E6"/>
            </a:gs>
            <a:gs pos="100000">
              <a:srgbClr val="005CBF"/>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1187624" y="3356992"/>
            <a:ext cx="7740650" cy="1473200"/>
          </a:xfrm>
        </p:spPr>
        <p:txBody>
          <a:bodyPr>
            <a:noAutofit/>
          </a:bodyPr>
          <a:lstStyle/>
          <a:p>
            <a:pPr algn="ctr" eaLnBrk="1" fontAlgn="auto" hangingPunct="1">
              <a:spcAft>
                <a:spcPts val="0"/>
              </a:spcAft>
              <a:defRPr/>
            </a:pPr>
            <a:r>
              <a:rPr lang="cs-CZ" sz="5400" dirty="0" smtClean="0">
                <a:solidFill>
                  <a:schemeClr val="tx2">
                    <a:satMod val="130000"/>
                  </a:schemeClr>
                </a:solidFill>
              </a:rPr>
              <a:t>Dopravní výchova</a:t>
            </a:r>
            <a:r>
              <a:rPr lang="cs-CZ" sz="8000" dirty="0" smtClean="0">
                <a:solidFill>
                  <a:schemeClr val="tx2">
                    <a:satMod val="130000"/>
                  </a:schemeClr>
                </a:solidFill>
              </a:rPr>
              <a:t/>
            </a:r>
            <a:br>
              <a:rPr lang="cs-CZ" sz="8000" dirty="0" smtClean="0">
                <a:solidFill>
                  <a:schemeClr val="tx2">
                    <a:satMod val="130000"/>
                  </a:schemeClr>
                </a:solidFill>
              </a:rPr>
            </a:br>
            <a:r>
              <a:rPr lang="cs-CZ" sz="4800" dirty="0" smtClean="0">
                <a:solidFill>
                  <a:schemeClr val="tx2">
                    <a:satMod val="130000"/>
                  </a:schemeClr>
                </a:solidFill>
              </a:rPr>
              <a:t>8. ročník</a:t>
            </a:r>
            <a:endParaRPr lang="cs-CZ" sz="4800" dirty="0">
              <a:solidFill>
                <a:schemeClr val="tx2">
                  <a:satMod val="130000"/>
                </a:schemeClr>
              </a:solidFill>
            </a:endParaRPr>
          </a:p>
        </p:txBody>
      </p:sp>
      <p:sp>
        <p:nvSpPr>
          <p:cNvPr id="3" name="TextovéPole 2"/>
          <p:cNvSpPr txBox="1"/>
          <p:nvPr/>
        </p:nvSpPr>
        <p:spPr>
          <a:xfrm>
            <a:off x="6588224" y="5589240"/>
            <a:ext cx="1527982" cy="400110"/>
          </a:xfrm>
          <a:prstGeom prst="rect">
            <a:avLst/>
          </a:prstGeom>
          <a:noFill/>
        </p:spPr>
        <p:txBody>
          <a:bodyPr wrap="none">
            <a:spAutoFit/>
          </a:bodyPr>
          <a:lstStyle/>
          <a:p>
            <a:pPr>
              <a:defRPr/>
            </a:pPr>
            <a:r>
              <a:rPr lang="cs-CZ" sz="20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Tomáš Kruliš</a:t>
            </a:r>
            <a:endParaRPr lang="cs-CZ" sz="20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
        <p:nvSpPr>
          <p:cNvPr id="4" name="TextovéPole 3"/>
          <p:cNvSpPr txBox="1"/>
          <p:nvPr/>
        </p:nvSpPr>
        <p:spPr>
          <a:xfrm>
            <a:off x="1141296" y="1412776"/>
            <a:ext cx="8002704" cy="923330"/>
          </a:xfrm>
          <a:prstGeom prst="rect">
            <a:avLst/>
          </a:prstGeom>
          <a:noFill/>
        </p:spPr>
        <p:txBody>
          <a:bodyPr wrap="none" rtlCol="0">
            <a:spAutoFit/>
          </a:bodyPr>
          <a:lstStyle/>
          <a:p>
            <a:r>
              <a:rPr lang="cs-CZ" sz="54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VÝCHOVA K OBČANSTVÍ</a:t>
            </a: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down)">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eaLnBrk="1" fontAlgn="auto" hangingPunct="1">
              <a:spcAft>
                <a:spcPts val="0"/>
              </a:spcAft>
              <a:defRPr/>
            </a:pPr>
            <a:r>
              <a:rPr lang="cs-CZ" dirty="0" smtClean="0">
                <a:solidFill>
                  <a:schemeClr val="tx2">
                    <a:satMod val="130000"/>
                  </a:schemeClr>
                </a:solidFill>
              </a:rPr>
              <a:t>Železniční přejezdy</a:t>
            </a:r>
            <a:endParaRPr lang="cs-CZ" dirty="0">
              <a:solidFill>
                <a:schemeClr val="tx2">
                  <a:satMod val="130000"/>
                </a:schemeClr>
              </a:solidFill>
            </a:endParaRPr>
          </a:p>
        </p:txBody>
      </p:sp>
      <p:sp>
        <p:nvSpPr>
          <p:cNvPr id="3" name="Zástupný symbol pro obsah 2"/>
          <p:cNvSpPr>
            <a:spLocks noGrp="1"/>
          </p:cNvSpPr>
          <p:nvPr>
            <p:ph idx="1"/>
          </p:nvPr>
        </p:nvSpPr>
        <p:spPr>
          <a:xfrm>
            <a:off x="1403350" y="2057400"/>
            <a:ext cx="7497763" cy="4800600"/>
          </a:xfrm>
        </p:spPr>
        <p:txBody>
          <a:bodyPr/>
          <a:lstStyle/>
          <a:p>
            <a:pPr eaLnBrk="1" hangingPunct="1"/>
            <a:r>
              <a:rPr lang="cs-CZ" smtClean="0"/>
              <a:t>Železniční přejezd je místo, kde se úrovňově kříží pozemní komunikace se železnicí, popřípadě s jinou dráhou ležící na samostatném tělese, a označené příslušnou dopravní značkou.</a:t>
            </a:r>
          </a:p>
          <a:p>
            <a:pPr eaLnBrk="1" hangingPunct="1"/>
            <a:endParaRPr lang="cs-CZ"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2000"/>
                            </p:stCondLst>
                            <p:childTnLst>
                              <p:par>
                                <p:cTn id="10" presetID="5" presetClass="entr" presetSubtype="10" fill="hold" nodeType="afterEffect">
                                  <p:stCondLst>
                                    <p:cond delay="100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31913" y="620713"/>
            <a:ext cx="7497762" cy="1143000"/>
          </a:xfrm>
        </p:spPr>
        <p:txBody>
          <a:bodyPr>
            <a:normAutofit fontScale="90000"/>
          </a:bodyPr>
          <a:lstStyle/>
          <a:p>
            <a:pPr eaLnBrk="1" fontAlgn="auto" hangingPunct="1">
              <a:spcAft>
                <a:spcPts val="0"/>
              </a:spcAft>
              <a:defRPr/>
            </a:pPr>
            <a:r>
              <a:rPr lang="cs-CZ" sz="3100" dirty="0" smtClean="0">
                <a:solidFill>
                  <a:schemeClr val="tx2">
                    <a:satMod val="130000"/>
                  </a:schemeClr>
                </a:solidFill>
              </a:rPr>
              <a:t>Řidič nesmí vjíždět na železniční přejezd</a:t>
            </a:r>
            <a:r>
              <a:rPr lang="cs-CZ" dirty="0" smtClean="0">
                <a:solidFill>
                  <a:schemeClr val="tx2">
                    <a:satMod val="130000"/>
                  </a:schemeClr>
                </a:solidFill>
              </a:rPr>
              <a:t/>
            </a:r>
            <a:br>
              <a:rPr lang="cs-CZ" dirty="0" smtClean="0">
                <a:solidFill>
                  <a:schemeClr val="tx2">
                    <a:satMod val="130000"/>
                  </a:schemeClr>
                </a:solidFill>
              </a:rPr>
            </a:br>
            <a:endParaRPr lang="cs-CZ" dirty="0">
              <a:solidFill>
                <a:schemeClr val="tx2">
                  <a:satMod val="130000"/>
                </a:schemeClr>
              </a:solidFill>
            </a:endParaRPr>
          </a:p>
        </p:txBody>
      </p:sp>
      <p:sp>
        <p:nvSpPr>
          <p:cNvPr id="3" name="Zástupný symbol pro obsah 2"/>
          <p:cNvSpPr>
            <a:spLocks noGrp="1"/>
          </p:cNvSpPr>
          <p:nvPr>
            <p:ph idx="1"/>
          </p:nvPr>
        </p:nvSpPr>
        <p:spPr>
          <a:xfrm>
            <a:off x="1403350" y="1412875"/>
            <a:ext cx="7497763" cy="5445125"/>
          </a:xfrm>
        </p:spPr>
        <p:txBody>
          <a:bodyPr>
            <a:normAutofit fontScale="70000" lnSpcReduction="20000"/>
          </a:bodyPr>
          <a:lstStyle/>
          <a:p>
            <a:pPr marL="365760" indent="-283464" eaLnBrk="1" fontAlgn="auto" hangingPunct="1">
              <a:spcAft>
                <a:spcPts val="0"/>
              </a:spcAft>
              <a:buFont typeface="Wingdings 2"/>
              <a:buChar char=""/>
              <a:defRPr/>
            </a:pPr>
            <a:r>
              <a:rPr lang="cs-CZ" sz="3400" dirty="0" smtClean="0"/>
              <a:t>a) je-li dávána výstraha dvěma červenými střídavě přerušovanými světly signálu přejezdového zabezpečovacího zařízení</a:t>
            </a:r>
          </a:p>
          <a:p>
            <a:pPr marL="365760" indent="-283464" eaLnBrk="1" fontAlgn="auto" hangingPunct="1">
              <a:spcAft>
                <a:spcPts val="0"/>
              </a:spcAft>
              <a:buFont typeface="Wingdings 2"/>
              <a:buChar char=""/>
              <a:defRPr/>
            </a:pPr>
            <a:r>
              <a:rPr lang="cs-CZ" sz="3400" dirty="0" smtClean="0"/>
              <a:t>b) je-li dávána výstraha přerušovaným zvukem houkačky nebo zvonku přejezdového zabezpečovacího zařízení</a:t>
            </a:r>
          </a:p>
          <a:p>
            <a:pPr marL="365760" indent="-283464" eaLnBrk="1" fontAlgn="auto" hangingPunct="1">
              <a:spcAft>
                <a:spcPts val="0"/>
              </a:spcAft>
              <a:buFont typeface="Wingdings 2"/>
              <a:buChar char=""/>
              <a:defRPr/>
            </a:pPr>
            <a:r>
              <a:rPr lang="cs-CZ" sz="3400" dirty="0" smtClean="0"/>
              <a:t>c) sklápějí-li se, jsou-li sklopeny nebo zdvihají-li se závory</a:t>
            </a:r>
          </a:p>
          <a:p>
            <a:pPr marL="365760" indent="-283464" eaLnBrk="1" fontAlgn="auto" hangingPunct="1">
              <a:spcAft>
                <a:spcPts val="0"/>
              </a:spcAft>
              <a:buFont typeface="Wingdings 2"/>
              <a:buChar char=""/>
              <a:defRPr/>
            </a:pPr>
            <a:r>
              <a:rPr lang="cs-CZ" sz="3400" dirty="0" smtClean="0"/>
              <a:t>d) je-li již vidět nebo slyšet přijíždějící vlak nebo jiné drážní vozidlo nebo je-li slyšet jeho houkání, nebo pískání; toto neplatí, svítí-li přerušované bílé světlo signálu přejezdového zabezpečovacího zařízení</a:t>
            </a:r>
          </a:p>
          <a:p>
            <a:pPr marL="365760" indent="-283464" eaLnBrk="1" fontAlgn="auto" hangingPunct="1">
              <a:spcAft>
                <a:spcPts val="0"/>
              </a:spcAft>
              <a:buFont typeface="Wingdings 2"/>
              <a:buChar char=""/>
              <a:defRPr/>
            </a:pPr>
            <a:r>
              <a:rPr lang="cs-CZ" sz="3400" dirty="0" smtClean="0"/>
              <a:t>e) dává-li znamení k zastavení vozidla zaměstnanec dráhy kroužením červeným nebo žlutým praporkem a za snížené viditelnosti kroužením červeným světlem</a:t>
            </a:r>
          </a:p>
          <a:p>
            <a:pPr marL="365760" indent="-283464" eaLnBrk="1" fontAlgn="auto" hangingPunct="1">
              <a:spcAft>
                <a:spcPts val="0"/>
              </a:spcAft>
              <a:buFont typeface="Wingdings 2"/>
              <a:buChar char=""/>
              <a:defRPr/>
            </a:pPr>
            <a:r>
              <a:rPr lang="cs-CZ" sz="3400" dirty="0" smtClean="0"/>
              <a:t>f) nedovoluje-li situace za železničním přejezdem jeho bezpečné přejetí a pokračování v jízdě</a:t>
            </a:r>
          </a:p>
          <a:p>
            <a:pPr marL="365760" indent="-283464" eaLnBrk="1" fontAlgn="auto" hangingPunct="1">
              <a:spcAft>
                <a:spcPts val="0"/>
              </a:spcAft>
              <a:buFont typeface="Wingdings 2"/>
              <a:buChar char=""/>
              <a:defRPr/>
            </a:pPr>
            <a:endParaRPr lang="cs-CZ"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2000"/>
                            </p:stCondLst>
                            <p:childTnLst>
                              <p:par>
                                <p:cTn id="10" presetID="5" presetClass="entr" presetSubtype="10" fill="hold" nodeType="afterEffect">
                                  <p:stCondLst>
                                    <p:cond delay="100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2000"/>
                                        <p:tgtEl>
                                          <p:spTgt spid="3">
                                            <p:txEl>
                                              <p:pRg st="0" end="0"/>
                                            </p:txEl>
                                          </p:spTgt>
                                        </p:tgtEl>
                                      </p:cBhvr>
                                    </p:animEffect>
                                  </p:childTnLst>
                                </p:cTn>
                              </p:par>
                            </p:childTnLst>
                          </p:cTn>
                        </p:par>
                        <p:par>
                          <p:cTn id="13" fill="hold">
                            <p:stCondLst>
                              <p:cond delay="5000"/>
                            </p:stCondLst>
                            <p:childTnLst>
                              <p:par>
                                <p:cTn id="14" presetID="5" presetClass="entr" presetSubtype="10" fill="hold" nodeType="afterEffect">
                                  <p:stCondLst>
                                    <p:cond delay="400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checkerboard(across)">
                                      <p:cBhvr>
                                        <p:cTn id="16" dur="2000"/>
                                        <p:tgtEl>
                                          <p:spTgt spid="3">
                                            <p:txEl>
                                              <p:pRg st="1" end="1"/>
                                            </p:txEl>
                                          </p:spTgt>
                                        </p:tgtEl>
                                      </p:cBhvr>
                                    </p:animEffect>
                                  </p:childTnLst>
                                </p:cTn>
                              </p:par>
                            </p:childTnLst>
                          </p:cTn>
                        </p:par>
                        <p:par>
                          <p:cTn id="17" fill="hold">
                            <p:stCondLst>
                              <p:cond delay="11000"/>
                            </p:stCondLst>
                            <p:childTnLst>
                              <p:par>
                                <p:cTn id="18" presetID="5" presetClass="entr" presetSubtype="10" fill="hold" nodeType="afterEffect">
                                  <p:stCondLst>
                                    <p:cond delay="300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checkerboard(across)">
                                      <p:cBhvr>
                                        <p:cTn id="20" dur="2000"/>
                                        <p:tgtEl>
                                          <p:spTgt spid="3">
                                            <p:txEl>
                                              <p:pRg st="2" end="2"/>
                                            </p:txEl>
                                          </p:spTgt>
                                        </p:tgtEl>
                                      </p:cBhvr>
                                    </p:animEffect>
                                  </p:childTnLst>
                                </p:cTn>
                              </p:par>
                            </p:childTnLst>
                          </p:cTn>
                        </p:par>
                        <p:par>
                          <p:cTn id="21" fill="hold">
                            <p:stCondLst>
                              <p:cond delay="16000"/>
                            </p:stCondLst>
                            <p:childTnLst>
                              <p:par>
                                <p:cTn id="22" presetID="5" presetClass="entr" presetSubtype="10" fill="hold" nodeType="afterEffect">
                                  <p:stCondLst>
                                    <p:cond delay="300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checkerboard(across)">
                                      <p:cBhvr>
                                        <p:cTn id="24" dur="2000"/>
                                        <p:tgtEl>
                                          <p:spTgt spid="3">
                                            <p:txEl>
                                              <p:pRg st="3" end="3"/>
                                            </p:txEl>
                                          </p:spTgt>
                                        </p:tgtEl>
                                      </p:cBhvr>
                                    </p:animEffect>
                                  </p:childTnLst>
                                </p:cTn>
                              </p:par>
                            </p:childTnLst>
                          </p:cTn>
                        </p:par>
                        <p:par>
                          <p:cTn id="25" fill="hold">
                            <p:stCondLst>
                              <p:cond delay="21000"/>
                            </p:stCondLst>
                            <p:childTnLst>
                              <p:par>
                                <p:cTn id="26" presetID="5" presetClass="entr" presetSubtype="10" fill="hold" nodeType="afterEffect">
                                  <p:stCondLst>
                                    <p:cond delay="600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checkerboard(across)">
                                      <p:cBhvr>
                                        <p:cTn id="28" dur="2000"/>
                                        <p:tgtEl>
                                          <p:spTgt spid="3">
                                            <p:txEl>
                                              <p:pRg st="4" end="4"/>
                                            </p:txEl>
                                          </p:spTgt>
                                        </p:tgtEl>
                                      </p:cBhvr>
                                    </p:animEffect>
                                  </p:childTnLst>
                                </p:cTn>
                              </p:par>
                            </p:childTnLst>
                          </p:cTn>
                        </p:par>
                        <p:par>
                          <p:cTn id="29" fill="hold">
                            <p:stCondLst>
                              <p:cond delay="29000"/>
                            </p:stCondLst>
                            <p:childTnLst>
                              <p:par>
                                <p:cTn id="30" presetID="5" presetClass="entr" presetSubtype="10" fill="hold" nodeType="afterEffect">
                                  <p:stCondLst>
                                    <p:cond delay="400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sz="2800" dirty="0" smtClean="0">
                <a:solidFill>
                  <a:schemeClr val="tx2">
                    <a:satMod val="130000"/>
                  </a:schemeClr>
                </a:solidFill>
              </a:rPr>
              <a:t>Dopravní značky označující železniční přejezd</a:t>
            </a:r>
            <a:endParaRPr lang="cs-CZ" sz="2800" dirty="0">
              <a:solidFill>
                <a:schemeClr val="tx2">
                  <a:satMod val="130000"/>
                </a:schemeClr>
              </a:solidFill>
            </a:endParaRPr>
          </a:p>
        </p:txBody>
      </p:sp>
      <p:pic>
        <p:nvPicPr>
          <p:cNvPr id="8194" name="Picture 2" descr="a30"/>
          <p:cNvPicPr>
            <a:picLocks noChangeAspect="1" noChangeArrowheads="1"/>
          </p:cNvPicPr>
          <p:nvPr/>
        </p:nvPicPr>
        <p:blipFill>
          <a:blip r:embed="rId2" cstate="print"/>
          <a:srcRect/>
          <a:stretch>
            <a:fillRect/>
          </a:stretch>
        </p:blipFill>
        <p:spPr bwMode="auto">
          <a:xfrm>
            <a:off x="1547813" y="1916113"/>
            <a:ext cx="3197225" cy="2808287"/>
          </a:xfrm>
          <a:prstGeom prst="rect">
            <a:avLst/>
          </a:prstGeom>
          <a:noFill/>
          <a:ln w="9525">
            <a:noFill/>
            <a:miter lim="800000"/>
            <a:headEnd/>
            <a:tailEnd/>
          </a:ln>
        </p:spPr>
      </p:pic>
      <p:pic>
        <p:nvPicPr>
          <p:cNvPr id="8195" name="Picture 3" descr="a29"/>
          <p:cNvPicPr>
            <a:picLocks noChangeAspect="1" noChangeArrowheads="1"/>
          </p:cNvPicPr>
          <p:nvPr/>
        </p:nvPicPr>
        <p:blipFill>
          <a:blip r:embed="rId3" cstate="print"/>
          <a:srcRect/>
          <a:stretch>
            <a:fillRect/>
          </a:stretch>
        </p:blipFill>
        <p:spPr bwMode="auto">
          <a:xfrm>
            <a:off x="5292725" y="1916113"/>
            <a:ext cx="3194050" cy="2808287"/>
          </a:xfrm>
          <a:prstGeom prst="rect">
            <a:avLst/>
          </a:prstGeom>
          <a:noFill/>
          <a:ln w="9525">
            <a:noFill/>
            <a:miter lim="800000"/>
            <a:headEnd/>
            <a:tailEnd/>
          </a:ln>
        </p:spPr>
      </p:pic>
      <p:sp>
        <p:nvSpPr>
          <p:cNvPr id="6" name="Obdélník 5"/>
          <p:cNvSpPr/>
          <p:nvPr/>
        </p:nvSpPr>
        <p:spPr>
          <a:xfrm>
            <a:off x="1187624" y="5013176"/>
            <a:ext cx="3672408" cy="830997"/>
          </a:xfrm>
          <a:prstGeom prst="rect">
            <a:avLst/>
          </a:prstGeom>
          <a:noFill/>
        </p:spPr>
        <p:txBody>
          <a:bodyPr>
            <a:spAutoFit/>
          </a:bodyPr>
          <a:lstStyle/>
          <a:p>
            <a:pPr algn="ctr" fontAlgn="auto">
              <a:spcBef>
                <a:spcPts val="0"/>
              </a:spcBef>
              <a:spcAft>
                <a:spcPts val="0"/>
              </a:spcAft>
              <a:defRPr/>
            </a:pPr>
            <a:r>
              <a:rPr lang="cs-CZ"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Železniční přejezd bez závor</a:t>
            </a:r>
          </a:p>
        </p:txBody>
      </p:sp>
      <p:sp>
        <p:nvSpPr>
          <p:cNvPr id="7" name="Obdélník 6"/>
          <p:cNvSpPr/>
          <p:nvPr/>
        </p:nvSpPr>
        <p:spPr>
          <a:xfrm>
            <a:off x="5004048" y="5013176"/>
            <a:ext cx="3600400" cy="830997"/>
          </a:xfrm>
          <a:prstGeom prst="rect">
            <a:avLst/>
          </a:prstGeom>
          <a:noFill/>
        </p:spPr>
        <p:txBody>
          <a:bodyPr>
            <a:spAutoFit/>
          </a:bodyPr>
          <a:lstStyle/>
          <a:p>
            <a:pPr algn="ctr" fontAlgn="auto">
              <a:spcBef>
                <a:spcPts val="0"/>
              </a:spcBef>
              <a:spcAft>
                <a:spcPts val="0"/>
              </a:spcAft>
              <a:defRPr/>
            </a:pPr>
            <a:r>
              <a:rPr lang="cs-CZ"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Železniční přejezd se závorami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2000"/>
                            </p:stCondLst>
                            <p:childTnLst>
                              <p:par>
                                <p:cTn id="10" presetID="3" presetClass="entr" presetSubtype="10" fill="hold" nodeType="afterEffect">
                                  <p:stCondLst>
                                    <p:cond delay="1000"/>
                                  </p:stCondLst>
                                  <p:childTnLst>
                                    <p:set>
                                      <p:cBhvr>
                                        <p:cTn id="11" dur="1" fill="hold">
                                          <p:stCondLst>
                                            <p:cond delay="0"/>
                                          </p:stCondLst>
                                        </p:cTn>
                                        <p:tgtEl>
                                          <p:spTgt spid="8194"/>
                                        </p:tgtEl>
                                        <p:attrNameLst>
                                          <p:attrName>style.visibility</p:attrName>
                                        </p:attrNameLst>
                                      </p:cBhvr>
                                      <p:to>
                                        <p:strVal val="visible"/>
                                      </p:to>
                                    </p:set>
                                    <p:animEffect transition="in" filter="blinds(horizontal)">
                                      <p:cBhvr>
                                        <p:cTn id="12" dur="2000"/>
                                        <p:tgtEl>
                                          <p:spTgt spid="8194"/>
                                        </p:tgtEl>
                                      </p:cBhvr>
                                    </p:animEffect>
                                  </p:childTnLst>
                                </p:cTn>
                              </p:par>
                              <p:par>
                                <p:cTn id="13" presetID="3" presetClass="entr" presetSubtype="10" fill="hold" nodeType="withEffect">
                                  <p:stCondLst>
                                    <p:cond delay="1000"/>
                                  </p:stCondLst>
                                  <p:childTnLst>
                                    <p:set>
                                      <p:cBhvr>
                                        <p:cTn id="14" dur="1" fill="hold">
                                          <p:stCondLst>
                                            <p:cond delay="0"/>
                                          </p:stCondLst>
                                        </p:cTn>
                                        <p:tgtEl>
                                          <p:spTgt spid="6"/>
                                        </p:tgtEl>
                                        <p:attrNameLst>
                                          <p:attrName>style.visibility</p:attrName>
                                        </p:attrNameLst>
                                      </p:cBhvr>
                                      <p:to>
                                        <p:strVal val="visible"/>
                                      </p:to>
                                    </p:set>
                                    <p:animEffect transition="in" filter="blinds(horizontal)">
                                      <p:cBhvr>
                                        <p:cTn id="15" dur="2000"/>
                                        <p:tgtEl>
                                          <p:spTgt spid="6"/>
                                        </p:tgtEl>
                                      </p:cBhvr>
                                    </p:animEffect>
                                  </p:childTnLst>
                                </p:cTn>
                              </p:par>
                            </p:childTnLst>
                          </p:cTn>
                        </p:par>
                        <p:par>
                          <p:cTn id="16" fill="hold">
                            <p:stCondLst>
                              <p:cond delay="5000"/>
                            </p:stCondLst>
                            <p:childTnLst>
                              <p:par>
                                <p:cTn id="17" presetID="3" presetClass="entr" presetSubtype="10" fill="hold" nodeType="afterEffect">
                                  <p:stCondLst>
                                    <p:cond delay="1000"/>
                                  </p:stCondLst>
                                  <p:childTnLst>
                                    <p:set>
                                      <p:cBhvr>
                                        <p:cTn id="18" dur="1" fill="hold">
                                          <p:stCondLst>
                                            <p:cond delay="0"/>
                                          </p:stCondLst>
                                        </p:cTn>
                                        <p:tgtEl>
                                          <p:spTgt spid="8195"/>
                                        </p:tgtEl>
                                        <p:attrNameLst>
                                          <p:attrName>style.visibility</p:attrName>
                                        </p:attrNameLst>
                                      </p:cBhvr>
                                      <p:to>
                                        <p:strVal val="visible"/>
                                      </p:to>
                                    </p:set>
                                    <p:animEffect transition="in" filter="blinds(horizontal)">
                                      <p:cBhvr>
                                        <p:cTn id="19" dur="2000"/>
                                        <p:tgtEl>
                                          <p:spTgt spid="8195"/>
                                        </p:tgtEl>
                                      </p:cBhvr>
                                    </p:animEffect>
                                  </p:childTnLst>
                                </p:cTn>
                              </p:par>
                              <p:par>
                                <p:cTn id="20" presetID="3" presetClass="entr" presetSubtype="10" fill="hold" nodeType="withEffect">
                                  <p:stCondLst>
                                    <p:cond delay="100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6375" y="115888"/>
            <a:ext cx="7497763" cy="1143000"/>
          </a:xfrm>
        </p:spPr>
        <p:txBody>
          <a:bodyPr/>
          <a:lstStyle/>
          <a:p>
            <a:pPr eaLnBrk="1" fontAlgn="auto" hangingPunct="1">
              <a:spcAft>
                <a:spcPts val="0"/>
              </a:spcAft>
              <a:defRPr/>
            </a:pPr>
            <a:r>
              <a:rPr lang="cs-CZ" sz="2800" dirty="0" smtClean="0">
                <a:solidFill>
                  <a:schemeClr val="tx2">
                    <a:satMod val="130000"/>
                  </a:schemeClr>
                </a:solidFill>
              </a:rPr>
              <a:t>Světelné signály, které zabezpečují </a:t>
            </a:r>
            <a:br>
              <a:rPr lang="cs-CZ" sz="2800" dirty="0" smtClean="0">
                <a:solidFill>
                  <a:schemeClr val="tx2">
                    <a:satMod val="130000"/>
                  </a:schemeClr>
                </a:solidFill>
              </a:rPr>
            </a:br>
            <a:r>
              <a:rPr lang="cs-CZ" sz="2800" dirty="0" smtClean="0">
                <a:solidFill>
                  <a:schemeClr val="tx2">
                    <a:satMod val="130000"/>
                  </a:schemeClr>
                </a:solidFill>
              </a:rPr>
              <a:t>železniční přejezdy</a:t>
            </a:r>
            <a:endParaRPr lang="cs-CZ" sz="2800" dirty="0">
              <a:solidFill>
                <a:schemeClr val="tx2">
                  <a:satMod val="130000"/>
                </a:schemeClr>
              </a:solidFill>
            </a:endParaRPr>
          </a:p>
        </p:txBody>
      </p:sp>
      <p:sp>
        <p:nvSpPr>
          <p:cNvPr id="3" name="Zástupný symbol pro obsah 2"/>
          <p:cNvSpPr>
            <a:spLocks noGrp="1"/>
          </p:cNvSpPr>
          <p:nvPr>
            <p:ph idx="1"/>
          </p:nvPr>
        </p:nvSpPr>
        <p:spPr>
          <a:xfrm>
            <a:off x="1435100" y="1196975"/>
            <a:ext cx="7499350" cy="5051425"/>
          </a:xfrm>
        </p:spPr>
        <p:txBody>
          <a:bodyPr>
            <a:normAutofit fontScale="92500" lnSpcReduction="20000"/>
          </a:bodyPr>
          <a:lstStyle/>
          <a:p>
            <a:pPr marL="365760" indent="-283464" eaLnBrk="1" fontAlgn="auto" hangingPunct="1">
              <a:spcAft>
                <a:spcPts val="0"/>
              </a:spcAft>
              <a:buFont typeface="Wingdings 2"/>
              <a:buChar char=""/>
              <a:defRPr/>
            </a:pPr>
            <a:r>
              <a:rPr lang="cs-CZ" dirty="0" smtClean="0"/>
              <a:t>Ve vzdálenosti 50 m před železničním přejezdem a při jeho přejíždění smí řidič jet rychlostí nejvýše 30 km.h-1. Svítí-li přerušované bílé světlo signálu přejezdového zabezpečovacího zařízení, smí 50 m před železničním přejezdem a při jeho přejíždění jet rychlostí nejvýše 50 km.h-1. Při přejíždění železničního přejezdu nesmí řidič zbytečně prodlužovat dobu jeho přejíždění.</a:t>
            </a:r>
          </a:p>
          <a:p>
            <a:pPr marL="365760" indent="-283464" eaLnBrk="1" fontAlgn="auto" hangingPunct="1">
              <a:spcAft>
                <a:spcPts val="0"/>
              </a:spcAft>
              <a:buFont typeface="Wingdings 2"/>
              <a:buChar char=""/>
              <a:defRPr/>
            </a:pPr>
            <a:endParaRPr lang="cs-CZ" dirty="0" smtClean="0"/>
          </a:p>
          <a:p>
            <a:pPr marL="365760" indent="-283464" eaLnBrk="1" fontAlgn="auto" hangingPunct="1">
              <a:spcAft>
                <a:spcPts val="0"/>
              </a:spcAft>
              <a:buFont typeface="Wingdings 2"/>
              <a:buChar char=""/>
              <a:defRPr/>
            </a:pPr>
            <a:r>
              <a:rPr lang="cs-CZ" dirty="0" smtClean="0"/>
              <a:t>Je-li dávána výstraha dvěma červenými střídavě přerušovanými světly signálu přejezdového zabezpečovacího zařízení.</a:t>
            </a:r>
          </a:p>
          <a:p>
            <a:pPr marL="365760" indent="-283464" eaLnBrk="1" fontAlgn="auto" hangingPunct="1">
              <a:spcAft>
                <a:spcPts val="0"/>
              </a:spcAft>
              <a:buFont typeface="Wingdings 2"/>
              <a:buChar char=""/>
              <a:defRPr/>
            </a:pPr>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2000"/>
                            </p:stCondLst>
                            <p:childTnLst>
                              <p:par>
                                <p:cTn id="10" presetID="5" presetClass="entr" presetSubtype="10" fill="hold" nodeType="afterEffect">
                                  <p:stCondLst>
                                    <p:cond delay="100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2000"/>
                                        <p:tgtEl>
                                          <p:spTgt spid="3">
                                            <p:txEl>
                                              <p:pRg st="0" end="0"/>
                                            </p:txEl>
                                          </p:spTgt>
                                        </p:tgtEl>
                                      </p:cBhvr>
                                    </p:animEffect>
                                  </p:childTnLst>
                                </p:cTn>
                              </p:par>
                            </p:childTnLst>
                          </p:cTn>
                        </p:par>
                        <p:par>
                          <p:cTn id="13" fill="hold">
                            <p:stCondLst>
                              <p:cond delay="5000"/>
                            </p:stCondLst>
                            <p:childTnLst>
                              <p:par>
                                <p:cTn id="14" presetID="5" presetClass="entr" presetSubtype="10" fill="hold" nodeType="afterEffect">
                                  <p:stCondLst>
                                    <p:cond delay="1100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checkerboard(across)">
                                      <p:cBhvr>
                                        <p:cTn id="16"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435100" y="404813"/>
            <a:ext cx="7499350" cy="5843587"/>
          </a:xfrm>
        </p:spPr>
        <p:txBody>
          <a:bodyPr>
            <a:normAutofit lnSpcReduction="10000"/>
          </a:bodyPr>
          <a:lstStyle/>
          <a:p>
            <a:pPr marL="365760" indent="-283464" eaLnBrk="1" fontAlgn="auto" hangingPunct="1">
              <a:spcAft>
                <a:spcPts val="0"/>
              </a:spcAft>
              <a:buFont typeface="Wingdings 2"/>
              <a:buChar char=""/>
              <a:defRPr/>
            </a:pPr>
            <a:r>
              <a:rPr lang="cs-CZ" dirty="0" smtClean="0"/>
              <a:t>V případech uvedených v odstavci 1 písmeno a), b) a c) smí řidič vjíždět na železniční přejezd pouze tehdy, jestliže před železničním přejezdem dostal od pověřeného zaměstnance provozovatele dráhy k jízdě přes železniční přejezd ústní souhlas. V tomto případě je řidič povinen řídit se při jízdě přes železniční přejezd pokyny pověřeného zaměstnance provozovatele dráhy. Pověřený zaměstnanec provozovatele dráhy je povinen se na požádání řidiče prokázat platným pověřením provozovatele dráhy.</a:t>
            </a:r>
          </a:p>
          <a:p>
            <a:pPr marL="365760" indent="-283464" eaLnBrk="1" fontAlgn="auto" hangingPunct="1">
              <a:spcAft>
                <a:spcPts val="0"/>
              </a:spcAft>
              <a:buFont typeface="Wingdings 2"/>
              <a:buChar char=""/>
              <a:defRPr/>
            </a:pPr>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idx="1"/>
          </p:nvPr>
        </p:nvSpPr>
        <p:spPr>
          <a:xfrm>
            <a:off x="1435100" y="404813"/>
            <a:ext cx="7499350" cy="6048375"/>
          </a:xfrm>
        </p:spPr>
        <p:txBody>
          <a:bodyPr>
            <a:normAutofit fontScale="92500" lnSpcReduction="20000"/>
          </a:bodyPr>
          <a:lstStyle/>
          <a:p>
            <a:pPr marL="365760" indent="-283464" eaLnBrk="1" fontAlgn="auto" hangingPunct="1">
              <a:spcAft>
                <a:spcPts val="0"/>
              </a:spcAft>
              <a:buFont typeface="Wingdings 2"/>
              <a:buChar char=""/>
              <a:defRPr/>
            </a:pPr>
            <a:r>
              <a:rPr lang="cs-CZ" dirty="0" smtClean="0"/>
              <a:t>Před železničním přejezdem si musí chodec počínat zvlášť opatrně, zejména se musí přesvědčit, zda může železniční přejezd bezpečně přejít.</a:t>
            </a:r>
          </a:p>
          <a:p>
            <a:pPr marL="365760" indent="-283464" eaLnBrk="1" fontAlgn="auto" hangingPunct="1">
              <a:spcAft>
                <a:spcPts val="0"/>
              </a:spcAft>
              <a:buFont typeface="Wingdings 2"/>
              <a:buChar char=""/>
              <a:defRPr/>
            </a:pPr>
            <a:r>
              <a:rPr lang="cs-CZ" dirty="0" smtClean="0"/>
              <a:t>V případech uvedených v § 29 odst. 1 písm. a), b) a c) smí chodec přejít přes železniční přejezd pouze tehdy, jestliže před železničním přejezdem dostal od pověřeného zaměstnance provozovatele dráhy ústní souhlas. V tomto případě je chodec povinen řídit se při přecházení železničního přejezdu pokyny pověřeného zaměstnance provozovatele dráhy. Pověřený zaměstnanec provozovatele dráhy je povinen se na požádání chodce prokázat platným pověřením provozovatele dráhy.</a:t>
            </a:r>
          </a:p>
          <a:p>
            <a:pPr marL="365760" indent="-283464" eaLnBrk="1" fontAlgn="auto" hangingPunct="1">
              <a:spcAft>
                <a:spcPts val="0"/>
              </a:spcAft>
              <a:buFont typeface="Wingdings 2"/>
              <a:buChar char=""/>
              <a:defRPr/>
            </a:pPr>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2000"/>
                                        <p:tgtEl>
                                          <p:spTgt spid="4">
                                            <p:txEl>
                                              <p:pRg st="0" end="0"/>
                                            </p:txEl>
                                          </p:spTgt>
                                        </p:tgtEl>
                                      </p:cBhvr>
                                    </p:animEffect>
                                  </p:childTnLst>
                                </p:cTn>
                              </p:par>
                            </p:childTnLst>
                          </p:cTn>
                        </p:par>
                        <p:par>
                          <p:cTn id="8" fill="hold">
                            <p:stCondLst>
                              <p:cond delay="2000"/>
                            </p:stCondLst>
                            <p:childTnLst>
                              <p:par>
                                <p:cTn id="9" presetID="5" presetClass="entr" presetSubtype="10" fill="hold" nodeType="afterEffect">
                                  <p:stCondLst>
                                    <p:cond delay="600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checkerboard(across)">
                                      <p:cBhvr>
                                        <p:cTn id="11"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Zástupný symbol pro obsah 2"/>
          <p:cNvSpPr>
            <a:spLocks noGrp="1"/>
          </p:cNvSpPr>
          <p:nvPr>
            <p:ph idx="1"/>
          </p:nvPr>
        </p:nvSpPr>
        <p:spPr>
          <a:xfrm>
            <a:off x="1435100" y="1268413"/>
            <a:ext cx="7499350" cy="4979987"/>
          </a:xfrm>
        </p:spPr>
        <p:txBody>
          <a:bodyPr/>
          <a:lstStyle/>
          <a:p>
            <a:pPr eaLnBrk="1" hangingPunct="1"/>
            <a:r>
              <a:rPr lang="cs-CZ" u="sng" smtClean="0"/>
              <a:t>http://www.dopravni-znaceni.cz/vodorovne-dopravni-znacky/</a:t>
            </a:r>
            <a:endParaRPr lang="cs-CZ" smtClean="0"/>
          </a:p>
          <a:p>
            <a:pPr eaLnBrk="1" hangingPunct="1"/>
            <a:r>
              <a:rPr lang="cs-CZ" u="sng" smtClean="0"/>
              <a:t>http://www.ibesip.cz/cz/legislativa/pravidla-silnicniho-provozu</a:t>
            </a:r>
            <a:endParaRPr lang="cs-CZ" smtClean="0"/>
          </a:p>
          <a:p>
            <a:pPr eaLnBrk="1" hangingPunct="1"/>
            <a:r>
              <a:rPr lang="cs-CZ" u="sng" smtClean="0"/>
              <a:t>http://etesty.mdcr.cz/Vestnik.aspx</a:t>
            </a:r>
            <a:endParaRPr lang="cs-CZ" smtClean="0"/>
          </a:p>
          <a:p>
            <a:pPr eaLnBrk="1" hangingPunct="1"/>
            <a:endParaRPr lang="cs-CZ" smtClean="0"/>
          </a:p>
          <a:p>
            <a:pPr eaLnBrk="1" hangingPunct="1"/>
            <a:r>
              <a:rPr lang="cs-CZ" smtClean="0"/>
              <a:t>361/2000 Sb., o provozu na pozemních komunikacích a o změnách některých zákonů (zákon o silničním provozu)</a:t>
            </a:r>
          </a:p>
        </p:txBody>
      </p:sp>
      <p:sp>
        <p:nvSpPr>
          <p:cNvPr id="4" name="Nadpis 1"/>
          <p:cNvSpPr>
            <a:spLocks noGrp="1"/>
          </p:cNvSpPr>
          <p:nvPr>
            <p:ph type="title"/>
          </p:nvPr>
        </p:nvSpPr>
        <p:spPr/>
        <p:txBody>
          <a:bodyPr/>
          <a:lstStyle/>
          <a:p>
            <a:pPr algn="ctr" eaLnBrk="1" fontAlgn="auto" hangingPunct="1">
              <a:spcAft>
                <a:spcPts val="0"/>
              </a:spcAft>
              <a:defRPr/>
            </a:pPr>
            <a:r>
              <a:rPr lang="cs-CZ" dirty="0" smtClean="0">
                <a:solidFill>
                  <a:schemeClr val="tx2">
                    <a:satMod val="130000"/>
                  </a:schemeClr>
                </a:solidFill>
              </a:rPr>
              <a:t>Zdroje</a:t>
            </a:r>
            <a:endParaRPr lang="cs-CZ" dirty="0">
              <a:solidFill>
                <a:schemeClr val="tx2">
                  <a:satMod val="13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eaLnBrk="1" fontAlgn="auto" hangingPunct="1">
              <a:spcAft>
                <a:spcPts val="0"/>
              </a:spcAft>
              <a:defRPr/>
            </a:pPr>
            <a:r>
              <a:rPr lang="cs-CZ" dirty="0" smtClean="0">
                <a:solidFill>
                  <a:schemeClr val="tx2">
                    <a:satMod val="130000"/>
                  </a:schemeClr>
                </a:solidFill>
              </a:rPr>
              <a:t>Dopravní značky</a:t>
            </a:r>
            <a:endParaRPr lang="cs-CZ" dirty="0">
              <a:solidFill>
                <a:schemeClr val="tx2">
                  <a:satMod val="130000"/>
                </a:schemeClr>
              </a:solidFill>
            </a:endParaRPr>
          </a:p>
        </p:txBody>
      </p:sp>
      <p:sp>
        <p:nvSpPr>
          <p:cNvPr id="3" name="Zástupný symbol pro obsah 2"/>
          <p:cNvSpPr>
            <a:spLocks noGrp="1"/>
          </p:cNvSpPr>
          <p:nvPr>
            <p:ph idx="1"/>
          </p:nvPr>
        </p:nvSpPr>
        <p:spPr/>
        <p:txBody>
          <a:bodyPr/>
          <a:lstStyle/>
          <a:p>
            <a:pPr eaLnBrk="1" hangingPunct="1"/>
            <a:r>
              <a:rPr lang="cs-CZ" smtClean="0"/>
              <a:t>Stejně jako řidiči, tak i cyklisté a chodci musí sledovat dopravní značky a řídit se jejich pokyny.</a:t>
            </a:r>
          </a:p>
          <a:p>
            <a:pPr eaLnBrk="1" hangingPunct="1"/>
            <a:endParaRPr lang="cs-CZ" smtClean="0"/>
          </a:p>
          <a:p>
            <a:pPr eaLnBrk="1" hangingPunct="1"/>
            <a:r>
              <a:rPr lang="cs-CZ" smtClean="0"/>
              <a:t>Dopravní značky mají předepsané tvary a barvy. </a:t>
            </a:r>
          </a:p>
          <a:p>
            <a:pPr eaLnBrk="1" hangingPunct="1"/>
            <a:endParaRPr lang="cs-CZ" smtClean="0"/>
          </a:p>
          <a:p>
            <a:pPr eaLnBrk="1" hangingPunct="1"/>
            <a:r>
              <a:rPr lang="cs-CZ" smtClean="0"/>
              <a:t>Rozlišují se dopravní značky svislé a vodorovné.</a:t>
            </a:r>
          </a:p>
          <a:p>
            <a:pPr eaLnBrk="1" hangingPunct="1"/>
            <a:endParaRPr lang="cs-CZ"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2000"/>
                            </p:stCondLst>
                            <p:childTnLst>
                              <p:par>
                                <p:cTn id="10" presetID="5" presetClass="entr" presetSubtype="10" fill="hold" nodeType="afterEffect">
                                  <p:stCondLst>
                                    <p:cond delay="100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2000"/>
                                        <p:tgtEl>
                                          <p:spTgt spid="3">
                                            <p:txEl>
                                              <p:pRg st="0" end="0"/>
                                            </p:txEl>
                                          </p:spTgt>
                                        </p:tgtEl>
                                      </p:cBhvr>
                                    </p:animEffect>
                                  </p:childTnLst>
                                </p:cTn>
                              </p:par>
                            </p:childTnLst>
                          </p:cTn>
                        </p:par>
                        <p:par>
                          <p:cTn id="13" fill="hold">
                            <p:stCondLst>
                              <p:cond delay="5000"/>
                            </p:stCondLst>
                            <p:childTnLst>
                              <p:par>
                                <p:cTn id="14" presetID="5" presetClass="entr" presetSubtype="10" fill="hold" nodeType="afterEffect">
                                  <p:stCondLst>
                                    <p:cond delay="500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checkerboard(across)">
                                      <p:cBhvr>
                                        <p:cTn id="16" dur="2000"/>
                                        <p:tgtEl>
                                          <p:spTgt spid="3">
                                            <p:txEl>
                                              <p:pRg st="2" end="2"/>
                                            </p:txEl>
                                          </p:spTgt>
                                        </p:tgtEl>
                                      </p:cBhvr>
                                    </p:animEffect>
                                  </p:childTnLst>
                                </p:cTn>
                              </p:par>
                            </p:childTnLst>
                          </p:cTn>
                        </p:par>
                        <p:par>
                          <p:cTn id="17" fill="hold">
                            <p:stCondLst>
                              <p:cond delay="12000"/>
                            </p:stCondLst>
                            <p:childTnLst>
                              <p:par>
                                <p:cTn id="18" presetID="5" presetClass="entr" presetSubtype="10" fill="hold" nodeType="afterEffect">
                                  <p:stCondLst>
                                    <p:cond delay="300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checkerboard(across)">
                                      <p:cBhvr>
                                        <p:cTn id="20"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eaLnBrk="1" fontAlgn="auto" hangingPunct="1">
              <a:spcAft>
                <a:spcPts val="0"/>
              </a:spcAft>
              <a:defRPr/>
            </a:pPr>
            <a:r>
              <a:rPr lang="cs-CZ" dirty="0" smtClean="0">
                <a:solidFill>
                  <a:schemeClr val="tx2">
                    <a:satMod val="130000"/>
                  </a:schemeClr>
                </a:solidFill>
              </a:rPr>
              <a:t>Svislé dopravní značky</a:t>
            </a:r>
            <a:endParaRPr lang="cs-CZ" dirty="0">
              <a:solidFill>
                <a:schemeClr val="tx2">
                  <a:satMod val="130000"/>
                </a:schemeClr>
              </a:solidFill>
            </a:endParaRPr>
          </a:p>
        </p:txBody>
      </p:sp>
      <p:sp>
        <p:nvSpPr>
          <p:cNvPr id="3" name="Zástupný symbol pro obsah 2"/>
          <p:cNvSpPr>
            <a:spLocks noGrp="1"/>
          </p:cNvSpPr>
          <p:nvPr>
            <p:ph idx="1"/>
          </p:nvPr>
        </p:nvSpPr>
        <p:spPr/>
        <p:txBody>
          <a:bodyPr/>
          <a:lstStyle/>
          <a:p>
            <a:pPr eaLnBrk="1" hangingPunct="1"/>
            <a:r>
              <a:rPr lang="cs-CZ" b="1" smtClean="0"/>
              <a:t>Výstražné značky</a:t>
            </a:r>
            <a:r>
              <a:rPr lang="cs-CZ" smtClean="0"/>
              <a:t>, které upozorňují na místa, kde účastníku provozu na pozemních komunikacích hrozí nebezpečí a kde musí dbát zvýšené opatrnosti.</a:t>
            </a:r>
          </a:p>
        </p:txBody>
      </p:sp>
      <p:pic>
        <p:nvPicPr>
          <p:cNvPr id="1026" name="Picture 2" descr="a01a"/>
          <p:cNvPicPr>
            <a:picLocks noChangeAspect="1" noChangeArrowheads="1"/>
          </p:cNvPicPr>
          <p:nvPr/>
        </p:nvPicPr>
        <p:blipFill>
          <a:blip r:embed="rId2" cstate="print"/>
          <a:srcRect/>
          <a:stretch>
            <a:fillRect/>
          </a:stretch>
        </p:blipFill>
        <p:spPr bwMode="auto">
          <a:xfrm>
            <a:off x="1908175" y="3716338"/>
            <a:ext cx="2459038" cy="2160587"/>
          </a:xfrm>
          <a:prstGeom prst="rect">
            <a:avLst/>
          </a:prstGeom>
          <a:noFill/>
          <a:ln w="9525">
            <a:noFill/>
            <a:miter lim="800000"/>
            <a:headEnd/>
            <a:tailEnd/>
          </a:ln>
        </p:spPr>
      </p:pic>
      <p:pic>
        <p:nvPicPr>
          <p:cNvPr id="1027" name="Picture 3" descr="a04"/>
          <p:cNvPicPr>
            <a:picLocks noChangeAspect="1" noChangeArrowheads="1"/>
          </p:cNvPicPr>
          <p:nvPr/>
        </p:nvPicPr>
        <p:blipFill>
          <a:blip r:embed="rId3" cstate="print"/>
          <a:srcRect/>
          <a:stretch>
            <a:fillRect/>
          </a:stretch>
        </p:blipFill>
        <p:spPr bwMode="auto">
          <a:xfrm>
            <a:off x="5508625" y="3716338"/>
            <a:ext cx="2459038" cy="2160587"/>
          </a:xfrm>
          <a:prstGeom prst="rect">
            <a:avLst/>
          </a:prstGeom>
          <a:noFill/>
          <a:ln w="9525">
            <a:noFill/>
            <a:miter lim="800000"/>
            <a:headEnd/>
            <a:tailEnd/>
          </a:ln>
        </p:spPr>
      </p:pic>
      <p:sp>
        <p:nvSpPr>
          <p:cNvPr id="6" name="Obdélník 5"/>
          <p:cNvSpPr/>
          <p:nvPr/>
        </p:nvSpPr>
        <p:spPr>
          <a:xfrm>
            <a:off x="1403648" y="6021288"/>
            <a:ext cx="3528391" cy="461665"/>
          </a:xfrm>
          <a:prstGeom prst="rect">
            <a:avLst/>
          </a:prstGeom>
          <a:noFill/>
        </p:spPr>
        <p:txBody>
          <a:bodyPr>
            <a:spAutoFit/>
          </a:bodyPr>
          <a:lstStyle/>
          <a:p>
            <a:pPr algn="ctr" fontAlgn="auto">
              <a:spcBef>
                <a:spcPts val="0"/>
              </a:spcBef>
              <a:spcAft>
                <a:spcPts val="0"/>
              </a:spcAft>
              <a:defRPr/>
            </a:pPr>
            <a:r>
              <a:rPr lang="cs-CZ"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Zatáčka vpravo</a:t>
            </a:r>
          </a:p>
        </p:txBody>
      </p:sp>
      <p:sp>
        <p:nvSpPr>
          <p:cNvPr id="7" name="Obdélník 6"/>
          <p:cNvSpPr/>
          <p:nvPr/>
        </p:nvSpPr>
        <p:spPr>
          <a:xfrm>
            <a:off x="4932040" y="6027003"/>
            <a:ext cx="3528391" cy="830997"/>
          </a:xfrm>
          <a:prstGeom prst="rect">
            <a:avLst/>
          </a:prstGeom>
          <a:noFill/>
        </p:spPr>
        <p:txBody>
          <a:bodyPr>
            <a:spAutoFit/>
          </a:bodyPr>
          <a:lstStyle/>
          <a:p>
            <a:pPr algn="ctr" fontAlgn="auto">
              <a:spcBef>
                <a:spcPts val="0"/>
              </a:spcBef>
              <a:spcAft>
                <a:spcPts val="0"/>
              </a:spcAft>
              <a:defRPr/>
            </a:pPr>
            <a:r>
              <a:rPr lang="cs-CZ"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Pozor, kruhový objezd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2000"/>
                            </p:stCondLst>
                            <p:childTnLst>
                              <p:par>
                                <p:cTn id="10" presetID="5" presetClass="entr" presetSubtype="10" fill="hold" nodeType="afterEffect">
                                  <p:stCondLst>
                                    <p:cond delay="100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2000"/>
                                        <p:tgtEl>
                                          <p:spTgt spid="3">
                                            <p:txEl>
                                              <p:pRg st="0" end="0"/>
                                            </p:txEl>
                                          </p:spTgt>
                                        </p:tgtEl>
                                      </p:cBhvr>
                                    </p:animEffect>
                                  </p:childTnLst>
                                </p:cTn>
                              </p:par>
                            </p:childTnLst>
                          </p:cTn>
                        </p:par>
                        <p:par>
                          <p:cTn id="13" fill="hold">
                            <p:stCondLst>
                              <p:cond delay="5000"/>
                            </p:stCondLst>
                            <p:childTnLst>
                              <p:par>
                                <p:cTn id="14" presetID="3" presetClass="entr" presetSubtype="10" fill="hold" nodeType="afterEffect">
                                  <p:stCondLst>
                                    <p:cond delay="8000"/>
                                  </p:stCondLst>
                                  <p:childTnLst>
                                    <p:set>
                                      <p:cBhvr>
                                        <p:cTn id="15" dur="1" fill="hold">
                                          <p:stCondLst>
                                            <p:cond delay="0"/>
                                          </p:stCondLst>
                                        </p:cTn>
                                        <p:tgtEl>
                                          <p:spTgt spid="1026"/>
                                        </p:tgtEl>
                                        <p:attrNameLst>
                                          <p:attrName>style.visibility</p:attrName>
                                        </p:attrNameLst>
                                      </p:cBhvr>
                                      <p:to>
                                        <p:strVal val="visible"/>
                                      </p:to>
                                    </p:set>
                                    <p:animEffect transition="in" filter="blinds(horizontal)">
                                      <p:cBhvr>
                                        <p:cTn id="16" dur="2000"/>
                                        <p:tgtEl>
                                          <p:spTgt spid="1026"/>
                                        </p:tgtEl>
                                      </p:cBhvr>
                                    </p:animEffect>
                                  </p:childTnLst>
                                </p:cTn>
                              </p:par>
                              <p:par>
                                <p:cTn id="17" presetID="3" presetClass="entr" presetSubtype="10" fill="hold" nodeType="withEffect">
                                  <p:stCondLst>
                                    <p:cond delay="8000"/>
                                  </p:stCondLst>
                                  <p:childTnLst>
                                    <p:set>
                                      <p:cBhvr>
                                        <p:cTn id="18" dur="1" fill="hold">
                                          <p:stCondLst>
                                            <p:cond delay="0"/>
                                          </p:stCondLst>
                                        </p:cTn>
                                        <p:tgtEl>
                                          <p:spTgt spid="6"/>
                                        </p:tgtEl>
                                        <p:attrNameLst>
                                          <p:attrName>style.visibility</p:attrName>
                                        </p:attrNameLst>
                                      </p:cBhvr>
                                      <p:to>
                                        <p:strVal val="visible"/>
                                      </p:to>
                                    </p:set>
                                    <p:animEffect transition="in" filter="blinds(horizontal)">
                                      <p:cBhvr>
                                        <p:cTn id="19" dur="2000"/>
                                        <p:tgtEl>
                                          <p:spTgt spid="6"/>
                                        </p:tgtEl>
                                      </p:cBhvr>
                                    </p:animEffect>
                                  </p:childTnLst>
                                </p:cTn>
                              </p:par>
                            </p:childTnLst>
                          </p:cTn>
                        </p:par>
                        <p:par>
                          <p:cTn id="20" fill="hold">
                            <p:stCondLst>
                              <p:cond delay="15000"/>
                            </p:stCondLst>
                            <p:childTnLst>
                              <p:par>
                                <p:cTn id="21" presetID="3" presetClass="entr" presetSubtype="10" fill="hold" nodeType="afterEffect">
                                  <p:stCondLst>
                                    <p:cond delay="3000"/>
                                  </p:stCondLst>
                                  <p:childTnLst>
                                    <p:set>
                                      <p:cBhvr>
                                        <p:cTn id="22" dur="1" fill="hold">
                                          <p:stCondLst>
                                            <p:cond delay="0"/>
                                          </p:stCondLst>
                                        </p:cTn>
                                        <p:tgtEl>
                                          <p:spTgt spid="1027"/>
                                        </p:tgtEl>
                                        <p:attrNameLst>
                                          <p:attrName>style.visibility</p:attrName>
                                        </p:attrNameLst>
                                      </p:cBhvr>
                                      <p:to>
                                        <p:strVal val="visible"/>
                                      </p:to>
                                    </p:set>
                                    <p:animEffect transition="in" filter="blinds(horizontal)">
                                      <p:cBhvr>
                                        <p:cTn id="23" dur="2000"/>
                                        <p:tgtEl>
                                          <p:spTgt spid="1027"/>
                                        </p:tgtEl>
                                      </p:cBhvr>
                                    </p:animEffect>
                                  </p:childTnLst>
                                </p:cTn>
                              </p:par>
                              <p:par>
                                <p:cTn id="24" presetID="3" presetClass="entr" presetSubtype="10" fill="hold" nodeType="withEffect">
                                  <p:stCondLst>
                                    <p:cond delay="3000"/>
                                  </p:stCondLst>
                                  <p:childTnLst>
                                    <p:set>
                                      <p:cBhvr>
                                        <p:cTn id="25" dur="1" fill="hold">
                                          <p:stCondLst>
                                            <p:cond delay="0"/>
                                          </p:stCondLst>
                                        </p:cTn>
                                        <p:tgtEl>
                                          <p:spTgt spid="7"/>
                                        </p:tgtEl>
                                        <p:attrNameLst>
                                          <p:attrName>style.visibility</p:attrName>
                                        </p:attrNameLst>
                                      </p:cBhvr>
                                      <p:to>
                                        <p:strVal val="visible"/>
                                      </p:to>
                                    </p:set>
                                    <p:animEffect transition="in" filter="blinds(horizontal)">
                                      <p:cBhvr>
                                        <p:cTn id="26"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idx="1"/>
          </p:nvPr>
        </p:nvSpPr>
        <p:spPr>
          <a:xfrm>
            <a:off x="1435100" y="620713"/>
            <a:ext cx="7499350" cy="5627687"/>
          </a:xfrm>
        </p:spPr>
        <p:txBody>
          <a:bodyPr/>
          <a:lstStyle/>
          <a:p>
            <a:pPr eaLnBrk="1" hangingPunct="1"/>
            <a:r>
              <a:rPr lang="cs-CZ" b="1" smtClean="0"/>
              <a:t>Značky upravující přednost</a:t>
            </a:r>
            <a:r>
              <a:rPr lang="cs-CZ" smtClean="0"/>
              <a:t>, které stanoví přednost v jízdě v provozu na pozemních komunikacích.</a:t>
            </a:r>
          </a:p>
          <a:p>
            <a:pPr eaLnBrk="1" hangingPunct="1"/>
            <a:endParaRPr lang="cs-CZ" smtClean="0"/>
          </a:p>
        </p:txBody>
      </p:sp>
      <p:pic>
        <p:nvPicPr>
          <p:cNvPr id="2050" name="Picture 2" descr="p05"/>
          <p:cNvPicPr>
            <a:picLocks noChangeAspect="1" noChangeArrowheads="1"/>
          </p:cNvPicPr>
          <p:nvPr/>
        </p:nvPicPr>
        <p:blipFill>
          <a:blip r:embed="rId2" cstate="print"/>
          <a:srcRect/>
          <a:stretch>
            <a:fillRect/>
          </a:stretch>
        </p:blipFill>
        <p:spPr bwMode="auto">
          <a:xfrm>
            <a:off x="2339975" y="2492375"/>
            <a:ext cx="1871663" cy="2857500"/>
          </a:xfrm>
          <a:prstGeom prst="rect">
            <a:avLst/>
          </a:prstGeom>
          <a:noFill/>
          <a:ln w="9525">
            <a:noFill/>
            <a:miter lim="800000"/>
            <a:headEnd/>
            <a:tailEnd/>
          </a:ln>
        </p:spPr>
      </p:pic>
      <p:pic>
        <p:nvPicPr>
          <p:cNvPr id="2051" name="Picture 3" descr="p07"/>
          <p:cNvPicPr>
            <a:picLocks noChangeAspect="1" noChangeArrowheads="1"/>
          </p:cNvPicPr>
          <p:nvPr/>
        </p:nvPicPr>
        <p:blipFill>
          <a:blip r:embed="rId3" cstate="print"/>
          <a:srcRect/>
          <a:stretch>
            <a:fillRect/>
          </a:stretch>
        </p:blipFill>
        <p:spPr bwMode="auto">
          <a:xfrm>
            <a:off x="5435600" y="2852738"/>
            <a:ext cx="2232025" cy="2232025"/>
          </a:xfrm>
          <a:prstGeom prst="rect">
            <a:avLst/>
          </a:prstGeom>
          <a:noFill/>
          <a:ln w="9525">
            <a:noFill/>
            <a:miter lim="800000"/>
            <a:headEnd/>
            <a:tailEnd/>
          </a:ln>
        </p:spPr>
      </p:pic>
      <p:sp>
        <p:nvSpPr>
          <p:cNvPr id="7" name="Obdélník 6"/>
          <p:cNvSpPr/>
          <p:nvPr/>
        </p:nvSpPr>
        <p:spPr>
          <a:xfrm>
            <a:off x="1547664" y="5589240"/>
            <a:ext cx="3528391" cy="830997"/>
          </a:xfrm>
          <a:prstGeom prst="rect">
            <a:avLst/>
          </a:prstGeom>
          <a:noFill/>
        </p:spPr>
        <p:txBody>
          <a:bodyPr>
            <a:spAutoFit/>
          </a:bodyPr>
          <a:lstStyle/>
          <a:p>
            <a:pPr algn="ctr" fontAlgn="auto">
              <a:spcBef>
                <a:spcPts val="0"/>
              </a:spcBef>
              <a:spcAft>
                <a:spcPts val="0"/>
              </a:spcAft>
              <a:defRPr/>
            </a:pPr>
            <a:r>
              <a:rPr lang="cs-CZ"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Dej přednost </a:t>
            </a:r>
          </a:p>
          <a:p>
            <a:pPr algn="ctr" fontAlgn="auto">
              <a:spcBef>
                <a:spcPts val="0"/>
              </a:spcBef>
              <a:spcAft>
                <a:spcPts val="0"/>
              </a:spcAft>
              <a:defRPr/>
            </a:pPr>
            <a:r>
              <a:rPr lang="cs-CZ"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v jízdě tramvaji</a:t>
            </a:r>
          </a:p>
        </p:txBody>
      </p:sp>
      <p:sp>
        <p:nvSpPr>
          <p:cNvPr id="8" name="Obdélník 7"/>
          <p:cNvSpPr/>
          <p:nvPr/>
        </p:nvSpPr>
        <p:spPr>
          <a:xfrm>
            <a:off x="4427984" y="5373216"/>
            <a:ext cx="4320480" cy="1200329"/>
          </a:xfrm>
          <a:prstGeom prst="rect">
            <a:avLst/>
          </a:prstGeom>
          <a:noFill/>
        </p:spPr>
        <p:txBody>
          <a:bodyPr>
            <a:spAutoFit/>
          </a:bodyPr>
          <a:lstStyle/>
          <a:p>
            <a:pPr algn="ctr" fontAlgn="auto">
              <a:spcBef>
                <a:spcPts val="0"/>
              </a:spcBef>
              <a:spcAft>
                <a:spcPts val="0"/>
              </a:spcAft>
              <a:defRPr/>
            </a:pPr>
            <a:r>
              <a:rPr lang="cs-CZ"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Přednost protijedoucích vozidel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2000"/>
                                        <p:tgtEl>
                                          <p:spTgt spid="4">
                                            <p:txEl>
                                              <p:pRg st="0" end="0"/>
                                            </p:txEl>
                                          </p:spTgt>
                                        </p:tgtEl>
                                      </p:cBhvr>
                                    </p:animEffect>
                                  </p:childTnLst>
                                </p:cTn>
                              </p:par>
                            </p:childTnLst>
                          </p:cTn>
                        </p:par>
                        <p:par>
                          <p:cTn id="8" fill="hold">
                            <p:stCondLst>
                              <p:cond delay="2000"/>
                            </p:stCondLst>
                            <p:childTnLst>
                              <p:par>
                                <p:cTn id="9" presetID="3" presetClass="entr" presetSubtype="10" fill="hold" nodeType="afterEffect">
                                  <p:stCondLst>
                                    <p:cond delay="4000"/>
                                  </p:stCondLst>
                                  <p:childTnLst>
                                    <p:set>
                                      <p:cBhvr>
                                        <p:cTn id="10" dur="1" fill="hold">
                                          <p:stCondLst>
                                            <p:cond delay="0"/>
                                          </p:stCondLst>
                                        </p:cTn>
                                        <p:tgtEl>
                                          <p:spTgt spid="2050"/>
                                        </p:tgtEl>
                                        <p:attrNameLst>
                                          <p:attrName>style.visibility</p:attrName>
                                        </p:attrNameLst>
                                      </p:cBhvr>
                                      <p:to>
                                        <p:strVal val="visible"/>
                                      </p:to>
                                    </p:set>
                                    <p:animEffect transition="in" filter="blinds(horizontal)">
                                      <p:cBhvr>
                                        <p:cTn id="11" dur="2000"/>
                                        <p:tgtEl>
                                          <p:spTgt spid="2050"/>
                                        </p:tgtEl>
                                      </p:cBhvr>
                                    </p:animEffect>
                                  </p:childTnLst>
                                </p:cTn>
                              </p:par>
                              <p:par>
                                <p:cTn id="12" presetID="3" presetClass="entr" presetSubtype="10" fill="hold" nodeType="withEffect">
                                  <p:stCondLst>
                                    <p:cond delay="4000"/>
                                  </p:stCondLst>
                                  <p:childTnLst>
                                    <p:set>
                                      <p:cBhvr>
                                        <p:cTn id="13" dur="1" fill="hold">
                                          <p:stCondLst>
                                            <p:cond delay="0"/>
                                          </p:stCondLst>
                                        </p:cTn>
                                        <p:tgtEl>
                                          <p:spTgt spid="7"/>
                                        </p:tgtEl>
                                        <p:attrNameLst>
                                          <p:attrName>style.visibility</p:attrName>
                                        </p:attrNameLst>
                                      </p:cBhvr>
                                      <p:to>
                                        <p:strVal val="visible"/>
                                      </p:to>
                                    </p:set>
                                    <p:animEffect transition="in" filter="blinds(horizontal)">
                                      <p:cBhvr>
                                        <p:cTn id="14" dur="2000"/>
                                        <p:tgtEl>
                                          <p:spTgt spid="7"/>
                                        </p:tgtEl>
                                      </p:cBhvr>
                                    </p:animEffect>
                                  </p:childTnLst>
                                </p:cTn>
                              </p:par>
                            </p:childTnLst>
                          </p:cTn>
                        </p:par>
                        <p:par>
                          <p:cTn id="15" fill="hold">
                            <p:stCondLst>
                              <p:cond delay="8000"/>
                            </p:stCondLst>
                            <p:childTnLst>
                              <p:par>
                                <p:cTn id="16" presetID="3" presetClass="entr" presetSubtype="10" fill="hold" nodeType="afterEffect">
                                  <p:stCondLst>
                                    <p:cond delay="1000"/>
                                  </p:stCondLst>
                                  <p:childTnLst>
                                    <p:set>
                                      <p:cBhvr>
                                        <p:cTn id="17" dur="1" fill="hold">
                                          <p:stCondLst>
                                            <p:cond delay="0"/>
                                          </p:stCondLst>
                                        </p:cTn>
                                        <p:tgtEl>
                                          <p:spTgt spid="2051"/>
                                        </p:tgtEl>
                                        <p:attrNameLst>
                                          <p:attrName>style.visibility</p:attrName>
                                        </p:attrNameLst>
                                      </p:cBhvr>
                                      <p:to>
                                        <p:strVal val="visible"/>
                                      </p:to>
                                    </p:set>
                                    <p:animEffect transition="in" filter="blinds(horizontal)">
                                      <p:cBhvr>
                                        <p:cTn id="18" dur="2000"/>
                                        <p:tgtEl>
                                          <p:spTgt spid="2051"/>
                                        </p:tgtEl>
                                      </p:cBhvr>
                                    </p:animEffect>
                                  </p:childTnLst>
                                </p:cTn>
                              </p:par>
                              <p:par>
                                <p:cTn id="19" presetID="3" presetClass="entr" presetSubtype="10" fill="hold" nodeType="withEffect">
                                  <p:stCondLst>
                                    <p:cond delay="1000"/>
                                  </p:stCondLst>
                                  <p:childTnLst>
                                    <p:set>
                                      <p:cBhvr>
                                        <p:cTn id="20" dur="1" fill="hold">
                                          <p:stCondLst>
                                            <p:cond delay="0"/>
                                          </p:stCondLst>
                                        </p:cTn>
                                        <p:tgtEl>
                                          <p:spTgt spid="8"/>
                                        </p:tgtEl>
                                        <p:attrNameLst>
                                          <p:attrName>style.visibility</p:attrName>
                                        </p:attrNameLst>
                                      </p:cBhvr>
                                      <p:to>
                                        <p:strVal val="visible"/>
                                      </p:to>
                                    </p:set>
                                    <p:animEffect transition="in" filter="blinds(horizontal)">
                                      <p:cBhvr>
                                        <p:cTn id="21"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403350" y="549275"/>
            <a:ext cx="7497763" cy="5770563"/>
          </a:xfrm>
        </p:spPr>
        <p:txBody>
          <a:bodyPr/>
          <a:lstStyle/>
          <a:p>
            <a:pPr eaLnBrk="1" hangingPunct="1"/>
            <a:r>
              <a:rPr lang="cs-CZ" b="1" smtClean="0"/>
              <a:t>Zákazové značky</a:t>
            </a:r>
            <a:r>
              <a:rPr lang="cs-CZ" smtClean="0"/>
              <a:t>, které ukládají účastníku provozu na pozemních komunikacích zákazy nebo omezení.</a:t>
            </a:r>
          </a:p>
          <a:p>
            <a:pPr eaLnBrk="1" hangingPunct="1"/>
            <a:endParaRPr lang="cs-CZ" smtClean="0"/>
          </a:p>
        </p:txBody>
      </p:sp>
      <p:pic>
        <p:nvPicPr>
          <p:cNvPr id="3074" name="Picture 2" descr="b02"/>
          <p:cNvPicPr>
            <a:picLocks noChangeAspect="1" noChangeArrowheads="1"/>
          </p:cNvPicPr>
          <p:nvPr/>
        </p:nvPicPr>
        <p:blipFill>
          <a:blip r:embed="rId2" cstate="print"/>
          <a:srcRect/>
          <a:stretch>
            <a:fillRect/>
          </a:stretch>
        </p:blipFill>
        <p:spPr bwMode="auto">
          <a:xfrm>
            <a:off x="1763713" y="2636838"/>
            <a:ext cx="2663825" cy="2663825"/>
          </a:xfrm>
          <a:prstGeom prst="rect">
            <a:avLst/>
          </a:prstGeom>
          <a:noFill/>
          <a:ln w="9525">
            <a:noFill/>
            <a:miter lim="800000"/>
            <a:headEnd/>
            <a:tailEnd/>
          </a:ln>
        </p:spPr>
      </p:pic>
      <p:pic>
        <p:nvPicPr>
          <p:cNvPr id="3075" name="Picture 3" descr="b21a"/>
          <p:cNvPicPr>
            <a:picLocks noChangeAspect="1" noChangeArrowheads="1"/>
          </p:cNvPicPr>
          <p:nvPr/>
        </p:nvPicPr>
        <p:blipFill>
          <a:blip r:embed="rId3" cstate="print"/>
          <a:srcRect/>
          <a:stretch>
            <a:fillRect/>
          </a:stretch>
        </p:blipFill>
        <p:spPr bwMode="auto">
          <a:xfrm>
            <a:off x="5364163" y="2708275"/>
            <a:ext cx="2668587" cy="2665413"/>
          </a:xfrm>
          <a:prstGeom prst="rect">
            <a:avLst/>
          </a:prstGeom>
          <a:noFill/>
          <a:ln w="9525">
            <a:noFill/>
            <a:miter lim="800000"/>
            <a:headEnd/>
            <a:tailEnd/>
          </a:ln>
        </p:spPr>
      </p:pic>
      <p:sp>
        <p:nvSpPr>
          <p:cNvPr id="6" name="Obdélník 5"/>
          <p:cNvSpPr/>
          <p:nvPr/>
        </p:nvSpPr>
        <p:spPr>
          <a:xfrm>
            <a:off x="1331640" y="5589240"/>
            <a:ext cx="3528391" cy="830997"/>
          </a:xfrm>
          <a:prstGeom prst="rect">
            <a:avLst/>
          </a:prstGeom>
          <a:noFill/>
        </p:spPr>
        <p:txBody>
          <a:bodyPr>
            <a:spAutoFit/>
          </a:bodyPr>
          <a:lstStyle/>
          <a:p>
            <a:pPr algn="ctr" fontAlgn="auto">
              <a:spcBef>
                <a:spcPts val="0"/>
              </a:spcBef>
              <a:spcAft>
                <a:spcPts val="0"/>
              </a:spcAft>
              <a:defRPr/>
            </a:pPr>
            <a:r>
              <a:rPr lang="cs-CZ"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Zákaz vjezdu všech vozidel</a:t>
            </a:r>
          </a:p>
        </p:txBody>
      </p:sp>
      <p:sp>
        <p:nvSpPr>
          <p:cNvPr id="7" name="Obdélník 6"/>
          <p:cNvSpPr/>
          <p:nvPr/>
        </p:nvSpPr>
        <p:spPr>
          <a:xfrm>
            <a:off x="4932040" y="5733256"/>
            <a:ext cx="3528391" cy="461665"/>
          </a:xfrm>
          <a:prstGeom prst="rect">
            <a:avLst/>
          </a:prstGeom>
          <a:noFill/>
        </p:spPr>
        <p:txBody>
          <a:bodyPr>
            <a:spAutoFit/>
          </a:bodyPr>
          <a:lstStyle/>
          <a:p>
            <a:pPr algn="ctr" fontAlgn="auto">
              <a:spcBef>
                <a:spcPts val="0"/>
              </a:spcBef>
              <a:spcAft>
                <a:spcPts val="0"/>
              </a:spcAft>
              <a:defRPr/>
            </a:pPr>
            <a:r>
              <a:rPr lang="cs-CZ"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Zákaz předjíždění</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2000"/>
                                        <p:tgtEl>
                                          <p:spTgt spid="3">
                                            <p:txEl>
                                              <p:pRg st="0" end="0"/>
                                            </p:txEl>
                                          </p:spTgt>
                                        </p:tgtEl>
                                      </p:cBhvr>
                                    </p:animEffect>
                                  </p:childTnLst>
                                </p:cTn>
                              </p:par>
                            </p:childTnLst>
                          </p:cTn>
                        </p:par>
                        <p:par>
                          <p:cTn id="8" fill="hold">
                            <p:stCondLst>
                              <p:cond delay="2000"/>
                            </p:stCondLst>
                            <p:childTnLst>
                              <p:par>
                                <p:cTn id="9" presetID="3" presetClass="entr" presetSubtype="10" fill="hold" nodeType="afterEffect">
                                  <p:stCondLst>
                                    <p:cond delay="4000"/>
                                  </p:stCondLst>
                                  <p:childTnLst>
                                    <p:set>
                                      <p:cBhvr>
                                        <p:cTn id="10" dur="1" fill="hold">
                                          <p:stCondLst>
                                            <p:cond delay="0"/>
                                          </p:stCondLst>
                                        </p:cTn>
                                        <p:tgtEl>
                                          <p:spTgt spid="3074"/>
                                        </p:tgtEl>
                                        <p:attrNameLst>
                                          <p:attrName>style.visibility</p:attrName>
                                        </p:attrNameLst>
                                      </p:cBhvr>
                                      <p:to>
                                        <p:strVal val="visible"/>
                                      </p:to>
                                    </p:set>
                                    <p:animEffect transition="in" filter="blinds(horizontal)">
                                      <p:cBhvr>
                                        <p:cTn id="11" dur="2000"/>
                                        <p:tgtEl>
                                          <p:spTgt spid="3074"/>
                                        </p:tgtEl>
                                      </p:cBhvr>
                                    </p:animEffect>
                                  </p:childTnLst>
                                </p:cTn>
                              </p:par>
                              <p:par>
                                <p:cTn id="12" presetID="3" presetClass="entr" presetSubtype="10" fill="hold" nodeType="withEffect">
                                  <p:stCondLst>
                                    <p:cond delay="4000"/>
                                  </p:stCondLst>
                                  <p:childTnLst>
                                    <p:set>
                                      <p:cBhvr>
                                        <p:cTn id="13" dur="1" fill="hold">
                                          <p:stCondLst>
                                            <p:cond delay="0"/>
                                          </p:stCondLst>
                                        </p:cTn>
                                        <p:tgtEl>
                                          <p:spTgt spid="6"/>
                                        </p:tgtEl>
                                        <p:attrNameLst>
                                          <p:attrName>style.visibility</p:attrName>
                                        </p:attrNameLst>
                                      </p:cBhvr>
                                      <p:to>
                                        <p:strVal val="visible"/>
                                      </p:to>
                                    </p:set>
                                    <p:animEffect transition="in" filter="blinds(horizontal)">
                                      <p:cBhvr>
                                        <p:cTn id="14" dur="2000"/>
                                        <p:tgtEl>
                                          <p:spTgt spid="6"/>
                                        </p:tgtEl>
                                      </p:cBhvr>
                                    </p:animEffect>
                                  </p:childTnLst>
                                </p:cTn>
                              </p:par>
                            </p:childTnLst>
                          </p:cTn>
                        </p:par>
                        <p:par>
                          <p:cTn id="15" fill="hold">
                            <p:stCondLst>
                              <p:cond delay="8000"/>
                            </p:stCondLst>
                            <p:childTnLst>
                              <p:par>
                                <p:cTn id="16" presetID="3" presetClass="entr" presetSubtype="10" fill="hold" nodeType="afterEffect">
                                  <p:stCondLst>
                                    <p:cond delay="2000"/>
                                  </p:stCondLst>
                                  <p:childTnLst>
                                    <p:set>
                                      <p:cBhvr>
                                        <p:cTn id="17" dur="1" fill="hold">
                                          <p:stCondLst>
                                            <p:cond delay="0"/>
                                          </p:stCondLst>
                                        </p:cTn>
                                        <p:tgtEl>
                                          <p:spTgt spid="3075"/>
                                        </p:tgtEl>
                                        <p:attrNameLst>
                                          <p:attrName>style.visibility</p:attrName>
                                        </p:attrNameLst>
                                      </p:cBhvr>
                                      <p:to>
                                        <p:strVal val="visible"/>
                                      </p:to>
                                    </p:set>
                                    <p:animEffect transition="in" filter="blinds(horizontal)">
                                      <p:cBhvr>
                                        <p:cTn id="18" dur="2000"/>
                                        <p:tgtEl>
                                          <p:spTgt spid="3075"/>
                                        </p:tgtEl>
                                      </p:cBhvr>
                                    </p:animEffect>
                                  </p:childTnLst>
                                </p:cTn>
                              </p:par>
                              <p:par>
                                <p:cTn id="19" presetID="3" presetClass="entr" presetSubtype="10" fill="hold" nodeType="withEffect">
                                  <p:stCondLst>
                                    <p:cond delay="2000"/>
                                  </p:stCondLst>
                                  <p:childTnLst>
                                    <p:set>
                                      <p:cBhvr>
                                        <p:cTn id="20" dur="1" fill="hold">
                                          <p:stCondLst>
                                            <p:cond delay="0"/>
                                          </p:stCondLst>
                                        </p:cTn>
                                        <p:tgtEl>
                                          <p:spTgt spid="7"/>
                                        </p:tgtEl>
                                        <p:attrNameLst>
                                          <p:attrName>style.visibility</p:attrName>
                                        </p:attrNameLst>
                                      </p:cBhvr>
                                      <p:to>
                                        <p:strVal val="visible"/>
                                      </p:to>
                                    </p:set>
                                    <p:animEffect transition="in" filter="blinds(horizontal)">
                                      <p:cBhvr>
                                        <p:cTn id="21"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403350" y="620713"/>
            <a:ext cx="7497763" cy="5627687"/>
          </a:xfrm>
        </p:spPr>
        <p:txBody>
          <a:bodyPr/>
          <a:lstStyle/>
          <a:p>
            <a:pPr eaLnBrk="1" hangingPunct="1"/>
            <a:r>
              <a:rPr lang="cs-CZ" b="1" smtClean="0"/>
              <a:t>Příkazové značky</a:t>
            </a:r>
            <a:r>
              <a:rPr lang="cs-CZ" smtClean="0"/>
              <a:t>, které ukládají účastníku provozu na pozemních komunikacích příkazy.</a:t>
            </a:r>
          </a:p>
          <a:p>
            <a:pPr eaLnBrk="1" hangingPunct="1"/>
            <a:endParaRPr lang="cs-CZ" smtClean="0"/>
          </a:p>
        </p:txBody>
      </p:sp>
      <p:pic>
        <p:nvPicPr>
          <p:cNvPr id="4098" name="Picture 2" descr="c02c"/>
          <p:cNvPicPr>
            <a:picLocks noChangeAspect="1" noChangeArrowheads="1"/>
          </p:cNvPicPr>
          <p:nvPr/>
        </p:nvPicPr>
        <p:blipFill>
          <a:blip r:embed="rId2" cstate="print"/>
          <a:srcRect/>
          <a:stretch>
            <a:fillRect/>
          </a:stretch>
        </p:blipFill>
        <p:spPr bwMode="auto">
          <a:xfrm>
            <a:off x="1763713" y="2636838"/>
            <a:ext cx="2879725" cy="2886075"/>
          </a:xfrm>
          <a:prstGeom prst="rect">
            <a:avLst/>
          </a:prstGeom>
          <a:noFill/>
          <a:ln w="9525">
            <a:noFill/>
            <a:miter lim="800000"/>
            <a:headEnd/>
            <a:tailEnd/>
          </a:ln>
        </p:spPr>
      </p:pic>
      <p:pic>
        <p:nvPicPr>
          <p:cNvPr id="4099" name="Picture 3" descr="c06a"/>
          <p:cNvPicPr>
            <a:picLocks noChangeAspect="1" noChangeArrowheads="1"/>
          </p:cNvPicPr>
          <p:nvPr/>
        </p:nvPicPr>
        <p:blipFill>
          <a:blip r:embed="rId3" cstate="print"/>
          <a:srcRect/>
          <a:stretch>
            <a:fillRect/>
          </a:stretch>
        </p:blipFill>
        <p:spPr bwMode="auto">
          <a:xfrm>
            <a:off x="5364163" y="2565400"/>
            <a:ext cx="2952750" cy="2951163"/>
          </a:xfrm>
          <a:prstGeom prst="rect">
            <a:avLst/>
          </a:prstGeom>
          <a:noFill/>
          <a:ln w="9525">
            <a:noFill/>
            <a:miter lim="800000"/>
            <a:headEnd/>
            <a:tailEnd/>
          </a:ln>
        </p:spPr>
      </p:pic>
      <p:sp>
        <p:nvSpPr>
          <p:cNvPr id="6" name="Obdélník 5"/>
          <p:cNvSpPr/>
          <p:nvPr/>
        </p:nvSpPr>
        <p:spPr>
          <a:xfrm>
            <a:off x="1475656" y="5661248"/>
            <a:ext cx="3528391" cy="830997"/>
          </a:xfrm>
          <a:prstGeom prst="rect">
            <a:avLst/>
          </a:prstGeom>
          <a:noFill/>
        </p:spPr>
        <p:txBody>
          <a:bodyPr>
            <a:spAutoFit/>
          </a:bodyPr>
          <a:lstStyle/>
          <a:p>
            <a:pPr algn="ctr" fontAlgn="auto">
              <a:spcBef>
                <a:spcPts val="0"/>
              </a:spcBef>
              <a:spcAft>
                <a:spcPts val="0"/>
              </a:spcAft>
              <a:defRPr/>
            </a:pPr>
            <a:r>
              <a:rPr lang="cs-CZ"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Přikázaný směr jízdy vlevo</a:t>
            </a:r>
          </a:p>
        </p:txBody>
      </p:sp>
      <p:sp>
        <p:nvSpPr>
          <p:cNvPr id="7" name="Obdélník 6"/>
          <p:cNvSpPr/>
          <p:nvPr/>
        </p:nvSpPr>
        <p:spPr>
          <a:xfrm>
            <a:off x="5004048" y="5733256"/>
            <a:ext cx="3528391" cy="830997"/>
          </a:xfrm>
          <a:prstGeom prst="rect">
            <a:avLst/>
          </a:prstGeom>
          <a:noFill/>
        </p:spPr>
        <p:txBody>
          <a:bodyPr>
            <a:spAutoFit/>
          </a:bodyPr>
          <a:lstStyle/>
          <a:p>
            <a:pPr algn="ctr" fontAlgn="auto">
              <a:spcBef>
                <a:spcPts val="0"/>
              </a:spcBef>
              <a:spcAft>
                <a:spcPts val="0"/>
              </a:spcAft>
              <a:defRPr/>
            </a:pPr>
            <a:r>
              <a:rPr lang="cs-CZ"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Nejnižší dovolená rychlost 30km/h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2000"/>
                                        <p:tgtEl>
                                          <p:spTgt spid="3">
                                            <p:txEl>
                                              <p:pRg st="0" end="0"/>
                                            </p:txEl>
                                          </p:spTgt>
                                        </p:tgtEl>
                                      </p:cBhvr>
                                    </p:animEffect>
                                  </p:childTnLst>
                                </p:cTn>
                              </p:par>
                            </p:childTnLst>
                          </p:cTn>
                        </p:par>
                        <p:par>
                          <p:cTn id="8" fill="hold">
                            <p:stCondLst>
                              <p:cond delay="2000"/>
                            </p:stCondLst>
                            <p:childTnLst>
                              <p:par>
                                <p:cTn id="9" presetID="3" presetClass="entr" presetSubtype="10" fill="hold" nodeType="afterEffect">
                                  <p:stCondLst>
                                    <p:cond delay="4000"/>
                                  </p:stCondLst>
                                  <p:childTnLst>
                                    <p:set>
                                      <p:cBhvr>
                                        <p:cTn id="10" dur="1" fill="hold">
                                          <p:stCondLst>
                                            <p:cond delay="0"/>
                                          </p:stCondLst>
                                        </p:cTn>
                                        <p:tgtEl>
                                          <p:spTgt spid="4098"/>
                                        </p:tgtEl>
                                        <p:attrNameLst>
                                          <p:attrName>style.visibility</p:attrName>
                                        </p:attrNameLst>
                                      </p:cBhvr>
                                      <p:to>
                                        <p:strVal val="visible"/>
                                      </p:to>
                                    </p:set>
                                    <p:animEffect transition="in" filter="blinds(horizontal)">
                                      <p:cBhvr>
                                        <p:cTn id="11" dur="2000"/>
                                        <p:tgtEl>
                                          <p:spTgt spid="4098"/>
                                        </p:tgtEl>
                                      </p:cBhvr>
                                    </p:animEffect>
                                  </p:childTnLst>
                                </p:cTn>
                              </p:par>
                              <p:par>
                                <p:cTn id="12" presetID="3" presetClass="entr" presetSubtype="10" fill="hold" nodeType="withEffect">
                                  <p:stCondLst>
                                    <p:cond delay="4000"/>
                                  </p:stCondLst>
                                  <p:childTnLst>
                                    <p:set>
                                      <p:cBhvr>
                                        <p:cTn id="13" dur="1" fill="hold">
                                          <p:stCondLst>
                                            <p:cond delay="0"/>
                                          </p:stCondLst>
                                        </p:cTn>
                                        <p:tgtEl>
                                          <p:spTgt spid="6"/>
                                        </p:tgtEl>
                                        <p:attrNameLst>
                                          <p:attrName>style.visibility</p:attrName>
                                        </p:attrNameLst>
                                      </p:cBhvr>
                                      <p:to>
                                        <p:strVal val="visible"/>
                                      </p:to>
                                    </p:set>
                                    <p:animEffect transition="in" filter="blinds(horizontal)">
                                      <p:cBhvr>
                                        <p:cTn id="14" dur="2000"/>
                                        <p:tgtEl>
                                          <p:spTgt spid="6"/>
                                        </p:tgtEl>
                                      </p:cBhvr>
                                    </p:animEffect>
                                  </p:childTnLst>
                                </p:cTn>
                              </p:par>
                            </p:childTnLst>
                          </p:cTn>
                        </p:par>
                        <p:par>
                          <p:cTn id="15" fill="hold">
                            <p:stCondLst>
                              <p:cond delay="8000"/>
                            </p:stCondLst>
                            <p:childTnLst>
                              <p:par>
                                <p:cTn id="16" presetID="3" presetClass="entr" presetSubtype="10" fill="hold" nodeType="afterEffect">
                                  <p:stCondLst>
                                    <p:cond delay="0"/>
                                  </p:stCondLst>
                                  <p:childTnLst>
                                    <p:set>
                                      <p:cBhvr>
                                        <p:cTn id="17" dur="1" fill="hold">
                                          <p:stCondLst>
                                            <p:cond delay="0"/>
                                          </p:stCondLst>
                                        </p:cTn>
                                        <p:tgtEl>
                                          <p:spTgt spid="4099"/>
                                        </p:tgtEl>
                                        <p:attrNameLst>
                                          <p:attrName>style.visibility</p:attrName>
                                        </p:attrNameLst>
                                      </p:cBhvr>
                                      <p:to>
                                        <p:strVal val="visible"/>
                                      </p:to>
                                    </p:set>
                                    <p:animEffect transition="in" filter="blinds(horizontal)">
                                      <p:cBhvr>
                                        <p:cTn id="18" dur="2000"/>
                                        <p:tgtEl>
                                          <p:spTgt spid="4099"/>
                                        </p:tgtEl>
                                      </p:cBhvr>
                                    </p:animEffect>
                                  </p:childTnLst>
                                </p:cTn>
                              </p:par>
                              <p:par>
                                <p:cTn id="19" presetID="3" presetClass="entr" presetSubtype="1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linds(horizontal)">
                                      <p:cBhvr>
                                        <p:cTn id="21"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403350" y="549275"/>
            <a:ext cx="7497763" cy="5627688"/>
          </a:xfrm>
        </p:spPr>
        <p:txBody>
          <a:bodyPr/>
          <a:lstStyle/>
          <a:p>
            <a:pPr eaLnBrk="1" hangingPunct="1"/>
            <a:r>
              <a:rPr lang="cs-CZ" b="1" smtClean="0"/>
              <a:t>Informativní značky</a:t>
            </a:r>
            <a:r>
              <a:rPr lang="cs-CZ" smtClean="0"/>
              <a:t>, které poskytují účastníku provozu na pozemních komunikacích nutné informace, slouží k jeho orientaci, nebo mu ukládají povinnosti stanovené tímto zákonem nebo zvláštním právním předpisem.</a:t>
            </a:r>
          </a:p>
          <a:p>
            <a:pPr eaLnBrk="1" hangingPunct="1"/>
            <a:endParaRPr lang="cs-CZ" smtClean="0"/>
          </a:p>
        </p:txBody>
      </p:sp>
      <p:pic>
        <p:nvPicPr>
          <p:cNvPr id="5122" name="Picture 2" descr="is12a"/>
          <p:cNvPicPr>
            <a:picLocks noChangeAspect="1" noChangeArrowheads="1"/>
          </p:cNvPicPr>
          <p:nvPr/>
        </p:nvPicPr>
        <p:blipFill>
          <a:blip r:embed="rId2" cstate="print"/>
          <a:srcRect/>
          <a:stretch>
            <a:fillRect/>
          </a:stretch>
        </p:blipFill>
        <p:spPr bwMode="auto">
          <a:xfrm>
            <a:off x="1258888" y="4437063"/>
            <a:ext cx="2665412" cy="1331912"/>
          </a:xfrm>
          <a:prstGeom prst="rect">
            <a:avLst/>
          </a:prstGeom>
          <a:noFill/>
          <a:ln w="9525">
            <a:noFill/>
            <a:miter lim="800000"/>
            <a:headEnd/>
            <a:tailEnd/>
          </a:ln>
        </p:spPr>
      </p:pic>
      <p:pic>
        <p:nvPicPr>
          <p:cNvPr id="5123" name="Picture 3" descr="ip04b"/>
          <p:cNvPicPr>
            <a:picLocks noChangeAspect="1" noChangeArrowheads="1"/>
          </p:cNvPicPr>
          <p:nvPr/>
        </p:nvPicPr>
        <p:blipFill>
          <a:blip r:embed="rId3" cstate="print"/>
          <a:srcRect/>
          <a:stretch>
            <a:fillRect/>
          </a:stretch>
        </p:blipFill>
        <p:spPr bwMode="auto">
          <a:xfrm>
            <a:off x="4427538" y="4076700"/>
            <a:ext cx="1728787" cy="1728788"/>
          </a:xfrm>
          <a:prstGeom prst="rect">
            <a:avLst/>
          </a:prstGeom>
          <a:noFill/>
          <a:ln w="9525">
            <a:noFill/>
            <a:miter lim="800000"/>
            <a:headEnd/>
            <a:tailEnd/>
          </a:ln>
        </p:spPr>
      </p:pic>
      <p:pic>
        <p:nvPicPr>
          <p:cNvPr id="5124" name="Picture 4" descr="ij02"/>
          <p:cNvPicPr>
            <a:picLocks noChangeAspect="1" noChangeArrowheads="1"/>
          </p:cNvPicPr>
          <p:nvPr/>
        </p:nvPicPr>
        <p:blipFill>
          <a:blip r:embed="rId4" cstate="print"/>
          <a:srcRect/>
          <a:stretch>
            <a:fillRect/>
          </a:stretch>
        </p:blipFill>
        <p:spPr bwMode="auto">
          <a:xfrm>
            <a:off x="7019925" y="3860800"/>
            <a:ext cx="1368425" cy="1912938"/>
          </a:xfrm>
          <a:prstGeom prst="rect">
            <a:avLst/>
          </a:prstGeom>
          <a:noFill/>
          <a:ln w="9525">
            <a:noFill/>
            <a:miter lim="800000"/>
            <a:headEnd/>
            <a:tailEnd/>
          </a:ln>
        </p:spPr>
      </p:pic>
      <p:sp>
        <p:nvSpPr>
          <p:cNvPr id="7" name="Obdélník 6"/>
          <p:cNvSpPr/>
          <p:nvPr/>
        </p:nvSpPr>
        <p:spPr>
          <a:xfrm>
            <a:off x="827584" y="5805264"/>
            <a:ext cx="3528391" cy="830997"/>
          </a:xfrm>
          <a:prstGeom prst="rect">
            <a:avLst/>
          </a:prstGeom>
          <a:noFill/>
        </p:spPr>
        <p:txBody>
          <a:bodyPr>
            <a:spAutoFit/>
          </a:bodyPr>
          <a:lstStyle/>
          <a:p>
            <a:pPr algn="ctr" fontAlgn="auto">
              <a:spcBef>
                <a:spcPts val="0"/>
              </a:spcBef>
              <a:spcAft>
                <a:spcPts val="0"/>
              </a:spcAft>
              <a:defRPr/>
            </a:pPr>
            <a:r>
              <a:rPr lang="cs-CZ"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Informativní směrové</a:t>
            </a:r>
          </a:p>
        </p:txBody>
      </p:sp>
      <p:sp>
        <p:nvSpPr>
          <p:cNvPr id="8" name="Obdélník 7"/>
          <p:cNvSpPr/>
          <p:nvPr/>
        </p:nvSpPr>
        <p:spPr>
          <a:xfrm>
            <a:off x="3491880" y="5877272"/>
            <a:ext cx="3528391" cy="830997"/>
          </a:xfrm>
          <a:prstGeom prst="rect">
            <a:avLst/>
          </a:prstGeom>
          <a:noFill/>
        </p:spPr>
        <p:txBody>
          <a:bodyPr>
            <a:spAutoFit/>
          </a:bodyPr>
          <a:lstStyle/>
          <a:p>
            <a:pPr algn="ctr" fontAlgn="auto">
              <a:spcBef>
                <a:spcPts val="0"/>
              </a:spcBef>
              <a:spcAft>
                <a:spcPts val="0"/>
              </a:spcAft>
              <a:defRPr/>
            </a:pPr>
            <a:r>
              <a:rPr lang="cs-CZ"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Informativní provozní</a:t>
            </a:r>
          </a:p>
        </p:txBody>
      </p:sp>
      <p:sp>
        <p:nvSpPr>
          <p:cNvPr id="9" name="Obdélník 8"/>
          <p:cNvSpPr/>
          <p:nvPr/>
        </p:nvSpPr>
        <p:spPr>
          <a:xfrm>
            <a:off x="6084168" y="5805264"/>
            <a:ext cx="3528391" cy="830997"/>
          </a:xfrm>
          <a:prstGeom prst="rect">
            <a:avLst/>
          </a:prstGeom>
          <a:noFill/>
        </p:spPr>
        <p:txBody>
          <a:bodyPr>
            <a:spAutoFit/>
          </a:bodyPr>
          <a:lstStyle/>
          <a:p>
            <a:pPr algn="ctr" fontAlgn="auto">
              <a:spcBef>
                <a:spcPts val="0"/>
              </a:spcBef>
              <a:spcAft>
                <a:spcPts val="0"/>
              </a:spcAft>
              <a:defRPr/>
            </a:pPr>
            <a:r>
              <a:rPr lang="cs-CZ"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Informativní </a:t>
            </a:r>
          </a:p>
          <a:p>
            <a:pPr algn="ctr" fontAlgn="auto">
              <a:spcBef>
                <a:spcPts val="0"/>
              </a:spcBef>
              <a:spcAft>
                <a:spcPts val="0"/>
              </a:spcAft>
              <a:defRPr/>
            </a:pPr>
            <a:r>
              <a:rPr lang="cs-CZ"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jiné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2000"/>
                                        <p:tgtEl>
                                          <p:spTgt spid="3">
                                            <p:txEl>
                                              <p:pRg st="0" end="0"/>
                                            </p:txEl>
                                          </p:spTgt>
                                        </p:tgtEl>
                                      </p:cBhvr>
                                    </p:animEffect>
                                  </p:childTnLst>
                                </p:cTn>
                              </p:par>
                            </p:childTnLst>
                          </p:cTn>
                        </p:par>
                        <p:par>
                          <p:cTn id="8" fill="hold">
                            <p:stCondLst>
                              <p:cond delay="2000"/>
                            </p:stCondLst>
                            <p:childTnLst>
                              <p:par>
                                <p:cTn id="9" presetID="3" presetClass="entr" presetSubtype="10" fill="hold" nodeType="afterEffect">
                                  <p:stCondLst>
                                    <p:cond delay="8500"/>
                                  </p:stCondLst>
                                  <p:childTnLst>
                                    <p:set>
                                      <p:cBhvr>
                                        <p:cTn id="10" dur="1" fill="hold">
                                          <p:stCondLst>
                                            <p:cond delay="0"/>
                                          </p:stCondLst>
                                        </p:cTn>
                                        <p:tgtEl>
                                          <p:spTgt spid="5122"/>
                                        </p:tgtEl>
                                        <p:attrNameLst>
                                          <p:attrName>style.visibility</p:attrName>
                                        </p:attrNameLst>
                                      </p:cBhvr>
                                      <p:to>
                                        <p:strVal val="visible"/>
                                      </p:to>
                                    </p:set>
                                    <p:animEffect transition="in" filter="blinds(horizontal)">
                                      <p:cBhvr>
                                        <p:cTn id="11" dur="2000"/>
                                        <p:tgtEl>
                                          <p:spTgt spid="5122"/>
                                        </p:tgtEl>
                                      </p:cBhvr>
                                    </p:animEffect>
                                  </p:childTnLst>
                                </p:cTn>
                              </p:par>
                              <p:par>
                                <p:cTn id="12" presetID="3" presetClass="entr" presetSubtype="10" fill="hold" nodeType="withEffect">
                                  <p:stCondLst>
                                    <p:cond delay="8500"/>
                                  </p:stCondLst>
                                  <p:childTnLst>
                                    <p:set>
                                      <p:cBhvr>
                                        <p:cTn id="13" dur="1" fill="hold">
                                          <p:stCondLst>
                                            <p:cond delay="0"/>
                                          </p:stCondLst>
                                        </p:cTn>
                                        <p:tgtEl>
                                          <p:spTgt spid="7"/>
                                        </p:tgtEl>
                                        <p:attrNameLst>
                                          <p:attrName>style.visibility</p:attrName>
                                        </p:attrNameLst>
                                      </p:cBhvr>
                                      <p:to>
                                        <p:strVal val="visible"/>
                                      </p:to>
                                    </p:set>
                                    <p:animEffect transition="in" filter="blinds(horizontal)">
                                      <p:cBhvr>
                                        <p:cTn id="14" dur="2000"/>
                                        <p:tgtEl>
                                          <p:spTgt spid="7"/>
                                        </p:tgtEl>
                                      </p:cBhvr>
                                    </p:animEffect>
                                  </p:childTnLst>
                                </p:cTn>
                              </p:par>
                            </p:childTnLst>
                          </p:cTn>
                        </p:par>
                        <p:par>
                          <p:cTn id="15" fill="hold">
                            <p:stCondLst>
                              <p:cond delay="12500"/>
                            </p:stCondLst>
                            <p:childTnLst>
                              <p:par>
                                <p:cTn id="16" presetID="3" presetClass="entr" presetSubtype="10" fill="hold" nodeType="afterEffect">
                                  <p:stCondLst>
                                    <p:cond delay="1000"/>
                                  </p:stCondLst>
                                  <p:childTnLst>
                                    <p:set>
                                      <p:cBhvr>
                                        <p:cTn id="17" dur="1" fill="hold">
                                          <p:stCondLst>
                                            <p:cond delay="0"/>
                                          </p:stCondLst>
                                        </p:cTn>
                                        <p:tgtEl>
                                          <p:spTgt spid="5123"/>
                                        </p:tgtEl>
                                        <p:attrNameLst>
                                          <p:attrName>style.visibility</p:attrName>
                                        </p:attrNameLst>
                                      </p:cBhvr>
                                      <p:to>
                                        <p:strVal val="visible"/>
                                      </p:to>
                                    </p:set>
                                    <p:animEffect transition="in" filter="blinds(horizontal)">
                                      <p:cBhvr>
                                        <p:cTn id="18" dur="2000"/>
                                        <p:tgtEl>
                                          <p:spTgt spid="5123"/>
                                        </p:tgtEl>
                                      </p:cBhvr>
                                    </p:animEffect>
                                  </p:childTnLst>
                                </p:cTn>
                              </p:par>
                              <p:par>
                                <p:cTn id="19" presetID="3" presetClass="entr" presetSubtype="10" fill="hold" nodeType="withEffect">
                                  <p:stCondLst>
                                    <p:cond delay="1000"/>
                                  </p:stCondLst>
                                  <p:childTnLst>
                                    <p:set>
                                      <p:cBhvr>
                                        <p:cTn id="20" dur="1" fill="hold">
                                          <p:stCondLst>
                                            <p:cond delay="0"/>
                                          </p:stCondLst>
                                        </p:cTn>
                                        <p:tgtEl>
                                          <p:spTgt spid="8"/>
                                        </p:tgtEl>
                                        <p:attrNameLst>
                                          <p:attrName>style.visibility</p:attrName>
                                        </p:attrNameLst>
                                      </p:cBhvr>
                                      <p:to>
                                        <p:strVal val="visible"/>
                                      </p:to>
                                    </p:set>
                                    <p:animEffect transition="in" filter="blinds(horizontal)">
                                      <p:cBhvr>
                                        <p:cTn id="21" dur="3000"/>
                                        <p:tgtEl>
                                          <p:spTgt spid="8"/>
                                        </p:tgtEl>
                                      </p:cBhvr>
                                    </p:animEffect>
                                  </p:childTnLst>
                                </p:cTn>
                              </p:par>
                            </p:childTnLst>
                          </p:cTn>
                        </p:par>
                        <p:par>
                          <p:cTn id="22" fill="hold">
                            <p:stCondLst>
                              <p:cond delay="16500"/>
                            </p:stCondLst>
                            <p:childTnLst>
                              <p:par>
                                <p:cTn id="23" presetID="3" presetClass="entr" presetSubtype="10" fill="hold" nodeType="afterEffect">
                                  <p:stCondLst>
                                    <p:cond delay="1000"/>
                                  </p:stCondLst>
                                  <p:childTnLst>
                                    <p:set>
                                      <p:cBhvr>
                                        <p:cTn id="24" dur="1" fill="hold">
                                          <p:stCondLst>
                                            <p:cond delay="0"/>
                                          </p:stCondLst>
                                        </p:cTn>
                                        <p:tgtEl>
                                          <p:spTgt spid="5124"/>
                                        </p:tgtEl>
                                        <p:attrNameLst>
                                          <p:attrName>style.visibility</p:attrName>
                                        </p:attrNameLst>
                                      </p:cBhvr>
                                      <p:to>
                                        <p:strVal val="visible"/>
                                      </p:to>
                                    </p:set>
                                    <p:animEffect transition="in" filter="blinds(horizontal)">
                                      <p:cBhvr>
                                        <p:cTn id="25" dur="2000"/>
                                        <p:tgtEl>
                                          <p:spTgt spid="5124"/>
                                        </p:tgtEl>
                                      </p:cBhvr>
                                    </p:animEffect>
                                  </p:childTnLst>
                                </p:cTn>
                              </p:par>
                              <p:par>
                                <p:cTn id="26" presetID="3" presetClass="entr" presetSubtype="10" fill="hold" nodeType="withEffect">
                                  <p:stCondLst>
                                    <p:cond delay="1000"/>
                                  </p:stCondLst>
                                  <p:childTnLst>
                                    <p:set>
                                      <p:cBhvr>
                                        <p:cTn id="27" dur="1" fill="hold">
                                          <p:stCondLst>
                                            <p:cond delay="0"/>
                                          </p:stCondLst>
                                        </p:cTn>
                                        <p:tgtEl>
                                          <p:spTgt spid="9"/>
                                        </p:tgtEl>
                                        <p:attrNameLst>
                                          <p:attrName>style.visibility</p:attrName>
                                        </p:attrNameLst>
                                      </p:cBhvr>
                                      <p:to>
                                        <p:strVal val="visible"/>
                                      </p:to>
                                    </p:set>
                                    <p:animEffect transition="in" filter="blinds(horizontal)">
                                      <p:cBhvr>
                                        <p:cTn id="28"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435100" y="620713"/>
            <a:ext cx="7499350" cy="5627687"/>
          </a:xfrm>
        </p:spPr>
        <p:txBody>
          <a:bodyPr/>
          <a:lstStyle/>
          <a:p>
            <a:pPr eaLnBrk="1" hangingPunct="1"/>
            <a:r>
              <a:rPr lang="cs-CZ" b="1" smtClean="0"/>
              <a:t>Dodatkové tabulky</a:t>
            </a:r>
            <a:r>
              <a:rPr lang="cs-CZ" smtClean="0"/>
              <a:t>, které zpřesňují, doplňují nebo omezují význam dopravní značky, pod kterou jsou umístěny.</a:t>
            </a:r>
          </a:p>
          <a:p>
            <a:pPr eaLnBrk="1" hangingPunct="1">
              <a:buFont typeface="Wingdings 2" pitchFamily="18" charset="2"/>
              <a:buNone/>
            </a:pPr>
            <a:endParaRPr lang="cs-CZ" smtClean="0"/>
          </a:p>
        </p:txBody>
      </p:sp>
      <p:pic>
        <p:nvPicPr>
          <p:cNvPr id="6146" name="Picture 2" descr="e02b"/>
          <p:cNvPicPr>
            <a:picLocks noChangeAspect="1" noChangeArrowheads="1"/>
          </p:cNvPicPr>
          <p:nvPr/>
        </p:nvPicPr>
        <p:blipFill>
          <a:blip r:embed="rId2" cstate="print"/>
          <a:srcRect/>
          <a:stretch>
            <a:fillRect/>
          </a:stretch>
        </p:blipFill>
        <p:spPr bwMode="auto">
          <a:xfrm>
            <a:off x="2051050" y="2781300"/>
            <a:ext cx="2449513" cy="2447925"/>
          </a:xfrm>
          <a:prstGeom prst="rect">
            <a:avLst/>
          </a:prstGeom>
          <a:noFill/>
          <a:ln w="9525">
            <a:noFill/>
            <a:miter lim="800000"/>
            <a:headEnd/>
            <a:tailEnd/>
          </a:ln>
        </p:spPr>
      </p:pic>
      <p:pic>
        <p:nvPicPr>
          <p:cNvPr id="6147" name="Picture 3" descr="e12"/>
          <p:cNvPicPr>
            <a:picLocks noChangeAspect="1" noChangeArrowheads="1"/>
          </p:cNvPicPr>
          <p:nvPr/>
        </p:nvPicPr>
        <p:blipFill>
          <a:blip r:embed="rId3" cstate="print"/>
          <a:srcRect/>
          <a:stretch>
            <a:fillRect/>
          </a:stretch>
        </p:blipFill>
        <p:spPr bwMode="auto">
          <a:xfrm>
            <a:off x="5219700" y="2924175"/>
            <a:ext cx="3279775" cy="2233613"/>
          </a:xfrm>
          <a:prstGeom prst="rect">
            <a:avLst/>
          </a:prstGeom>
          <a:noFill/>
          <a:ln w="9525">
            <a:noFill/>
            <a:miter lim="800000"/>
            <a:headEnd/>
            <a:tailEnd/>
          </a:ln>
        </p:spPr>
      </p:pic>
      <p:sp>
        <p:nvSpPr>
          <p:cNvPr id="6" name="Obdélník 5"/>
          <p:cNvSpPr/>
          <p:nvPr/>
        </p:nvSpPr>
        <p:spPr>
          <a:xfrm>
            <a:off x="1475656" y="5517232"/>
            <a:ext cx="3528391" cy="461665"/>
          </a:xfrm>
          <a:prstGeom prst="rect">
            <a:avLst/>
          </a:prstGeom>
          <a:noFill/>
        </p:spPr>
        <p:txBody>
          <a:bodyPr>
            <a:spAutoFit/>
          </a:bodyPr>
          <a:lstStyle/>
          <a:p>
            <a:pPr algn="ctr" fontAlgn="auto">
              <a:spcBef>
                <a:spcPts val="0"/>
              </a:spcBef>
              <a:spcAft>
                <a:spcPts val="0"/>
              </a:spcAft>
              <a:defRPr/>
            </a:pPr>
            <a:r>
              <a:rPr lang="cs-CZ"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Tvar Křižovatky</a:t>
            </a:r>
          </a:p>
        </p:txBody>
      </p:sp>
      <p:sp>
        <p:nvSpPr>
          <p:cNvPr id="7" name="Obdélník 6"/>
          <p:cNvSpPr/>
          <p:nvPr/>
        </p:nvSpPr>
        <p:spPr>
          <a:xfrm>
            <a:off x="5076056" y="5517232"/>
            <a:ext cx="3528391" cy="461665"/>
          </a:xfrm>
          <a:prstGeom prst="rect">
            <a:avLst/>
          </a:prstGeom>
          <a:noFill/>
        </p:spPr>
        <p:txBody>
          <a:bodyPr>
            <a:spAutoFit/>
          </a:bodyPr>
          <a:lstStyle/>
          <a:p>
            <a:pPr algn="ctr" fontAlgn="auto">
              <a:spcBef>
                <a:spcPts val="0"/>
              </a:spcBef>
              <a:spcAft>
                <a:spcPts val="0"/>
              </a:spcAft>
              <a:defRPr/>
            </a:pPr>
            <a:r>
              <a:rPr lang="cs-CZ"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Text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2000"/>
                                        <p:tgtEl>
                                          <p:spTgt spid="3">
                                            <p:txEl>
                                              <p:pRg st="0" end="0"/>
                                            </p:txEl>
                                          </p:spTgt>
                                        </p:tgtEl>
                                      </p:cBhvr>
                                    </p:animEffect>
                                  </p:childTnLst>
                                </p:cTn>
                              </p:par>
                            </p:childTnLst>
                          </p:cTn>
                        </p:par>
                        <p:par>
                          <p:cTn id="8" fill="hold">
                            <p:stCondLst>
                              <p:cond delay="2000"/>
                            </p:stCondLst>
                            <p:childTnLst>
                              <p:par>
                                <p:cTn id="9" presetID="3" presetClass="entr" presetSubtype="10" fill="hold" nodeType="afterEffect">
                                  <p:stCondLst>
                                    <p:cond delay="4000"/>
                                  </p:stCondLst>
                                  <p:childTnLst>
                                    <p:set>
                                      <p:cBhvr>
                                        <p:cTn id="10" dur="1" fill="hold">
                                          <p:stCondLst>
                                            <p:cond delay="0"/>
                                          </p:stCondLst>
                                        </p:cTn>
                                        <p:tgtEl>
                                          <p:spTgt spid="6146"/>
                                        </p:tgtEl>
                                        <p:attrNameLst>
                                          <p:attrName>style.visibility</p:attrName>
                                        </p:attrNameLst>
                                      </p:cBhvr>
                                      <p:to>
                                        <p:strVal val="visible"/>
                                      </p:to>
                                    </p:set>
                                    <p:animEffect transition="in" filter="blinds(horizontal)">
                                      <p:cBhvr>
                                        <p:cTn id="11" dur="2000"/>
                                        <p:tgtEl>
                                          <p:spTgt spid="6146"/>
                                        </p:tgtEl>
                                      </p:cBhvr>
                                    </p:animEffect>
                                  </p:childTnLst>
                                </p:cTn>
                              </p:par>
                              <p:par>
                                <p:cTn id="12" presetID="3" presetClass="entr" presetSubtype="10" fill="hold" nodeType="withEffect">
                                  <p:stCondLst>
                                    <p:cond delay="4000"/>
                                  </p:stCondLst>
                                  <p:childTnLst>
                                    <p:set>
                                      <p:cBhvr>
                                        <p:cTn id="13" dur="1" fill="hold">
                                          <p:stCondLst>
                                            <p:cond delay="0"/>
                                          </p:stCondLst>
                                        </p:cTn>
                                        <p:tgtEl>
                                          <p:spTgt spid="6"/>
                                        </p:tgtEl>
                                        <p:attrNameLst>
                                          <p:attrName>style.visibility</p:attrName>
                                        </p:attrNameLst>
                                      </p:cBhvr>
                                      <p:to>
                                        <p:strVal val="visible"/>
                                      </p:to>
                                    </p:set>
                                    <p:animEffect transition="in" filter="blinds(horizontal)">
                                      <p:cBhvr>
                                        <p:cTn id="14" dur="2000"/>
                                        <p:tgtEl>
                                          <p:spTgt spid="6"/>
                                        </p:tgtEl>
                                      </p:cBhvr>
                                    </p:animEffect>
                                  </p:childTnLst>
                                </p:cTn>
                              </p:par>
                            </p:childTnLst>
                          </p:cTn>
                        </p:par>
                        <p:par>
                          <p:cTn id="15" fill="hold">
                            <p:stCondLst>
                              <p:cond delay="8000"/>
                            </p:stCondLst>
                            <p:childTnLst>
                              <p:par>
                                <p:cTn id="16" presetID="3" presetClass="entr" presetSubtype="10" fill="hold" nodeType="afterEffect">
                                  <p:stCondLst>
                                    <p:cond delay="1000"/>
                                  </p:stCondLst>
                                  <p:childTnLst>
                                    <p:set>
                                      <p:cBhvr>
                                        <p:cTn id="17" dur="1" fill="hold">
                                          <p:stCondLst>
                                            <p:cond delay="0"/>
                                          </p:stCondLst>
                                        </p:cTn>
                                        <p:tgtEl>
                                          <p:spTgt spid="6147"/>
                                        </p:tgtEl>
                                        <p:attrNameLst>
                                          <p:attrName>style.visibility</p:attrName>
                                        </p:attrNameLst>
                                      </p:cBhvr>
                                      <p:to>
                                        <p:strVal val="visible"/>
                                      </p:to>
                                    </p:set>
                                    <p:animEffect transition="in" filter="blinds(horizontal)">
                                      <p:cBhvr>
                                        <p:cTn id="18" dur="2000"/>
                                        <p:tgtEl>
                                          <p:spTgt spid="6147"/>
                                        </p:tgtEl>
                                      </p:cBhvr>
                                    </p:animEffect>
                                  </p:childTnLst>
                                </p:cTn>
                              </p:par>
                              <p:par>
                                <p:cTn id="19" presetID="3" presetClass="entr" presetSubtype="10" fill="hold" nodeType="withEffect">
                                  <p:stCondLst>
                                    <p:cond delay="1000"/>
                                  </p:stCondLst>
                                  <p:childTnLst>
                                    <p:set>
                                      <p:cBhvr>
                                        <p:cTn id="20" dur="1" fill="hold">
                                          <p:stCondLst>
                                            <p:cond delay="0"/>
                                          </p:stCondLst>
                                        </p:cTn>
                                        <p:tgtEl>
                                          <p:spTgt spid="7"/>
                                        </p:tgtEl>
                                        <p:attrNameLst>
                                          <p:attrName>style.visibility</p:attrName>
                                        </p:attrNameLst>
                                      </p:cBhvr>
                                      <p:to>
                                        <p:strVal val="visible"/>
                                      </p:to>
                                    </p:set>
                                    <p:animEffect transition="in" filter="blinds(horizontal)">
                                      <p:cBhvr>
                                        <p:cTn id="21"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eaLnBrk="1" fontAlgn="auto" hangingPunct="1">
              <a:spcAft>
                <a:spcPts val="0"/>
              </a:spcAft>
              <a:defRPr/>
            </a:pPr>
            <a:r>
              <a:rPr lang="cs-CZ" dirty="0" smtClean="0">
                <a:solidFill>
                  <a:schemeClr val="tx2">
                    <a:satMod val="130000"/>
                  </a:schemeClr>
                </a:solidFill>
              </a:rPr>
              <a:t>Vodorovné dopravní značky</a:t>
            </a:r>
            <a:endParaRPr lang="cs-CZ" dirty="0">
              <a:solidFill>
                <a:schemeClr val="tx2">
                  <a:satMod val="130000"/>
                </a:schemeClr>
              </a:solidFill>
            </a:endParaRPr>
          </a:p>
        </p:txBody>
      </p:sp>
      <p:sp>
        <p:nvSpPr>
          <p:cNvPr id="3" name="Zástupný symbol pro obsah 2"/>
          <p:cNvSpPr>
            <a:spLocks noGrp="1"/>
          </p:cNvSpPr>
          <p:nvPr>
            <p:ph idx="1"/>
          </p:nvPr>
        </p:nvSpPr>
        <p:spPr/>
        <p:txBody>
          <a:bodyPr/>
          <a:lstStyle/>
          <a:p>
            <a:pPr eaLnBrk="1" hangingPunct="1"/>
            <a:r>
              <a:rPr lang="cs-CZ" sz="2800" smtClean="0"/>
              <a:t>Užívají se samostatně nebo ve spojení se svislými dopravními značkami, popřípadě s dopravními zařízeními, jejichž význam zdůrazňují nebo zpřesňují.  Vodorovné dopravní značky jsou vyznačeny barvou nebo jiným srozumitelným způsobem; přechodná změna místní úpravy provozu na pozemních komunikacích je vyznačena žlutou nebo oranžovou barvou.</a:t>
            </a:r>
          </a:p>
          <a:p>
            <a:pPr eaLnBrk="1" hangingPunct="1"/>
            <a:endParaRPr lang="cs-CZ" smtClean="0"/>
          </a:p>
        </p:txBody>
      </p:sp>
      <p:pic>
        <p:nvPicPr>
          <p:cNvPr id="7170" name="Picture 2" descr="v03-1315860050"/>
          <p:cNvPicPr>
            <a:picLocks noChangeAspect="1" noChangeArrowheads="1"/>
          </p:cNvPicPr>
          <p:nvPr/>
        </p:nvPicPr>
        <p:blipFill>
          <a:blip r:embed="rId2" cstate="print"/>
          <a:srcRect/>
          <a:stretch>
            <a:fillRect/>
          </a:stretch>
        </p:blipFill>
        <p:spPr bwMode="auto">
          <a:xfrm>
            <a:off x="2627313" y="5345113"/>
            <a:ext cx="1011237" cy="1512887"/>
          </a:xfrm>
          <a:prstGeom prst="rect">
            <a:avLst/>
          </a:prstGeom>
          <a:noFill/>
          <a:ln w="9525">
            <a:noFill/>
            <a:miter lim="800000"/>
            <a:headEnd/>
            <a:tailEnd/>
          </a:ln>
        </p:spPr>
      </p:pic>
      <p:sp>
        <p:nvSpPr>
          <p:cNvPr id="5" name="Obdélník 4"/>
          <p:cNvSpPr/>
          <p:nvPr/>
        </p:nvSpPr>
        <p:spPr>
          <a:xfrm>
            <a:off x="3923928" y="5445224"/>
            <a:ext cx="4608512" cy="1200329"/>
          </a:xfrm>
          <a:prstGeom prst="rect">
            <a:avLst/>
          </a:prstGeom>
          <a:noFill/>
        </p:spPr>
        <p:txBody>
          <a:bodyPr>
            <a:spAutoFit/>
          </a:bodyPr>
          <a:lstStyle/>
          <a:p>
            <a:pPr algn="ctr" fontAlgn="auto">
              <a:spcBef>
                <a:spcPts val="0"/>
              </a:spcBef>
              <a:spcAft>
                <a:spcPts val="0"/>
              </a:spcAft>
              <a:defRPr/>
            </a:pPr>
            <a:r>
              <a:rPr lang="cs-CZ"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n-lt"/>
                <a:cs typeface="+mn-cs"/>
              </a:rPr>
              <a:t>Podélná čára souvislá doplněná čárou přerušovanou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2000"/>
                            </p:stCondLst>
                            <p:childTnLst>
                              <p:par>
                                <p:cTn id="10" presetID="5" presetClass="entr" presetSubtype="10" fill="hold" nodeType="afterEffect">
                                  <p:stCondLst>
                                    <p:cond delay="100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2000"/>
                                        <p:tgtEl>
                                          <p:spTgt spid="3">
                                            <p:txEl>
                                              <p:pRg st="0" end="0"/>
                                            </p:txEl>
                                          </p:spTgt>
                                        </p:tgtEl>
                                      </p:cBhvr>
                                    </p:animEffect>
                                  </p:childTnLst>
                                </p:cTn>
                              </p:par>
                            </p:childTnLst>
                          </p:cTn>
                        </p:par>
                        <p:par>
                          <p:cTn id="13" fill="hold">
                            <p:stCondLst>
                              <p:cond delay="5000"/>
                            </p:stCondLst>
                            <p:childTnLst>
                              <p:par>
                                <p:cTn id="14" presetID="3" presetClass="entr" presetSubtype="10" fill="hold" nodeType="afterEffect">
                                  <p:stCondLst>
                                    <p:cond delay="11000"/>
                                  </p:stCondLst>
                                  <p:childTnLst>
                                    <p:set>
                                      <p:cBhvr>
                                        <p:cTn id="15" dur="1" fill="hold">
                                          <p:stCondLst>
                                            <p:cond delay="0"/>
                                          </p:stCondLst>
                                        </p:cTn>
                                        <p:tgtEl>
                                          <p:spTgt spid="7170"/>
                                        </p:tgtEl>
                                        <p:attrNameLst>
                                          <p:attrName>style.visibility</p:attrName>
                                        </p:attrNameLst>
                                      </p:cBhvr>
                                      <p:to>
                                        <p:strVal val="visible"/>
                                      </p:to>
                                    </p:set>
                                    <p:animEffect transition="in" filter="blinds(horizontal)">
                                      <p:cBhvr>
                                        <p:cTn id="16" dur="2000"/>
                                        <p:tgtEl>
                                          <p:spTgt spid="7170"/>
                                        </p:tgtEl>
                                      </p:cBhvr>
                                    </p:animEffect>
                                  </p:childTnLst>
                                </p:cTn>
                              </p:par>
                              <p:par>
                                <p:cTn id="17" presetID="3" presetClass="entr" presetSubtype="10" fill="hold" nodeType="withEffect">
                                  <p:stCondLst>
                                    <p:cond delay="11000"/>
                                  </p:stCondLst>
                                  <p:childTnLst>
                                    <p:set>
                                      <p:cBhvr>
                                        <p:cTn id="18" dur="1" fill="hold">
                                          <p:stCondLst>
                                            <p:cond delay="0"/>
                                          </p:stCondLst>
                                        </p:cTn>
                                        <p:tgtEl>
                                          <p:spTgt spid="5"/>
                                        </p:tgtEl>
                                        <p:attrNameLst>
                                          <p:attrName>style.visibility</p:attrName>
                                        </p:attrNameLst>
                                      </p:cBhvr>
                                      <p:to>
                                        <p:strVal val="visible"/>
                                      </p:to>
                                    </p:set>
                                    <p:animEffect transition="in" filter="blinds(horizontal)">
                                      <p:cBhvr>
                                        <p:cTn id="1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unovrat">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Slunovra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196</TotalTime>
  <Words>685</Words>
  <Application>Microsoft Office PowerPoint</Application>
  <PresentationFormat>Předvádění na obrazovce (4:3)</PresentationFormat>
  <Paragraphs>59</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Slunovrat</vt:lpstr>
      <vt:lpstr>Dopravní výchova 8. ročník</vt:lpstr>
      <vt:lpstr>Dopravní značky</vt:lpstr>
      <vt:lpstr>Svislé dopravní značky</vt:lpstr>
      <vt:lpstr>Snímek 4</vt:lpstr>
      <vt:lpstr>Snímek 5</vt:lpstr>
      <vt:lpstr>Snímek 6</vt:lpstr>
      <vt:lpstr>Snímek 7</vt:lpstr>
      <vt:lpstr>Snímek 8</vt:lpstr>
      <vt:lpstr>Vodorovné dopravní značky</vt:lpstr>
      <vt:lpstr>Železniční přejezdy</vt:lpstr>
      <vt:lpstr>Řidič nesmí vjíždět na železniční přejezd </vt:lpstr>
      <vt:lpstr>Dopravní značky označující železniční přejezd</vt:lpstr>
      <vt:lpstr>Světelné signály, které zabezpečují  železniční přejezdy</vt:lpstr>
      <vt:lpstr>Snímek 14</vt:lpstr>
      <vt:lpstr>Snímek 15</vt:lpstr>
      <vt:lpstr>Zdroje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Acer</dc:creator>
  <cp:lastModifiedBy>Tom</cp:lastModifiedBy>
  <cp:revision>57</cp:revision>
  <dcterms:created xsi:type="dcterms:W3CDTF">2013-05-04T20:23:07Z</dcterms:created>
  <dcterms:modified xsi:type="dcterms:W3CDTF">2014-02-21T16:24:30Z</dcterms:modified>
</cp:coreProperties>
</file>