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smtClean="0"/>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6D30932F-22B4-4D9D-BE89-961B21EB88E9}" type="datetimeFigureOut">
              <a:rPr lang="cs-CZ"/>
              <a:pPr>
                <a:defRPr/>
              </a:pPr>
              <a:t>21.2.2014</a:t>
            </a:fld>
            <a:endParaRPr lang="cs-CZ"/>
          </a:p>
        </p:txBody>
      </p:sp>
      <p:sp>
        <p:nvSpPr>
          <p:cNvPr id="7" name="Zástupný symbol pro zápatí 19"/>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9"/>
          <p:cNvSpPr>
            <a:spLocks noGrp="1"/>
          </p:cNvSpPr>
          <p:nvPr>
            <p:ph type="sldNum" sz="quarter" idx="12"/>
          </p:nvPr>
        </p:nvSpPr>
        <p:spPr/>
        <p:txBody>
          <a:bodyPr/>
          <a:lstStyle>
            <a:lvl1pPr>
              <a:defRPr/>
            </a:lvl1pPr>
            <a:extLst/>
          </a:lstStyle>
          <a:p>
            <a:pPr>
              <a:defRPr/>
            </a:pPr>
            <a:fld id="{D49B539F-50F7-4CF9-B69B-AD8D8A137DB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115D63CA-88AA-4BD8-825B-5CFE08344B45}" type="datetimeFigureOut">
              <a:rPr lang="cs-CZ"/>
              <a:pPr>
                <a:defRPr/>
              </a:pPr>
              <a:t>21.2.2014</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A587FD0B-92A6-4818-865A-52BC8D5A681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485E1F8D-A0AC-4040-A975-05C28FC25555}" type="datetimeFigureOut">
              <a:rPr lang="cs-CZ"/>
              <a:pPr>
                <a:defRPr/>
              </a:pPr>
              <a:t>21.2.2014</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DDA8571C-2499-4426-9F4E-4E78DFA83F3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A2E585DE-7397-4EDA-8FD4-B247C238FA76}" type="datetimeFigureOut">
              <a:rPr lang="cs-CZ"/>
              <a:pPr>
                <a:defRPr/>
              </a:pPr>
              <a:t>21.2.2014</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B44189AB-455D-4090-BA84-FAA95605178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Obdélník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89A21208-8DB4-4EF5-96B4-0D5559F147B4}" type="datetimeFigureOut">
              <a:rPr lang="cs-CZ"/>
              <a:pPr>
                <a:defRPr/>
              </a:pPr>
              <a:t>21.2.2014</a:t>
            </a:fld>
            <a:endParaRPr lang="cs-CZ"/>
          </a:p>
        </p:txBody>
      </p:sp>
      <p:sp>
        <p:nvSpPr>
          <p:cNvPr id="9" name="Zástupný symbol pro zápatí 4"/>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extLst/>
          </a:lstStyle>
          <a:p>
            <a:pPr>
              <a:defRPr/>
            </a:pPr>
            <a:fld id="{03A58061-C4CF-4D43-B34E-DABAE1FA3AE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1FDA6574-4778-4BB9-A32C-AFE54F59DD83}" type="datetimeFigureOut">
              <a:rPr lang="cs-CZ"/>
              <a:pPr>
                <a:defRPr/>
              </a:pPr>
              <a:t>21.2.2014</a:t>
            </a:fld>
            <a:endParaRPr lang="cs-CZ"/>
          </a:p>
        </p:txBody>
      </p:sp>
      <p:sp>
        <p:nvSpPr>
          <p:cNvPr id="6" name="Zástupný symbol pro zápatí 9"/>
          <p:cNvSpPr>
            <a:spLocks noGrp="1"/>
          </p:cNvSpPr>
          <p:nvPr>
            <p:ph type="ftr" sz="quarter" idx="11"/>
          </p:nvPr>
        </p:nvSpPr>
        <p:spPr/>
        <p:txBody>
          <a:bodyPr/>
          <a:lstStyle>
            <a:lvl1pPr>
              <a:defRPr/>
            </a:lvl1pPr>
          </a:lstStyle>
          <a:p>
            <a:pPr>
              <a:defRPr/>
            </a:pPr>
            <a:endParaRPr lang="cs-CZ"/>
          </a:p>
        </p:txBody>
      </p:sp>
      <p:sp>
        <p:nvSpPr>
          <p:cNvPr id="7" name="Zástupný symbol pro číslo snímku 21"/>
          <p:cNvSpPr>
            <a:spLocks noGrp="1"/>
          </p:cNvSpPr>
          <p:nvPr>
            <p:ph type="sldNum" sz="quarter" idx="12"/>
          </p:nvPr>
        </p:nvSpPr>
        <p:spPr/>
        <p:txBody>
          <a:bodyPr/>
          <a:lstStyle>
            <a:lvl1pPr>
              <a:defRPr/>
            </a:lvl1pPr>
          </a:lstStyle>
          <a:p>
            <a:pPr>
              <a:defRPr/>
            </a:pPr>
            <a:fld id="{71592A65-786D-450E-A367-2C4BCF79C53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84C227B1-E476-4C36-B579-38121F6CCB71}" type="datetimeFigureOut">
              <a:rPr lang="cs-CZ"/>
              <a:pPr>
                <a:defRPr/>
              </a:pPr>
              <a:t>21.2.2014</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E290E0DD-F272-4AAF-96E6-8E1973BA168F}"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3CD623FF-1883-4059-B0F2-05E37FD57C9A}" type="datetimeFigureOut">
              <a:rPr lang="cs-CZ"/>
              <a:pPr>
                <a:defRPr/>
              </a:pPr>
              <a:t>21.2.2014</a:t>
            </a:fld>
            <a:endParaRPr lang="cs-CZ"/>
          </a:p>
        </p:txBody>
      </p:sp>
      <p:sp>
        <p:nvSpPr>
          <p:cNvPr id="4" name="Zástupný symbol pro zápatí 9"/>
          <p:cNvSpPr>
            <a:spLocks noGrp="1"/>
          </p:cNvSpPr>
          <p:nvPr>
            <p:ph type="ftr" sz="quarter" idx="11"/>
          </p:nvPr>
        </p:nvSpPr>
        <p:spPr/>
        <p:txBody>
          <a:bodyPr/>
          <a:lstStyle>
            <a:lvl1pPr>
              <a:defRPr/>
            </a:lvl1pPr>
          </a:lstStyle>
          <a:p>
            <a:pPr>
              <a:defRPr/>
            </a:pPr>
            <a:endParaRPr lang="cs-CZ"/>
          </a:p>
        </p:txBody>
      </p:sp>
      <p:sp>
        <p:nvSpPr>
          <p:cNvPr id="5" name="Zástupný symbol pro číslo snímku 21"/>
          <p:cNvSpPr>
            <a:spLocks noGrp="1"/>
          </p:cNvSpPr>
          <p:nvPr>
            <p:ph type="sldNum" sz="quarter" idx="12"/>
          </p:nvPr>
        </p:nvSpPr>
        <p:spPr/>
        <p:txBody>
          <a:bodyPr/>
          <a:lstStyle>
            <a:lvl1pPr>
              <a:defRPr/>
            </a:lvl1pPr>
          </a:lstStyle>
          <a:p>
            <a:pPr>
              <a:defRPr/>
            </a:pPr>
            <a:fld id="{70BD6F54-B8FF-4F49-A46E-D72AAE11568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Obdélník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1753ED4D-2546-4DDE-A3A9-D85896626C7E}" type="datetimeFigureOut">
              <a:rPr lang="cs-CZ"/>
              <a:pPr>
                <a:defRPr/>
              </a:pPr>
              <a:t>21.2.2014</a:t>
            </a:fld>
            <a:endParaRPr lang="cs-CZ"/>
          </a:p>
        </p:txBody>
      </p:sp>
      <p:sp>
        <p:nvSpPr>
          <p:cNvPr id="5" name="Zástupný symbol pro zápatí 2"/>
          <p:cNvSpPr>
            <a:spLocks noGrp="1"/>
          </p:cNvSpPr>
          <p:nvPr>
            <p:ph type="ftr" sz="quarter" idx="11"/>
          </p:nvPr>
        </p:nvSpPr>
        <p:spPr/>
        <p:txBody>
          <a:bodyPr/>
          <a:lstStyle>
            <a:lvl1pPr>
              <a:defRPr/>
            </a:lvl1pPr>
            <a:extLst/>
          </a:lstStyle>
          <a:p>
            <a:pPr>
              <a:defRPr/>
            </a:pPr>
            <a:endParaRPr lang="cs-CZ"/>
          </a:p>
        </p:txBody>
      </p:sp>
      <p:sp>
        <p:nvSpPr>
          <p:cNvPr id="6" name="Zástupný symbol pro číslo snímku 3"/>
          <p:cNvSpPr>
            <a:spLocks noGrp="1"/>
          </p:cNvSpPr>
          <p:nvPr>
            <p:ph type="sldNum" sz="quarter" idx="12"/>
          </p:nvPr>
        </p:nvSpPr>
        <p:spPr/>
        <p:txBody>
          <a:bodyPr/>
          <a:lstStyle>
            <a:lvl1pPr>
              <a:defRPr/>
            </a:lvl1pPr>
            <a:extLst/>
          </a:lstStyle>
          <a:p>
            <a:pPr>
              <a:defRPr/>
            </a:pPr>
            <a:fld id="{49A23123-42F5-419E-A351-8F4B70C6A62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1C51936-EB55-4E2D-BD8A-4BCED05F164A}" type="datetimeFigureOut">
              <a:rPr lang="cs-CZ"/>
              <a:pPr>
                <a:defRPr/>
              </a:pPr>
              <a:t>21.2.2014</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3434228E-E5CB-4318-96E6-C77DB90EF89C}"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Vývojový diagram: postup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Vývojový diagram: postup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076E17F4-A7B9-402D-A15B-BDE6082D81E0}" type="datetimeFigureOut">
              <a:rPr lang="cs-CZ"/>
              <a:pPr>
                <a:defRPr/>
              </a:pPr>
              <a:t>21.2.2014</a:t>
            </a:fld>
            <a:endParaRPr lang="cs-CZ"/>
          </a:p>
        </p:txBody>
      </p:sp>
      <p:sp>
        <p:nvSpPr>
          <p:cNvPr id="9" name="Zástupný symbol pro zápatí 5"/>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extLst/>
          </a:lstStyle>
          <a:p>
            <a:pPr>
              <a:defRPr/>
            </a:pPr>
            <a:fld id="{37F6111A-CEB7-4693-A717-B1BDE705228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extLst/>
          </a:lstStyle>
          <a:p>
            <a:r>
              <a:rPr lang="cs-CZ" smtClean="0"/>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187F7169-28B3-4769-BD31-272FFE9CCB27}" type="datetimeFigureOut">
              <a:rPr lang="cs-CZ"/>
              <a:pPr>
                <a:defRPr/>
              </a:pPr>
              <a:t>21.2.2014</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cs-CZ"/>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9988D058-7446-484D-AB0D-5D702964CA9C}" type="slidenum">
              <a:rPr lang="cs-CZ"/>
              <a:pPr>
                <a:defRPr/>
              </a:pPr>
              <a:t>‹#›</a:t>
            </a:fld>
            <a:endParaRPr lang="cs-CZ"/>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156" r:id="rId1"/>
    <p:sldLayoutId id="2147484151" r:id="rId2"/>
    <p:sldLayoutId id="2147484157" r:id="rId3"/>
    <p:sldLayoutId id="2147484152" r:id="rId4"/>
    <p:sldLayoutId id="2147484158" r:id="rId5"/>
    <p:sldLayoutId id="2147484153" r:id="rId6"/>
    <p:sldLayoutId id="2147484159" r:id="rId7"/>
    <p:sldLayoutId id="2147484160" r:id="rId8"/>
    <p:sldLayoutId id="2147484161" r:id="rId9"/>
    <p:sldLayoutId id="2147484154" r:id="rId10"/>
    <p:sldLayoutId id="2147484155" r:id="rId11"/>
  </p:sldLayoutIdLst>
  <p:txStyles>
    <p:titleStyle>
      <a:lvl1pPr algn="l" rtl="0" eaLnBrk="0" fontAlgn="base" hangingPunct="0">
        <a:spcBef>
          <a:spcPct val="0"/>
        </a:spcBef>
        <a:spcAft>
          <a:spcPct val="0"/>
        </a:spcAft>
        <a:defRPr sz="4300" kern="1200">
          <a:solidFill>
            <a:srgbClr val="495A7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495A74"/>
          </a:solidFill>
          <a:latin typeface="Gill Sans MT" pitchFamily="34" charset="-18"/>
        </a:defRPr>
      </a:lvl2pPr>
      <a:lvl3pPr algn="l" rtl="0" eaLnBrk="0" fontAlgn="base" hangingPunct="0">
        <a:spcBef>
          <a:spcPct val="0"/>
        </a:spcBef>
        <a:spcAft>
          <a:spcPct val="0"/>
        </a:spcAft>
        <a:defRPr sz="4300">
          <a:solidFill>
            <a:srgbClr val="495A74"/>
          </a:solidFill>
          <a:latin typeface="Gill Sans MT" pitchFamily="34" charset="-18"/>
        </a:defRPr>
      </a:lvl3pPr>
      <a:lvl4pPr algn="l" rtl="0" eaLnBrk="0" fontAlgn="base" hangingPunct="0">
        <a:spcBef>
          <a:spcPct val="0"/>
        </a:spcBef>
        <a:spcAft>
          <a:spcPct val="0"/>
        </a:spcAft>
        <a:defRPr sz="4300">
          <a:solidFill>
            <a:srgbClr val="495A74"/>
          </a:solidFill>
          <a:latin typeface="Gill Sans MT" pitchFamily="34" charset="-18"/>
        </a:defRPr>
      </a:lvl4pPr>
      <a:lvl5pPr algn="l" rtl="0" eaLnBrk="0" fontAlgn="base" hangingPunct="0">
        <a:spcBef>
          <a:spcPct val="0"/>
        </a:spcBef>
        <a:spcAft>
          <a:spcPct val="0"/>
        </a:spcAft>
        <a:defRPr sz="4300">
          <a:solidFill>
            <a:srgbClr val="495A74"/>
          </a:solidFill>
          <a:latin typeface="Gill Sans MT" pitchFamily="34" charset="-18"/>
        </a:defRPr>
      </a:lvl5pPr>
      <a:lvl6pPr marL="457200" algn="l" rtl="0" fontAlgn="base">
        <a:spcBef>
          <a:spcPct val="0"/>
        </a:spcBef>
        <a:spcAft>
          <a:spcPct val="0"/>
        </a:spcAft>
        <a:defRPr sz="4300">
          <a:solidFill>
            <a:srgbClr val="495A74"/>
          </a:solidFill>
          <a:latin typeface="Gill Sans MT" pitchFamily="34" charset="-18"/>
        </a:defRPr>
      </a:lvl6pPr>
      <a:lvl7pPr marL="914400" algn="l" rtl="0" fontAlgn="base">
        <a:spcBef>
          <a:spcPct val="0"/>
        </a:spcBef>
        <a:spcAft>
          <a:spcPct val="0"/>
        </a:spcAft>
        <a:defRPr sz="4300">
          <a:solidFill>
            <a:srgbClr val="495A74"/>
          </a:solidFill>
          <a:latin typeface="Gill Sans MT" pitchFamily="34" charset="-18"/>
        </a:defRPr>
      </a:lvl7pPr>
      <a:lvl8pPr marL="1371600" algn="l" rtl="0" fontAlgn="base">
        <a:spcBef>
          <a:spcPct val="0"/>
        </a:spcBef>
        <a:spcAft>
          <a:spcPct val="0"/>
        </a:spcAft>
        <a:defRPr sz="4300">
          <a:solidFill>
            <a:srgbClr val="495A74"/>
          </a:solidFill>
          <a:latin typeface="Gill Sans MT" pitchFamily="34" charset="-18"/>
        </a:defRPr>
      </a:lvl8pPr>
      <a:lvl9pPr marL="1828800" algn="l" rtl="0" fontAlgn="base">
        <a:spcBef>
          <a:spcPct val="0"/>
        </a:spcBef>
        <a:spcAft>
          <a:spcPct val="0"/>
        </a:spcAft>
        <a:defRPr sz="4300">
          <a:solidFill>
            <a:srgbClr val="495A7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00ADD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3356992"/>
            <a:ext cx="7740650" cy="1473200"/>
          </a:xfrm>
        </p:spPr>
        <p:txBody>
          <a:bodyPr>
            <a:noAutofit/>
          </a:bodyPr>
          <a:lstStyle/>
          <a:p>
            <a:pPr algn="ctr" eaLnBrk="1" fontAlgn="auto" hangingPunct="1">
              <a:spcAft>
                <a:spcPts val="0"/>
              </a:spcAft>
              <a:defRPr/>
            </a:pPr>
            <a:r>
              <a:rPr lang="cs-CZ" sz="5400" dirty="0" smtClean="0">
                <a:solidFill>
                  <a:schemeClr val="tx2">
                    <a:satMod val="130000"/>
                  </a:schemeClr>
                </a:solidFill>
              </a:rPr>
              <a:t>Dopravní výchova</a:t>
            </a:r>
            <a:r>
              <a:rPr lang="cs-CZ" sz="8000" dirty="0" smtClean="0">
                <a:solidFill>
                  <a:schemeClr val="tx2">
                    <a:satMod val="130000"/>
                  </a:schemeClr>
                </a:solidFill>
              </a:rPr>
              <a:t/>
            </a:r>
            <a:br>
              <a:rPr lang="cs-CZ" sz="8000" dirty="0" smtClean="0">
                <a:solidFill>
                  <a:schemeClr val="tx2">
                    <a:satMod val="130000"/>
                  </a:schemeClr>
                </a:solidFill>
              </a:rPr>
            </a:br>
            <a:r>
              <a:rPr lang="cs-CZ" sz="4800" dirty="0" smtClean="0">
                <a:solidFill>
                  <a:schemeClr val="tx2">
                    <a:satMod val="130000"/>
                  </a:schemeClr>
                </a:solidFill>
              </a:rPr>
              <a:t>8. ročník</a:t>
            </a:r>
            <a:endParaRPr lang="cs-CZ" sz="4800" dirty="0">
              <a:solidFill>
                <a:schemeClr val="tx2">
                  <a:satMod val="130000"/>
                </a:schemeClr>
              </a:solidFill>
            </a:endParaRPr>
          </a:p>
        </p:txBody>
      </p:sp>
      <p:sp>
        <p:nvSpPr>
          <p:cNvPr id="3" name="TextovéPole 2"/>
          <p:cNvSpPr txBox="1"/>
          <p:nvPr/>
        </p:nvSpPr>
        <p:spPr>
          <a:xfrm>
            <a:off x="6588224" y="5589240"/>
            <a:ext cx="1527982" cy="400110"/>
          </a:xfrm>
          <a:prstGeom prst="rect">
            <a:avLst/>
          </a:prstGeom>
          <a:noFill/>
        </p:spPr>
        <p:txBody>
          <a:bodyPr wrap="none">
            <a:spAutoFit/>
          </a:bodyPr>
          <a:lstStyle/>
          <a:p>
            <a:pPr>
              <a:defRPr/>
            </a:pPr>
            <a:r>
              <a:rPr lang="cs-CZ" sz="2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Tomáš Kruliš</a:t>
            </a:r>
            <a:endParaRPr lang="cs-CZ" sz="2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TextovéPole 3"/>
          <p:cNvSpPr txBox="1"/>
          <p:nvPr/>
        </p:nvSpPr>
        <p:spPr>
          <a:xfrm>
            <a:off x="1141296" y="1412776"/>
            <a:ext cx="8002704" cy="923330"/>
          </a:xfrm>
          <a:prstGeom prst="rect">
            <a:avLst/>
          </a:prstGeom>
          <a:noFill/>
        </p:spPr>
        <p:txBody>
          <a:bodyPr wrap="none" rtlCol="0">
            <a:spAutoFit/>
          </a:bodyPr>
          <a:lstStyle/>
          <a:p>
            <a:r>
              <a:rPr lang="cs-CZ" sz="54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VÝCHOVA K OBČANSTVÍ</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smtClean="0">
                <a:solidFill>
                  <a:schemeClr val="tx2">
                    <a:satMod val="130000"/>
                  </a:schemeClr>
                </a:solidFill>
              </a:rPr>
              <a:t>Železniční přejezdy</a:t>
            </a:r>
            <a:endParaRPr lang="cs-CZ" dirty="0">
              <a:solidFill>
                <a:schemeClr val="tx2">
                  <a:satMod val="130000"/>
                </a:schemeClr>
              </a:solidFill>
            </a:endParaRPr>
          </a:p>
        </p:txBody>
      </p:sp>
      <p:sp>
        <p:nvSpPr>
          <p:cNvPr id="3" name="Zástupný symbol pro obsah 2"/>
          <p:cNvSpPr>
            <a:spLocks noGrp="1"/>
          </p:cNvSpPr>
          <p:nvPr>
            <p:ph idx="1"/>
          </p:nvPr>
        </p:nvSpPr>
        <p:spPr>
          <a:xfrm>
            <a:off x="1403350" y="2057400"/>
            <a:ext cx="7497763" cy="4800600"/>
          </a:xfrm>
        </p:spPr>
        <p:txBody>
          <a:bodyPr/>
          <a:lstStyle/>
          <a:p>
            <a:pPr eaLnBrk="1" hangingPunct="1"/>
            <a:r>
              <a:rPr lang="cs-CZ" smtClean="0"/>
              <a:t>Železniční přejezd je místo, kde se úrovňově kříží pozemní komunikace se železnicí, popřípadě s jinou dráhou ležící na samostatném tělese, a označené příslušnou dopravní značkou.</a:t>
            </a:r>
          </a:p>
          <a:p>
            <a:pPr eaLnBrk="1" hangingPunct="1"/>
            <a:endParaRPr lang="cs-CZ"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31913" y="620713"/>
            <a:ext cx="7497762" cy="1143000"/>
          </a:xfrm>
        </p:spPr>
        <p:txBody>
          <a:bodyPr>
            <a:normAutofit fontScale="90000"/>
          </a:bodyPr>
          <a:lstStyle/>
          <a:p>
            <a:pPr eaLnBrk="1" fontAlgn="auto" hangingPunct="1">
              <a:spcAft>
                <a:spcPts val="0"/>
              </a:spcAft>
              <a:defRPr/>
            </a:pPr>
            <a:r>
              <a:rPr lang="cs-CZ" sz="3100" dirty="0" smtClean="0">
                <a:solidFill>
                  <a:schemeClr val="tx2">
                    <a:satMod val="130000"/>
                  </a:schemeClr>
                </a:solidFill>
              </a:rPr>
              <a:t>Řidič nesmí vjíždět na železniční přejezd</a:t>
            </a:r>
            <a:r>
              <a:rPr lang="cs-CZ" dirty="0" smtClean="0">
                <a:solidFill>
                  <a:schemeClr val="tx2">
                    <a:satMod val="130000"/>
                  </a:schemeClr>
                </a:solidFill>
              </a:rPr>
              <a:t/>
            </a:r>
            <a:br>
              <a:rPr lang="cs-CZ" dirty="0" smtClean="0">
                <a:solidFill>
                  <a:schemeClr val="tx2">
                    <a:satMod val="130000"/>
                  </a:schemeClr>
                </a:solidFill>
              </a:rPr>
            </a:br>
            <a:endParaRPr lang="cs-CZ" dirty="0">
              <a:solidFill>
                <a:schemeClr val="tx2">
                  <a:satMod val="130000"/>
                </a:schemeClr>
              </a:solidFill>
            </a:endParaRPr>
          </a:p>
        </p:txBody>
      </p:sp>
      <p:sp>
        <p:nvSpPr>
          <p:cNvPr id="3" name="Zástupný symbol pro obsah 2"/>
          <p:cNvSpPr>
            <a:spLocks noGrp="1"/>
          </p:cNvSpPr>
          <p:nvPr>
            <p:ph idx="1"/>
          </p:nvPr>
        </p:nvSpPr>
        <p:spPr>
          <a:xfrm>
            <a:off x="1403350" y="1412875"/>
            <a:ext cx="7497763" cy="5445125"/>
          </a:xfrm>
        </p:spPr>
        <p:txBody>
          <a:bodyPr>
            <a:normAutofit fontScale="70000" lnSpcReduction="20000"/>
          </a:bodyPr>
          <a:lstStyle/>
          <a:p>
            <a:pPr marL="365760" indent="-283464" eaLnBrk="1" fontAlgn="auto" hangingPunct="1">
              <a:spcAft>
                <a:spcPts val="0"/>
              </a:spcAft>
              <a:buFont typeface="Wingdings 2"/>
              <a:buChar char=""/>
              <a:defRPr/>
            </a:pPr>
            <a:r>
              <a:rPr lang="cs-CZ" sz="3400" dirty="0" smtClean="0"/>
              <a:t>a) je-li dávána výstraha dvěma červenými střídavě přerušovanými světly signálu přejezdového zabezpečovacího zařízení</a:t>
            </a:r>
          </a:p>
          <a:p>
            <a:pPr marL="365760" indent="-283464" eaLnBrk="1" fontAlgn="auto" hangingPunct="1">
              <a:spcAft>
                <a:spcPts val="0"/>
              </a:spcAft>
              <a:buFont typeface="Wingdings 2"/>
              <a:buChar char=""/>
              <a:defRPr/>
            </a:pPr>
            <a:r>
              <a:rPr lang="cs-CZ" sz="3400" dirty="0" smtClean="0"/>
              <a:t>b) je-li dávána výstraha přerušovaným zvukem houkačky nebo zvonku přejezdového zabezpečovacího zařízení</a:t>
            </a:r>
          </a:p>
          <a:p>
            <a:pPr marL="365760" indent="-283464" eaLnBrk="1" fontAlgn="auto" hangingPunct="1">
              <a:spcAft>
                <a:spcPts val="0"/>
              </a:spcAft>
              <a:buFont typeface="Wingdings 2"/>
              <a:buChar char=""/>
              <a:defRPr/>
            </a:pPr>
            <a:r>
              <a:rPr lang="cs-CZ" sz="3400" dirty="0" smtClean="0"/>
              <a:t>c) sklápějí-li se, jsou-li sklopeny nebo zdvihají-li se závory</a:t>
            </a:r>
          </a:p>
          <a:p>
            <a:pPr marL="365760" indent="-283464" eaLnBrk="1" fontAlgn="auto" hangingPunct="1">
              <a:spcAft>
                <a:spcPts val="0"/>
              </a:spcAft>
              <a:buFont typeface="Wingdings 2"/>
              <a:buChar char=""/>
              <a:defRPr/>
            </a:pPr>
            <a:r>
              <a:rPr lang="cs-CZ" sz="3400" dirty="0" smtClean="0"/>
              <a:t>d) je-li již vidět nebo slyšet přijíždějící vlak nebo jiné drážní vozidlo nebo je-li slyšet jeho houkání, nebo pískání; toto neplatí, svítí-li přerušované bílé světlo signálu přejezdového zabezpečovacího zařízení</a:t>
            </a:r>
          </a:p>
          <a:p>
            <a:pPr marL="365760" indent="-283464" eaLnBrk="1" fontAlgn="auto" hangingPunct="1">
              <a:spcAft>
                <a:spcPts val="0"/>
              </a:spcAft>
              <a:buFont typeface="Wingdings 2"/>
              <a:buChar char=""/>
              <a:defRPr/>
            </a:pPr>
            <a:r>
              <a:rPr lang="cs-CZ" sz="3400" dirty="0" smtClean="0"/>
              <a:t>e) dává-li znamení k zastavení vozidla zaměstnanec dráhy kroužením červeným nebo žlutým praporkem a za snížené viditelnosti kroužením červeným světlem</a:t>
            </a:r>
          </a:p>
          <a:p>
            <a:pPr marL="365760" indent="-283464" eaLnBrk="1" fontAlgn="auto" hangingPunct="1">
              <a:spcAft>
                <a:spcPts val="0"/>
              </a:spcAft>
              <a:buFont typeface="Wingdings 2"/>
              <a:buChar char=""/>
              <a:defRPr/>
            </a:pPr>
            <a:r>
              <a:rPr lang="cs-CZ" sz="3400" dirty="0" smtClean="0"/>
              <a:t>f) nedovoluje-li situace za železničním přejezdem jeho bezpečné přejetí a pokračování v jízdě</a:t>
            </a:r>
          </a:p>
          <a:p>
            <a:pPr marL="365760" indent="-283464" eaLnBrk="1" fontAlgn="auto" hangingPunct="1">
              <a:spcAft>
                <a:spcPts val="0"/>
              </a:spcAft>
              <a:buFont typeface="Wingdings 2"/>
              <a:buChar char=""/>
              <a:defRPr/>
            </a:pPr>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par>
                          <p:cTn id="13" fill="hold">
                            <p:stCondLst>
                              <p:cond delay="5000"/>
                            </p:stCondLst>
                            <p:childTnLst>
                              <p:par>
                                <p:cTn id="14" presetID="5" presetClass="entr" presetSubtype="10" fill="hold" nodeType="afterEffect">
                                  <p:stCondLst>
                                    <p:cond delay="40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2000"/>
                                        <p:tgtEl>
                                          <p:spTgt spid="3">
                                            <p:txEl>
                                              <p:pRg st="1" end="1"/>
                                            </p:txEl>
                                          </p:spTgt>
                                        </p:tgtEl>
                                      </p:cBhvr>
                                    </p:animEffect>
                                  </p:childTnLst>
                                </p:cTn>
                              </p:par>
                            </p:childTnLst>
                          </p:cTn>
                        </p:par>
                        <p:par>
                          <p:cTn id="17" fill="hold">
                            <p:stCondLst>
                              <p:cond delay="11000"/>
                            </p:stCondLst>
                            <p:childTnLst>
                              <p:par>
                                <p:cTn id="18" presetID="5" presetClass="entr" presetSubtype="10" fill="hold" nodeType="afterEffect">
                                  <p:stCondLst>
                                    <p:cond delay="30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2000"/>
                                        <p:tgtEl>
                                          <p:spTgt spid="3">
                                            <p:txEl>
                                              <p:pRg st="2" end="2"/>
                                            </p:txEl>
                                          </p:spTgt>
                                        </p:tgtEl>
                                      </p:cBhvr>
                                    </p:animEffect>
                                  </p:childTnLst>
                                </p:cTn>
                              </p:par>
                            </p:childTnLst>
                          </p:cTn>
                        </p:par>
                        <p:par>
                          <p:cTn id="21" fill="hold">
                            <p:stCondLst>
                              <p:cond delay="16000"/>
                            </p:stCondLst>
                            <p:childTnLst>
                              <p:par>
                                <p:cTn id="22" presetID="5" presetClass="entr" presetSubtype="10" fill="hold" nodeType="afterEffect">
                                  <p:stCondLst>
                                    <p:cond delay="300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heckerboard(across)">
                                      <p:cBhvr>
                                        <p:cTn id="24" dur="2000"/>
                                        <p:tgtEl>
                                          <p:spTgt spid="3">
                                            <p:txEl>
                                              <p:pRg st="3" end="3"/>
                                            </p:txEl>
                                          </p:spTgt>
                                        </p:tgtEl>
                                      </p:cBhvr>
                                    </p:animEffect>
                                  </p:childTnLst>
                                </p:cTn>
                              </p:par>
                            </p:childTnLst>
                          </p:cTn>
                        </p:par>
                        <p:par>
                          <p:cTn id="25" fill="hold">
                            <p:stCondLst>
                              <p:cond delay="21000"/>
                            </p:stCondLst>
                            <p:childTnLst>
                              <p:par>
                                <p:cTn id="26" presetID="5" presetClass="entr" presetSubtype="10" fill="hold" nodeType="afterEffect">
                                  <p:stCondLst>
                                    <p:cond delay="600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2000"/>
                                        <p:tgtEl>
                                          <p:spTgt spid="3">
                                            <p:txEl>
                                              <p:pRg st="4" end="4"/>
                                            </p:txEl>
                                          </p:spTgt>
                                        </p:tgtEl>
                                      </p:cBhvr>
                                    </p:animEffect>
                                  </p:childTnLst>
                                </p:cTn>
                              </p:par>
                            </p:childTnLst>
                          </p:cTn>
                        </p:par>
                        <p:par>
                          <p:cTn id="29" fill="hold">
                            <p:stCondLst>
                              <p:cond delay="29000"/>
                            </p:stCondLst>
                            <p:childTnLst>
                              <p:par>
                                <p:cTn id="30" presetID="5" presetClass="entr" presetSubtype="10" fill="hold" nodeType="afterEffect">
                                  <p:stCondLst>
                                    <p:cond delay="400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sz="2800" dirty="0" smtClean="0">
                <a:solidFill>
                  <a:schemeClr val="tx2">
                    <a:satMod val="130000"/>
                  </a:schemeClr>
                </a:solidFill>
              </a:rPr>
              <a:t>Dopravní značky označující železniční přejezd</a:t>
            </a:r>
            <a:endParaRPr lang="cs-CZ" sz="2800" dirty="0">
              <a:solidFill>
                <a:schemeClr val="tx2">
                  <a:satMod val="130000"/>
                </a:schemeClr>
              </a:solidFill>
            </a:endParaRPr>
          </a:p>
        </p:txBody>
      </p:sp>
      <p:pic>
        <p:nvPicPr>
          <p:cNvPr id="8194" name="Picture 2" descr="a30"/>
          <p:cNvPicPr>
            <a:picLocks noChangeAspect="1" noChangeArrowheads="1"/>
          </p:cNvPicPr>
          <p:nvPr/>
        </p:nvPicPr>
        <p:blipFill>
          <a:blip r:embed="rId2" cstate="print"/>
          <a:srcRect/>
          <a:stretch>
            <a:fillRect/>
          </a:stretch>
        </p:blipFill>
        <p:spPr bwMode="auto">
          <a:xfrm>
            <a:off x="1547813" y="1916113"/>
            <a:ext cx="3197225" cy="2808287"/>
          </a:xfrm>
          <a:prstGeom prst="rect">
            <a:avLst/>
          </a:prstGeom>
          <a:noFill/>
          <a:ln w="9525">
            <a:noFill/>
            <a:miter lim="800000"/>
            <a:headEnd/>
            <a:tailEnd/>
          </a:ln>
        </p:spPr>
      </p:pic>
      <p:pic>
        <p:nvPicPr>
          <p:cNvPr id="8195" name="Picture 3" descr="a29"/>
          <p:cNvPicPr>
            <a:picLocks noChangeAspect="1" noChangeArrowheads="1"/>
          </p:cNvPicPr>
          <p:nvPr/>
        </p:nvPicPr>
        <p:blipFill>
          <a:blip r:embed="rId3" cstate="print"/>
          <a:srcRect/>
          <a:stretch>
            <a:fillRect/>
          </a:stretch>
        </p:blipFill>
        <p:spPr bwMode="auto">
          <a:xfrm>
            <a:off x="5292725" y="1916113"/>
            <a:ext cx="3194050" cy="2808287"/>
          </a:xfrm>
          <a:prstGeom prst="rect">
            <a:avLst/>
          </a:prstGeom>
          <a:noFill/>
          <a:ln w="9525">
            <a:noFill/>
            <a:miter lim="800000"/>
            <a:headEnd/>
            <a:tailEnd/>
          </a:ln>
        </p:spPr>
      </p:pic>
      <p:sp>
        <p:nvSpPr>
          <p:cNvPr id="6" name="Obdélník 5"/>
          <p:cNvSpPr/>
          <p:nvPr/>
        </p:nvSpPr>
        <p:spPr>
          <a:xfrm>
            <a:off x="1187624" y="5013176"/>
            <a:ext cx="3672408"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Železniční přejezd bez závor</a:t>
            </a:r>
          </a:p>
        </p:txBody>
      </p:sp>
      <p:sp>
        <p:nvSpPr>
          <p:cNvPr id="7" name="Obdélník 6"/>
          <p:cNvSpPr/>
          <p:nvPr/>
        </p:nvSpPr>
        <p:spPr>
          <a:xfrm>
            <a:off x="5004048" y="5013176"/>
            <a:ext cx="3600400"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Železniční přejezd se závorami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3" presetClass="entr" presetSubtype="10" fill="hold" nodeType="afterEffect">
                                  <p:stCondLst>
                                    <p:cond delay="1000"/>
                                  </p:stCondLst>
                                  <p:childTnLst>
                                    <p:set>
                                      <p:cBhvr>
                                        <p:cTn id="11" dur="1" fill="hold">
                                          <p:stCondLst>
                                            <p:cond delay="0"/>
                                          </p:stCondLst>
                                        </p:cTn>
                                        <p:tgtEl>
                                          <p:spTgt spid="8194"/>
                                        </p:tgtEl>
                                        <p:attrNameLst>
                                          <p:attrName>style.visibility</p:attrName>
                                        </p:attrNameLst>
                                      </p:cBhvr>
                                      <p:to>
                                        <p:strVal val="visible"/>
                                      </p:to>
                                    </p:set>
                                    <p:animEffect transition="in" filter="blinds(horizontal)">
                                      <p:cBhvr>
                                        <p:cTn id="12" dur="2000"/>
                                        <p:tgtEl>
                                          <p:spTgt spid="8194"/>
                                        </p:tgtEl>
                                      </p:cBhvr>
                                    </p:animEffect>
                                  </p:childTnLst>
                                </p:cTn>
                              </p:par>
                              <p:par>
                                <p:cTn id="13" presetID="3" presetClass="entr" presetSubtype="10" fill="hold" nodeType="withEffect">
                                  <p:stCondLst>
                                    <p:cond delay="100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2000"/>
                                        <p:tgtEl>
                                          <p:spTgt spid="6"/>
                                        </p:tgtEl>
                                      </p:cBhvr>
                                    </p:animEffect>
                                  </p:childTnLst>
                                </p:cTn>
                              </p:par>
                            </p:childTnLst>
                          </p:cTn>
                        </p:par>
                        <p:par>
                          <p:cTn id="16" fill="hold">
                            <p:stCondLst>
                              <p:cond delay="5000"/>
                            </p:stCondLst>
                            <p:childTnLst>
                              <p:par>
                                <p:cTn id="17" presetID="3" presetClass="entr" presetSubtype="10" fill="hold" nodeType="afterEffect">
                                  <p:stCondLst>
                                    <p:cond delay="1000"/>
                                  </p:stCondLst>
                                  <p:childTnLst>
                                    <p:set>
                                      <p:cBhvr>
                                        <p:cTn id="18" dur="1" fill="hold">
                                          <p:stCondLst>
                                            <p:cond delay="0"/>
                                          </p:stCondLst>
                                        </p:cTn>
                                        <p:tgtEl>
                                          <p:spTgt spid="8195"/>
                                        </p:tgtEl>
                                        <p:attrNameLst>
                                          <p:attrName>style.visibility</p:attrName>
                                        </p:attrNameLst>
                                      </p:cBhvr>
                                      <p:to>
                                        <p:strVal val="visible"/>
                                      </p:to>
                                    </p:set>
                                    <p:animEffect transition="in" filter="blinds(horizontal)">
                                      <p:cBhvr>
                                        <p:cTn id="19" dur="2000"/>
                                        <p:tgtEl>
                                          <p:spTgt spid="8195"/>
                                        </p:tgtEl>
                                      </p:cBhvr>
                                    </p:animEffect>
                                  </p:childTnLst>
                                </p:cTn>
                              </p:par>
                              <p:par>
                                <p:cTn id="20" presetID="3" presetClass="entr" presetSubtype="10" fill="hold" nodeType="withEffect">
                                  <p:stCondLst>
                                    <p:cond delay="100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375" y="115888"/>
            <a:ext cx="7497763" cy="1143000"/>
          </a:xfrm>
        </p:spPr>
        <p:txBody>
          <a:bodyPr/>
          <a:lstStyle/>
          <a:p>
            <a:pPr eaLnBrk="1" fontAlgn="auto" hangingPunct="1">
              <a:spcAft>
                <a:spcPts val="0"/>
              </a:spcAft>
              <a:defRPr/>
            </a:pPr>
            <a:r>
              <a:rPr lang="cs-CZ" sz="2800" dirty="0" smtClean="0">
                <a:solidFill>
                  <a:schemeClr val="tx2">
                    <a:satMod val="130000"/>
                  </a:schemeClr>
                </a:solidFill>
              </a:rPr>
              <a:t>Světelné signály, které zabezpečují </a:t>
            </a:r>
            <a:br>
              <a:rPr lang="cs-CZ" sz="2800" dirty="0" smtClean="0">
                <a:solidFill>
                  <a:schemeClr val="tx2">
                    <a:satMod val="130000"/>
                  </a:schemeClr>
                </a:solidFill>
              </a:rPr>
            </a:br>
            <a:r>
              <a:rPr lang="cs-CZ" sz="2800" dirty="0" smtClean="0">
                <a:solidFill>
                  <a:schemeClr val="tx2">
                    <a:satMod val="130000"/>
                  </a:schemeClr>
                </a:solidFill>
              </a:rPr>
              <a:t>železniční přejezdy</a:t>
            </a:r>
            <a:endParaRPr lang="cs-CZ" sz="2800" dirty="0">
              <a:solidFill>
                <a:schemeClr val="tx2">
                  <a:satMod val="130000"/>
                </a:schemeClr>
              </a:solidFill>
            </a:endParaRPr>
          </a:p>
        </p:txBody>
      </p:sp>
      <p:sp>
        <p:nvSpPr>
          <p:cNvPr id="3" name="Zástupný symbol pro obsah 2"/>
          <p:cNvSpPr>
            <a:spLocks noGrp="1"/>
          </p:cNvSpPr>
          <p:nvPr>
            <p:ph idx="1"/>
          </p:nvPr>
        </p:nvSpPr>
        <p:spPr>
          <a:xfrm>
            <a:off x="1435100" y="1196975"/>
            <a:ext cx="7499350" cy="5051425"/>
          </a:xfrm>
        </p:spPr>
        <p:txBody>
          <a:bodyPr>
            <a:normAutofit fontScale="92500" lnSpcReduction="20000"/>
          </a:bodyPr>
          <a:lstStyle/>
          <a:p>
            <a:pPr marL="365760" indent="-283464" eaLnBrk="1" fontAlgn="auto" hangingPunct="1">
              <a:spcAft>
                <a:spcPts val="0"/>
              </a:spcAft>
              <a:buFont typeface="Wingdings 2"/>
              <a:buChar char=""/>
              <a:defRPr/>
            </a:pPr>
            <a:r>
              <a:rPr lang="cs-CZ" dirty="0" smtClean="0"/>
              <a:t>Ve vzdálenosti 50 m před železničním přejezdem a při jeho přejíždění smí řidič jet rychlostí nejvýše 30 km.h-1. Svítí-li přerušované bílé světlo signálu přejezdového zabezpečovacího zařízení, smí 50 m před železničním přejezdem a při jeho přejíždění jet rychlostí nejvýše 50 km.h-1. Při přejíždění železničního přejezdu nesmí řidič zbytečně prodlužovat dobu jeho přejíždění.</a:t>
            </a:r>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r>
              <a:rPr lang="cs-CZ" dirty="0" smtClean="0"/>
              <a:t>Je-li dávána výstraha dvěma červenými střídavě přerušovanými světly signálu přejezdového zabezpečovacího zařízení.</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par>
                          <p:cTn id="13" fill="hold">
                            <p:stCondLst>
                              <p:cond delay="5000"/>
                            </p:stCondLst>
                            <p:childTnLst>
                              <p:par>
                                <p:cTn id="14" presetID="5" presetClass="entr" presetSubtype="10" fill="hold" nodeType="afterEffect">
                                  <p:stCondLst>
                                    <p:cond delay="1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35100" y="404813"/>
            <a:ext cx="7499350" cy="5843587"/>
          </a:xfrm>
        </p:spPr>
        <p:txBody>
          <a:bodyPr>
            <a:normAutofit lnSpcReduction="10000"/>
          </a:bodyPr>
          <a:lstStyle/>
          <a:p>
            <a:pPr marL="365760" indent="-283464" eaLnBrk="1" fontAlgn="auto" hangingPunct="1">
              <a:spcAft>
                <a:spcPts val="0"/>
              </a:spcAft>
              <a:buFont typeface="Wingdings 2"/>
              <a:buChar char=""/>
              <a:defRPr/>
            </a:pPr>
            <a:r>
              <a:rPr lang="cs-CZ" dirty="0" smtClean="0"/>
              <a:t>V případech uvedených v odstavci 1 písmeno a), b) a c) smí řidič vjíždět na železniční přejezd pouze tehdy, jestliže před železničním přejezdem dostal od pověřeného zaměstnance provozovatele dráhy k jízdě přes železniční přejezd ústní souhlas. V tomto případě je řidič povinen řídit se při jízdě přes železniční přejezd pokyny pověřeného zaměstnance provozovatele dráhy. Pověřený zaměstnanec provozovatele dráhy je povinen se na požádání řidiče prokázat platným pověřením provozovatele dráhy.</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1435100" y="404813"/>
            <a:ext cx="7499350" cy="6048375"/>
          </a:xfrm>
        </p:spPr>
        <p:txBody>
          <a:bodyPr>
            <a:normAutofit fontScale="92500" lnSpcReduction="20000"/>
          </a:bodyPr>
          <a:lstStyle/>
          <a:p>
            <a:pPr marL="365760" indent="-283464" eaLnBrk="1" fontAlgn="auto" hangingPunct="1">
              <a:spcAft>
                <a:spcPts val="0"/>
              </a:spcAft>
              <a:buFont typeface="Wingdings 2"/>
              <a:buChar char=""/>
              <a:defRPr/>
            </a:pPr>
            <a:r>
              <a:rPr lang="cs-CZ" dirty="0" smtClean="0"/>
              <a:t>Před železničním přejezdem si musí chodec počínat zvlášť opatrně, zejména se musí přesvědčit, zda může železniční přejezd bezpečně přejít.</a:t>
            </a:r>
          </a:p>
          <a:p>
            <a:pPr marL="365760" indent="-283464" eaLnBrk="1" fontAlgn="auto" hangingPunct="1">
              <a:spcAft>
                <a:spcPts val="0"/>
              </a:spcAft>
              <a:buFont typeface="Wingdings 2"/>
              <a:buChar char=""/>
              <a:defRPr/>
            </a:pPr>
            <a:r>
              <a:rPr lang="cs-CZ" dirty="0" smtClean="0"/>
              <a:t>V případech uvedených v § 29 odst. 1 písm. a), b) a c) smí chodec přejít přes železniční přejezd pouze tehdy, jestliže před železničním přejezdem dostal od pověřeného zaměstnance provozovatele dráhy ústní souhlas. V tomto případě je chodec povinen řídit se při přecházení železničního přejezdu pokyny pověřeného zaměstnance provozovatele dráhy. Pověřený zaměstnanec provozovatele dráhy je povinen se na požádání chodce prokázat platným pověřením provozovatele dráhy.</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2000"/>
                                        <p:tgtEl>
                                          <p:spTgt spid="4">
                                            <p:txEl>
                                              <p:pRg st="0" end="0"/>
                                            </p:txEl>
                                          </p:spTgt>
                                        </p:tgtEl>
                                      </p:cBhvr>
                                    </p:animEffect>
                                  </p:childTnLst>
                                </p:cTn>
                              </p:par>
                            </p:childTnLst>
                          </p:cTn>
                        </p:par>
                        <p:par>
                          <p:cTn id="8" fill="hold">
                            <p:stCondLst>
                              <p:cond delay="2000"/>
                            </p:stCondLst>
                            <p:childTnLst>
                              <p:par>
                                <p:cTn id="9" presetID="5" presetClass="entr" presetSubtype="10" fill="hold" nodeType="afterEffect">
                                  <p:stCondLst>
                                    <p:cond delay="60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checkerboard(across)">
                                      <p:cBhvr>
                                        <p:cTn id="11"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sah 2"/>
          <p:cNvSpPr>
            <a:spLocks noGrp="1"/>
          </p:cNvSpPr>
          <p:nvPr>
            <p:ph idx="1"/>
          </p:nvPr>
        </p:nvSpPr>
        <p:spPr>
          <a:xfrm>
            <a:off x="1435100" y="1268413"/>
            <a:ext cx="7499350" cy="4979987"/>
          </a:xfrm>
        </p:spPr>
        <p:txBody>
          <a:bodyPr/>
          <a:lstStyle/>
          <a:p>
            <a:pPr eaLnBrk="1" hangingPunct="1"/>
            <a:r>
              <a:rPr lang="cs-CZ" u="sng" smtClean="0"/>
              <a:t>http://www.dopravni-znaceni.cz/vodorovne-dopravni-znacky/</a:t>
            </a:r>
            <a:endParaRPr lang="cs-CZ" smtClean="0"/>
          </a:p>
          <a:p>
            <a:pPr eaLnBrk="1" hangingPunct="1"/>
            <a:r>
              <a:rPr lang="cs-CZ" u="sng" smtClean="0"/>
              <a:t>http://www.ibesip.cz/cz/legislativa/pravidla-silnicniho-provozu</a:t>
            </a:r>
            <a:endParaRPr lang="cs-CZ" smtClean="0"/>
          </a:p>
          <a:p>
            <a:pPr eaLnBrk="1" hangingPunct="1"/>
            <a:r>
              <a:rPr lang="cs-CZ" u="sng" smtClean="0"/>
              <a:t>http://etesty.mdcr.cz/Vestnik.aspx</a:t>
            </a:r>
            <a:endParaRPr lang="cs-CZ" smtClean="0"/>
          </a:p>
          <a:p>
            <a:pPr eaLnBrk="1" hangingPunct="1"/>
            <a:endParaRPr lang="cs-CZ" smtClean="0"/>
          </a:p>
          <a:p>
            <a:pPr eaLnBrk="1" hangingPunct="1"/>
            <a:r>
              <a:rPr lang="cs-CZ" smtClean="0"/>
              <a:t>361/2000 Sb., o provozu na pozemních komunikacích a o změnách některých zákonů (zákon o silničním provozu)</a:t>
            </a:r>
          </a:p>
        </p:txBody>
      </p:sp>
      <p:sp>
        <p:nvSpPr>
          <p:cNvPr id="4" name="Nadpis 1"/>
          <p:cNvSpPr>
            <a:spLocks noGrp="1"/>
          </p:cNvSpPr>
          <p:nvPr>
            <p:ph type="title"/>
          </p:nvPr>
        </p:nvSpPr>
        <p:spPr/>
        <p:txBody>
          <a:bodyPr/>
          <a:lstStyle/>
          <a:p>
            <a:pPr algn="ctr" eaLnBrk="1" fontAlgn="auto" hangingPunct="1">
              <a:spcAft>
                <a:spcPts val="0"/>
              </a:spcAft>
              <a:defRPr/>
            </a:pPr>
            <a:r>
              <a:rPr lang="cs-CZ" dirty="0" smtClean="0">
                <a:solidFill>
                  <a:schemeClr val="tx2">
                    <a:satMod val="130000"/>
                  </a:schemeClr>
                </a:solidFill>
              </a:rPr>
              <a:t>Zdroje</a:t>
            </a:r>
            <a:endParaRPr lang="cs-CZ"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smtClean="0">
                <a:solidFill>
                  <a:schemeClr val="tx2">
                    <a:satMod val="130000"/>
                  </a:schemeClr>
                </a:solidFill>
              </a:rPr>
              <a:t>Dopravní značky</a:t>
            </a:r>
            <a:endParaRPr lang="cs-CZ" dirty="0">
              <a:solidFill>
                <a:schemeClr val="tx2">
                  <a:satMod val="130000"/>
                </a:schemeClr>
              </a:solidFill>
            </a:endParaRPr>
          </a:p>
        </p:txBody>
      </p:sp>
      <p:sp>
        <p:nvSpPr>
          <p:cNvPr id="3" name="Zástupný symbol pro obsah 2"/>
          <p:cNvSpPr>
            <a:spLocks noGrp="1"/>
          </p:cNvSpPr>
          <p:nvPr>
            <p:ph idx="1"/>
          </p:nvPr>
        </p:nvSpPr>
        <p:spPr/>
        <p:txBody>
          <a:bodyPr/>
          <a:lstStyle/>
          <a:p>
            <a:pPr eaLnBrk="1" hangingPunct="1"/>
            <a:r>
              <a:rPr lang="cs-CZ" smtClean="0"/>
              <a:t>Stejně jako řidiči, tak i cyklisté a chodci musí sledovat dopravní značky a řídit se jejich pokyny.</a:t>
            </a:r>
          </a:p>
          <a:p>
            <a:pPr eaLnBrk="1" hangingPunct="1"/>
            <a:endParaRPr lang="cs-CZ" smtClean="0"/>
          </a:p>
          <a:p>
            <a:pPr eaLnBrk="1" hangingPunct="1"/>
            <a:r>
              <a:rPr lang="cs-CZ" smtClean="0"/>
              <a:t>Dopravní značky mají předepsané tvary a barvy. </a:t>
            </a:r>
          </a:p>
          <a:p>
            <a:pPr eaLnBrk="1" hangingPunct="1"/>
            <a:endParaRPr lang="cs-CZ" smtClean="0"/>
          </a:p>
          <a:p>
            <a:pPr eaLnBrk="1" hangingPunct="1"/>
            <a:r>
              <a:rPr lang="cs-CZ" smtClean="0"/>
              <a:t>Rozlišují se dopravní značky svislé a vodorovné.</a:t>
            </a:r>
          </a:p>
          <a:p>
            <a:pPr eaLnBrk="1" hangingPunct="1"/>
            <a:endParaRPr lang="cs-CZ"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par>
                          <p:cTn id="13" fill="hold">
                            <p:stCondLst>
                              <p:cond delay="5000"/>
                            </p:stCondLst>
                            <p:childTnLst>
                              <p:par>
                                <p:cTn id="14" presetID="5" presetClass="entr" presetSubtype="10" fill="hold" nodeType="afterEffect">
                                  <p:stCondLst>
                                    <p:cond delay="5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2000"/>
                                        <p:tgtEl>
                                          <p:spTgt spid="3">
                                            <p:txEl>
                                              <p:pRg st="2" end="2"/>
                                            </p:txEl>
                                          </p:spTgt>
                                        </p:tgtEl>
                                      </p:cBhvr>
                                    </p:animEffect>
                                  </p:childTnLst>
                                </p:cTn>
                              </p:par>
                            </p:childTnLst>
                          </p:cTn>
                        </p:par>
                        <p:par>
                          <p:cTn id="17" fill="hold">
                            <p:stCondLst>
                              <p:cond delay="12000"/>
                            </p:stCondLst>
                            <p:childTnLst>
                              <p:par>
                                <p:cTn id="18" presetID="5" presetClass="entr" presetSubtype="10" fill="hold" nodeType="afterEffect">
                                  <p:stCondLst>
                                    <p:cond delay="30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across)">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smtClean="0">
                <a:solidFill>
                  <a:schemeClr val="tx2">
                    <a:satMod val="130000"/>
                  </a:schemeClr>
                </a:solidFill>
              </a:rPr>
              <a:t>Svislé dopravní značky</a:t>
            </a:r>
            <a:endParaRPr lang="cs-CZ" dirty="0">
              <a:solidFill>
                <a:schemeClr val="tx2">
                  <a:satMod val="130000"/>
                </a:schemeClr>
              </a:solidFill>
            </a:endParaRPr>
          </a:p>
        </p:txBody>
      </p:sp>
      <p:sp>
        <p:nvSpPr>
          <p:cNvPr id="3" name="Zástupný symbol pro obsah 2"/>
          <p:cNvSpPr>
            <a:spLocks noGrp="1"/>
          </p:cNvSpPr>
          <p:nvPr>
            <p:ph idx="1"/>
          </p:nvPr>
        </p:nvSpPr>
        <p:spPr/>
        <p:txBody>
          <a:bodyPr/>
          <a:lstStyle/>
          <a:p>
            <a:pPr eaLnBrk="1" hangingPunct="1"/>
            <a:r>
              <a:rPr lang="cs-CZ" b="1" smtClean="0"/>
              <a:t>Výstražné značky</a:t>
            </a:r>
            <a:r>
              <a:rPr lang="cs-CZ" smtClean="0"/>
              <a:t>, které upozorňují na místa, kde účastníku provozu na pozemních komunikacích hrozí nebezpečí a kde musí dbát zvýšené opatrnosti.</a:t>
            </a:r>
          </a:p>
        </p:txBody>
      </p:sp>
      <p:pic>
        <p:nvPicPr>
          <p:cNvPr id="1026" name="Picture 2" descr="a01a"/>
          <p:cNvPicPr>
            <a:picLocks noChangeAspect="1" noChangeArrowheads="1"/>
          </p:cNvPicPr>
          <p:nvPr/>
        </p:nvPicPr>
        <p:blipFill>
          <a:blip r:embed="rId2" cstate="print"/>
          <a:srcRect/>
          <a:stretch>
            <a:fillRect/>
          </a:stretch>
        </p:blipFill>
        <p:spPr bwMode="auto">
          <a:xfrm>
            <a:off x="1908175" y="3716338"/>
            <a:ext cx="2459038" cy="2160587"/>
          </a:xfrm>
          <a:prstGeom prst="rect">
            <a:avLst/>
          </a:prstGeom>
          <a:noFill/>
          <a:ln w="9525">
            <a:noFill/>
            <a:miter lim="800000"/>
            <a:headEnd/>
            <a:tailEnd/>
          </a:ln>
        </p:spPr>
      </p:pic>
      <p:pic>
        <p:nvPicPr>
          <p:cNvPr id="1027" name="Picture 3" descr="a04"/>
          <p:cNvPicPr>
            <a:picLocks noChangeAspect="1" noChangeArrowheads="1"/>
          </p:cNvPicPr>
          <p:nvPr/>
        </p:nvPicPr>
        <p:blipFill>
          <a:blip r:embed="rId3" cstate="print"/>
          <a:srcRect/>
          <a:stretch>
            <a:fillRect/>
          </a:stretch>
        </p:blipFill>
        <p:spPr bwMode="auto">
          <a:xfrm>
            <a:off x="5508625" y="3716338"/>
            <a:ext cx="2459038" cy="2160587"/>
          </a:xfrm>
          <a:prstGeom prst="rect">
            <a:avLst/>
          </a:prstGeom>
          <a:noFill/>
          <a:ln w="9525">
            <a:noFill/>
            <a:miter lim="800000"/>
            <a:headEnd/>
            <a:tailEnd/>
          </a:ln>
        </p:spPr>
      </p:pic>
      <p:sp>
        <p:nvSpPr>
          <p:cNvPr id="6" name="Obdélník 5"/>
          <p:cNvSpPr/>
          <p:nvPr/>
        </p:nvSpPr>
        <p:spPr>
          <a:xfrm>
            <a:off x="1403648" y="6021288"/>
            <a:ext cx="3528391" cy="461665"/>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Zatáčka vpravo</a:t>
            </a:r>
          </a:p>
        </p:txBody>
      </p:sp>
      <p:sp>
        <p:nvSpPr>
          <p:cNvPr id="7" name="Obdélník 6"/>
          <p:cNvSpPr/>
          <p:nvPr/>
        </p:nvSpPr>
        <p:spPr>
          <a:xfrm>
            <a:off x="4932040" y="6027003"/>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Pozor, kruhový objezd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par>
                          <p:cTn id="13" fill="hold">
                            <p:stCondLst>
                              <p:cond delay="5000"/>
                            </p:stCondLst>
                            <p:childTnLst>
                              <p:par>
                                <p:cTn id="14" presetID="3" presetClass="entr" presetSubtype="10" fill="hold" nodeType="afterEffect">
                                  <p:stCondLst>
                                    <p:cond delay="8000"/>
                                  </p:stCondLst>
                                  <p:childTnLst>
                                    <p:set>
                                      <p:cBhvr>
                                        <p:cTn id="15" dur="1" fill="hold">
                                          <p:stCondLst>
                                            <p:cond delay="0"/>
                                          </p:stCondLst>
                                        </p:cTn>
                                        <p:tgtEl>
                                          <p:spTgt spid="1026"/>
                                        </p:tgtEl>
                                        <p:attrNameLst>
                                          <p:attrName>style.visibility</p:attrName>
                                        </p:attrNameLst>
                                      </p:cBhvr>
                                      <p:to>
                                        <p:strVal val="visible"/>
                                      </p:to>
                                    </p:set>
                                    <p:animEffect transition="in" filter="blinds(horizontal)">
                                      <p:cBhvr>
                                        <p:cTn id="16" dur="2000"/>
                                        <p:tgtEl>
                                          <p:spTgt spid="1026"/>
                                        </p:tgtEl>
                                      </p:cBhvr>
                                    </p:animEffect>
                                  </p:childTnLst>
                                </p:cTn>
                              </p:par>
                              <p:par>
                                <p:cTn id="17" presetID="3" presetClass="entr" presetSubtype="10" fill="hold" nodeType="withEffect">
                                  <p:stCondLst>
                                    <p:cond delay="800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2000"/>
                                        <p:tgtEl>
                                          <p:spTgt spid="6"/>
                                        </p:tgtEl>
                                      </p:cBhvr>
                                    </p:animEffect>
                                  </p:childTnLst>
                                </p:cTn>
                              </p:par>
                            </p:childTnLst>
                          </p:cTn>
                        </p:par>
                        <p:par>
                          <p:cTn id="20" fill="hold">
                            <p:stCondLst>
                              <p:cond delay="15000"/>
                            </p:stCondLst>
                            <p:childTnLst>
                              <p:par>
                                <p:cTn id="21" presetID="3" presetClass="entr" presetSubtype="10" fill="hold" nodeType="afterEffect">
                                  <p:stCondLst>
                                    <p:cond delay="3000"/>
                                  </p:stCondLst>
                                  <p:childTnLst>
                                    <p:set>
                                      <p:cBhvr>
                                        <p:cTn id="22" dur="1" fill="hold">
                                          <p:stCondLst>
                                            <p:cond delay="0"/>
                                          </p:stCondLst>
                                        </p:cTn>
                                        <p:tgtEl>
                                          <p:spTgt spid="1027"/>
                                        </p:tgtEl>
                                        <p:attrNameLst>
                                          <p:attrName>style.visibility</p:attrName>
                                        </p:attrNameLst>
                                      </p:cBhvr>
                                      <p:to>
                                        <p:strVal val="visible"/>
                                      </p:to>
                                    </p:set>
                                    <p:animEffect transition="in" filter="blinds(horizontal)">
                                      <p:cBhvr>
                                        <p:cTn id="23" dur="2000"/>
                                        <p:tgtEl>
                                          <p:spTgt spid="1027"/>
                                        </p:tgtEl>
                                      </p:cBhvr>
                                    </p:animEffect>
                                  </p:childTnLst>
                                </p:cTn>
                              </p:par>
                              <p:par>
                                <p:cTn id="24" presetID="3" presetClass="entr" presetSubtype="10" fill="hold" nodeType="withEffect">
                                  <p:stCondLst>
                                    <p:cond delay="300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1435100" y="620713"/>
            <a:ext cx="7499350" cy="5627687"/>
          </a:xfrm>
        </p:spPr>
        <p:txBody>
          <a:bodyPr/>
          <a:lstStyle/>
          <a:p>
            <a:pPr eaLnBrk="1" hangingPunct="1"/>
            <a:r>
              <a:rPr lang="cs-CZ" b="1" smtClean="0"/>
              <a:t>Značky upravující přednost</a:t>
            </a:r>
            <a:r>
              <a:rPr lang="cs-CZ" smtClean="0"/>
              <a:t>, které stanoví přednost v jízdě v provozu na pozemních komunikacích.</a:t>
            </a:r>
          </a:p>
          <a:p>
            <a:pPr eaLnBrk="1" hangingPunct="1"/>
            <a:endParaRPr lang="cs-CZ" smtClean="0"/>
          </a:p>
        </p:txBody>
      </p:sp>
      <p:pic>
        <p:nvPicPr>
          <p:cNvPr id="2050" name="Picture 2" descr="p05"/>
          <p:cNvPicPr>
            <a:picLocks noChangeAspect="1" noChangeArrowheads="1"/>
          </p:cNvPicPr>
          <p:nvPr/>
        </p:nvPicPr>
        <p:blipFill>
          <a:blip r:embed="rId2" cstate="print"/>
          <a:srcRect/>
          <a:stretch>
            <a:fillRect/>
          </a:stretch>
        </p:blipFill>
        <p:spPr bwMode="auto">
          <a:xfrm>
            <a:off x="2339975" y="2492375"/>
            <a:ext cx="1871663" cy="2857500"/>
          </a:xfrm>
          <a:prstGeom prst="rect">
            <a:avLst/>
          </a:prstGeom>
          <a:noFill/>
          <a:ln w="9525">
            <a:noFill/>
            <a:miter lim="800000"/>
            <a:headEnd/>
            <a:tailEnd/>
          </a:ln>
        </p:spPr>
      </p:pic>
      <p:pic>
        <p:nvPicPr>
          <p:cNvPr id="2051" name="Picture 3" descr="p07"/>
          <p:cNvPicPr>
            <a:picLocks noChangeAspect="1" noChangeArrowheads="1"/>
          </p:cNvPicPr>
          <p:nvPr/>
        </p:nvPicPr>
        <p:blipFill>
          <a:blip r:embed="rId3" cstate="print"/>
          <a:srcRect/>
          <a:stretch>
            <a:fillRect/>
          </a:stretch>
        </p:blipFill>
        <p:spPr bwMode="auto">
          <a:xfrm>
            <a:off x="5435600" y="2852738"/>
            <a:ext cx="2232025" cy="2232025"/>
          </a:xfrm>
          <a:prstGeom prst="rect">
            <a:avLst/>
          </a:prstGeom>
          <a:noFill/>
          <a:ln w="9525">
            <a:noFill/>
            <a:miter lim="800000"/>
            <a:headEnd/>
            <a:tailEnd/>
          </a:ln>
        </p:spPr>
      </p:pic>
      <p:sp>
        <p:nvSpPr>
          <p:cNvPr id="7" name="Obdélník 6"/>
          <p:cNvSpPr/>
          <p:nvPr/>
        </p:nvSpPr>
        <p:spPr>
          <a:xfrm>
            <a:off x="1547664" y="5589240"/>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Dej přednost </a:t>
            </a:r>
          </a:p>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v jízdě tramvaji</a:t>
            </a:r>
          </a:p>
        </p:txBody>
      </p:sp>
      <p:sp>
        <p:nvSpPr>
          <p:cNvPr id="8" name="Obdélník 7"/>
          <p:cNvSpPr/>
          <p:nvPr/>
        </p:nvSpPr>
        <p:spPr>
          <a:xfrm>
            <a:off x="4427984" y="5373216"/>
            <a:ext cx="4320480" cy="1200329"/>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Přednost protijedoucích vozidel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2000"/>
                                        <p:tgtEl>
                                          <p:spTgt spid="4">
                                            <p:txEl>
                                              <p:pRg st="0" end="0"/>
                                            </p:txEl>
                                          </p:spTgt>
                                        </p:tgtEl>
                                      </p:cBhvr>
                                    </p:animEffect>
                                  </p:childTnLst>
                                </p:cTn>
                              </p:par>
                            </p:childTnLst>
                          </p:cTn>
                        </p:par>
                        <p:par>
                          <p:cTn id="8" fill="hold">
                            <p:stCondLst>
                              <p:cond delay="2000"/>
                            </p:stCondLst>
                            <p:childTnLst>
                              <p:par>
                                <p:cTn id="9" presetID="3" presetClass="entr" presetSubtype="10" fill="hold" nodeType="afterEffect">
                                  <p:stCondLst>
                                    <p:cond delay="4000"/>
                                  </p:stCondLst>
                                  <p:childTnLst>
                                    <p:set>
                                      <p:cBhvr>
                                        <p:cTn id="10" dur="1" fill="hold">
                                          <p:stCondLst>
                                            <p:cond delay="0"/>
                                          </p:stCondLst>
                                        </p:cTn>
                                        <p:tgtEl>
                                          <p:spTgt spid="2050"/>
                                        </p:tgtEl>
                                        <p:attrNameLst>
                                          <p:attrName>style.visibility</p:attrName>
                                        </p:attrNameLst>
                                      </p:cBhvr>
                                      <p:to>
                                        <p:strVal val="visible"/>
                                      </p:to>
                                    </p:set>
                                    <p:animEffect transition="in" filter="blinds(horizontal)">
                                      <p:cBhvr>
                                        <p:cTn id="11" dur="2000"/>
                                        <p:tgtEl>
                                          <p:spTgt spid="2050"/>
                                        </p:tgtEl>
                                      </p:cBhvr>
                                    </p:animEffect>
                                  </p:childTnLst>
                                </p:cTn>
                              </p:par>
                              <p:par>
                                <p:cTn id="12" presetID="3" presetClass="entr" presetSubtype="10" fill="hold" nodeType="withEffect">
                                  <p:stCondLst>
                                    <p:cond delay="400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2000"/>
                                        <p:tgtEl>
                                          <p:spTgt spid="7"/>
                                        </p:tgtEl>
                                      </p:cBhvr>
                                    </p:animEffect>
                                  </p:childTnLst>
                                </p:cTn>
                              </p:par>
                            </p:childTnLst>
                          </p:cTn>
                        </p:par>
                        <p:par>
                          <p:cTn id="15" fill="hold">
                            <p:stCondLst>
                              <p:cond delay="8000"/>
                            </p:stCondLst>
                            <p:childTnLst>
                              <p:par>
                                <p:cTn id="16" presetID="3" presetClass="entr" presetSubtype="10" fill="hold" nodeType="afterEffect">
                                  <p:stCondLst>
                                    <p:cond delay="1000"/>
                                  </p:stCondLst>
                                  <p:childTnLst>
                                    <p:set>
                                      <p:cBhvr>
                                        <p:cTn id="17" dur="1" fill="hold">
                                          <p:stCondLst>
                                            <p:cond delay="0"/>
                                          </p:stCondLst>
                                        </p:cTn>
                                        <p:tgtEl>
                                          <p:spTgt spid="2051"/>
                                        </p:tgtEl>
                                        <p:attrNameLst>
                                          <p:attrName>style.visibility</p:attrName>
                                        </p:attrNameLst>
                                      </p:cBhvr>
                                      <p:to>
                                        <p:strVal val="visible"/>
                                      </p:to>
                                    </p:set>
                                    <p:animEffect transition="in" filter="blinds(horizontal)">
                                      <p:cBhvr>
                                        <p:cTn id="18" dur="2000"/>
                                        <p:tgtEl>
                                          <p:spTgt spid="2051"/>
                                        </p:tgtEl>
                                      </p:cBhvr>
                                    </p:animEffect>
                                  </p:childTnLst>
                                </p:cTn>
                              </p:par>
                              <p:par>
                                <p:cTn id="19" presetID="3" presetClass="entr" presetSubtype="10" fill="hold" nodeType="withEffect">
                                  <p:stCondLst>
                                    <p:cond delay="100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03350" y="549275"/>
            <a:ext cx="7497763" cy="5770563"/>
          </a:xfrm>
        </p:spPr>
        <p:txBody>
          <a:bodyPr/>
          <a:lstStyle/>
          <a:p>
            <a:pPr eaLnBrk="1" hangingPunct="1"/>
            <a:r>
              <a:rPr lang="cs-CZ" b="1" smtClean="0"/>
              <a:t>Zákazové značky</a:t>
            </a:r>
            <a:r>
              <a:rPr lang="cs-CZ" smtClean="0"/>
              <a:t>, které ukládají účastníku provozu na pozemních komunikacích zákazy nebo omezení.</a:t>
            </a:r>
          </a:p>
          <a:p>
            <a:pPr eaLnBrk="1" hangingPunct="1"/>
            <a:endParaRPr lang="cs-CZ" smtClean="0"/>
          </a:p>
        </p:txBody>
      </p:sp>
      <p:pic>
        <p:nvPicPr>
          <p:cNvPr id="3074" name="Picture 2" descr="b02"/>
          <p:cNvPicPr>
            <a:picLocks noChangeAspect="1" noChangeArrowheads="1"/>
          </p:cNvPicPr>
          <p:nvPr/>
        </p:nvPicPr>
        <p:blipFill>
          <a:blip r:embed="rId2" cstate="print"/>
          <a:srcRect/>
          <a:stretch>
            <a:fillRect/>
          </a:stretch>
        </p:blipFill>
        <p:spPr bwMode="auto">
          <a:xfrm>
            <a:off x="1763713" y="2636838"/>
            <a:ext cx="2663825" cy="2663825"/>
          </a:xfrm>
          <a:prstGeom prst="rect">
            <a:avLst/>
          </a:prstGeom>
          <a:noFill/>
          <a:ln w="9525">
            <a:noFill/>
            <a:miter lim="800000"/>
            <a:headEnd/>
            <a:tailEnd/>
          </a:ln>
        </p:spPr>
      </p:pic>
      <p:pic>
        <p:nvPicPr>
          <p:cNvPr id="3075" name="Picture 3" descr="b21a"/>
          <p:cNvPicPr>
            <a:picLocks noChangeAspect="1" noChangeArrowheads="1"/>
          </p:cNvPicPr>
          <p:nvPr/>
        </p:nvPicPr>
        <p:blipFill>
          <a:blip r:embed="rId3" cstate="print"/>
          <a:srcRect/>
          <a:stretch>
            <a:fillRect/>
          </a:stretch>
        </p:blipFill>
        <p:spPr bwMode="auto">
          <a:xfrm>
            <a:off x="5364163" y="2708275"/>
            <a:ext cx="2668587" cy="2665413"/>
          </a:xfrm>
          <a:prstGeom prst="rect">
            <a:avLst/>
          </a:prstGeom>
          <a:noFill/>
          <a:ln w="9525">
            <a:noFill/>
            <a:miter lim="800000"/>
            <a:headEnd/>
            <a:tailEnd/>
          </a:ln>
        </p:spPr>
      </p:pic>
      <p:sp>
        <p:nvSpPr>
          <p:cNvPr id="6" name="Obdélník 5"/>
          <p:cNvSpPr/>
          <p:nvPr/>
        </p:nvSpPr>
        <p:spPr>
          <a:xfrm>
            <a:off x="1331640" y="5589240"/>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Zákaz vjezdu všech vozidel</a:t>
            </a:r>
          </a:p>
        </p:txBody>
      </p:sp>
      <p:sp>
        <p:nvSpPr>
          <p:cNvPr id="7" name="Obdélník 6"/>
          <p:cNvSpPr/>
          <p:nvPr/>
        </p:nvSpPr>
        <p:spPr>
          <a:xfrm>
            <a:off x="4932040" y="5733256"/>
            <a:ext cx="3528391" cy="461665"/>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Zákaz předjíždění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par>
                          <p:cTn id="8" fill="hold">
                            <p:stCondLst>
                              <p:cond delay="2000"/>
                            </p:stCondLst>
                            <p:childTnLst>
                              <p:par>
                                <p:cTn id="9" presetID="3" presetClass="entr" presetSubtype="10" fill="hold" nodeType="afterEffect">
                                  <p:stCondLst>
                                    <p:cond delay="4000"/>
                                  </p:stCondLst>
                                  <p:childTnLst>
                                    <p:set>
                                      <p:cBhvr>
                                        <p:cTn id="10" dur="1" fill="hold">
                                          <p:stCondLst>
                                            <p:cond delay="0"/>
                                          </p:stCondLst>
                                        </p:cTn>
                                        <p:tgtEl>
                                          <p:spTgt spid="3074"/>
                                        </p:tgtEl>
                                        <p:attrNameLst>
                                          <p:attrName>style.visibility</p:attrName>
                                        </p:attrNameLst>
                                      </p:cBhvr>
                                      <p:to>
                                        <p:strVal val="visible"/>
                                      </p:to>
                                    </p:set>
                                    <p:animEffect transition="in" filter="blinds(horizontal)">
                                      <p:cBhvr>
                                        <p:cTn id="11" dur="2000"/>
                                        <p:tgtEl>
                                          <p:spTgt spid="3074"/>
                                        </p:tgtEl>
                                      </p:cBhvr>
                                    </p:animEffect>
                                  </p:childTnLst>
                                </p:cTn>
                              </p:par>
                              <p:par>
                                <p:cTn id="12" presetID="3" presetClass="entr" presetSubtype="10" fill="hold" nodeType="withEffect">
                                  <p:stCondLst>
                                    <p:cond delay="400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2000"/>
                                        <p:tgtEl>
                                          <p:spTgt spid="6"/>
                                        </p:tgtEl>
                                      </p:cBhvr>
                                    </p:animEffect>
                                  </p:childTnLst>
                                </p:cTn>
                              </p:par>
                            </p:childTnLst>
                          </p:cTn>
                        </p:par>
                        <p:par>
                          <p:cTn id="15" fill="hold">
                            <p:stCondLst>
                              <p:cond delay="8000"/>
                            </p:stCondLst>
                            <p:childTnLst>
                              <p:par>
                                <p:cTn id="16" presetID="3" presetClass="entr" presetSubtype="10" fill="hold" nodeType="afterEffect">
                                  <p:stCondLst>
                                    <p:cond delay="2000"/>
                                  </p:stCondLst>
                                  <p:childTnLst>
                                    <p:set>
                                      <p:cBhvr>
                                        <p:cTn id="17" dur="1" fill="hold">
                                          <p:stCondLst>
                                            <p:cond delay="0"/>
                                          </p:stCondLst>
                                        </p:cTn>
                                        <p:tgtEl>
                                          <p:spTgt spid="3075"/>
                                        </p:tgtEl>
                                        <p:attrNameLst>
                                          <p:attrName>style.visibility</p:attrName>
                                        </p:attrNameLst>
                                      </p:cBhvr>
                                      <p:to>
                                        <p:strVal val="visible"/>
                                      </p:to>
                                    </p:set>
                                    <p:animEffect transition="in" filter="blinds(horizontal)">
                                      <p:cBhvr>
                                        <p:cTn id="18" dur="2000"/>
                                        <p:tgtEl>
                                          <p:spTgt spid="3075"/>
                                        </p:tgtEl>
                                      </p:cBhvr>
                                    </p:animEffect>
                                  </p:childTnLst>
                                </p:cTn>
                              </p:par>
                              <p:par>
                                <p:cTn id="19" presetID="3" presetClass="entr" presetSubtype="10" fill="hold" nodeType="withEffect">
                                  <p:stCondLst>
                                    <p:cond delay="200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03350" y="620713"/>
            <a:ext cx="7497763" cy="5627687"/>
          </a:xfrm>
        </p:spPr>
        <p:txBody>
          <a:bodyPr/>
          <a:lstStyle/>
          <a:p>
            <a:pPr eaLnBrk="1" hangingPunct="1"/>
            <a:r>
              <a:rPr lang="cs-CZ" b="1" smtClean="0"/>
              <a:t>Příkazové značky</a:t>
            </a:r>
            <a:r>
              <a:rPr lang="cs-CZ" smtClean="0"/>
              <a:t>, které ukládají účastníku provozu na pozemních komunikacích příkazy.</a:t>
            </a:r>
          </a:p>
          <a:p>
            <a:pPr eaLnBrk="1" hangingPunct="1"/>
            <a:endParaRPr lang="cs-CZ" smtClean="0"/>
          </a:p>
        </p:txBody>
      </p:sp>
      <p:pic>
        <p:nvPicPr>
          <p:cNvPr id="4098" name="Picture 2" descr="c02c"/>
          <p:cNvPicPr>
            <a:picLocks noChangeAspect="1" noChangeArrowheads="1"/>
          </p:cNvPicPr>
          <p:nvPr/>
        </p:nvPicPr>
        <p:blipFill>
          <a:blip r:embed="rId2" cstate="print"/>
          <a:srcRect/>
          <a:stretch>
            <a:fillRect/>
          </a:stretch>
        </p:blipFill>
        <p:spPr bwMode="auto">
          <a:xfrm>
            <a:off x="1763713" y="2636838"/>
            <a:ext cx="2879725" cy="2886075"/>
          </a:xfrm>
          <a:prstGeom prst="rect">
            <a:avLst/>
          </a:prstGeom>
          <a:noFill/>
          <a:ln w="9525">
            <a:noFill/>
            <a:miter lim="800000"/>
            <a:headEnd/>
            <a:tailEnd/>
          </a:ln>
        </p:spPr>
      </p:pic>
      <p:pic>
        <p:nvPicPr>
          <p:cNvPr id="4099" name="Picture 3" descr="c06a"/>
          <p:cNvPicPr>
            <a:picLocks noChangeAspect="1" noChangeArrowheads="1"/>
          </p:cNvPicPr>
          <p:nvPr/>
        </p:nvPicPr>
        <p:blipFill>
          <a:blip r:embed="rId3" cstate="print"/>
          <a:srcRect/>
          <a:stretch>
            <a:fillRect/>
          </a:stretch>
        </p:blipFill>
        <p:spPr bwMode="auto">
          <a:xfrm>
            <a:off x="5364163" y="2565400"/>
            <a:ext cx="2952750" cy="2951163"/>
          </a:xfrm>
          <a:prstGeom prst="rect">
            <a:avLst/>
          </a:prstGeom>
          <a:noFill/>
          <a:ln w="9525">
            <a:noFill/>
            <a:miter lim="800000"/>
            <a:headEnd/>
            <a:tailEnd/>
          </a:ln>
        </p:spPr>
      </p:pic>
      <p:sp>
        <p:nvSpPr>
          <p:cNvPr id="6" name="Obdélník 5"/>
          <p:cNvSpPr/>
          <p:nvPr/>
        </p:nvSpPr>
        <p:spPr>
          <a:xfrm>
            <a:off x="1475656" y="5661248"/>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Přikázaný směr jízdy vlevo</a:t>
            </a:r>
          </a:p>
        </p:txBody>
      </p:sp>
      <p:sp>
        <p:nvSpPr>
          <p:cNvPr id="7" name="Obdélník 6"/>
          <p:cNvSpPr/>
          <p:nvPr/>
        </p:nvSpPr>
        <p:spPr>
          <a:xfrm>
            <a:off x="5004048" y="5733256"/>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Nejnižší dovolená rychlost 30km/h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par>
                          <p:cTn id="8" fill="hold">
                            <p:stCondLst>
                              <p:cond delay="2000"/>
                            </p:stCondLst>
                            <p:childTnLst>
                              <p:par>
                                <p:cTn id="9" presetID="3" presetClass="entr" presetSubtype="10" fill="hold" nodeType="afterEffect">
                                  <p:stCondLst>
                                    <p:cond delay="4000"/>
                                  </p:stCondLst>
                                  <p:childTnLst>
                                    <p:set>
                                      <p:cBhvr>
                                        <p:cTn id="10" dur="1" fill="hold">
                                          <p:stCondLst>
                                            <p:cond delay="0"/>
                                          </p:stCondLst>
                                        </p:cTn>
                                        <p:tgtEl>
                                          <p:spTgt spid="4098"/>
                                        </p:tgtEl>
                                        <p:attrNameLst>
                                          <p:attrName>style.visibility</p:attrName>
                                        </p:attrNameLst>
                                      </p:cBhvr>
                                      <p:to>
                                        <p:strVal val="visible"/>
                                      </p:to>
                                    </p:set>
                                    <p:animEffect transition="in" filter="blinds(horizontal)">
                                      <p:cBhvr>
                                        <p:cTn id="11" dur="2000"/>
                                        <p:tgtEl>
                                          <p:spTgt spid="4098"/>
                                        </p:tgtEl>
                                      </p:cBhvr>
                                    </p:animEffect>
                                  </p:childTnLst>
                                </p:cTn>
                              </p:par>
                              <p:par>
                                <p:cTn id="12" presetID="3" presetClass="entr" presetSubtype="10" fill="hold" nodeType="withEffect">
                                  <p:stCondLst>
                                    <p:cond delay="400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2000"/>
                                        <p:tgtEl>
                                          <p:spTgt spid="6"/>
                                        </p:tgtEl>
                                      </p:cBhvr>
                                    </p:animEffect>
                                  </p:childTnLst>
                                </p:cTn>
                              </p:par>
                            </p:childTnLst>
                          </p:cTn>
                        </p:par>
                        <p:par>
                          <p:cTn id="15" fill="hold">
                            <p:stCondLst>
                              <p:cond delay="8000"/>
                            </p:stCondLst>
                            <p:childTnLst>
                              <p:par>
                                <p:cTn id="16" presetID="3" presetClass="entr" presetSubtype="10" fill="hold" nodeType="afterEffect">
                                  <p:stCondLst>
                                    <p:cond delay="0"/>
                                  </p:stCondLst>
                                  <p:childTnLst>
                                    <p:set>
                                      <p:cBhvr>
                                        <p:cTn id="17" dur="1" fill="hold">
                                          <p:stCondLst>
                                            <p:cond delay="0"/>
                                          </p:stCondLst>
                                        </p:cTn>
                                        <p:tgtEl>
                                          <p:spTgt spid="4099"/>
                                        </p:tgtEl>
                                        <p:attrNameLst>
                                          <p:attrName>style.visibility</p:attrName>
                                        </p:attrNameLst>
                                      </p:cBhvr>
                                      <p:to>
                                        <p:strVal val="visible"/>
                                      </p:to>
                                    </p:set>
                                    <p:animEffect transition="in" filter="blinds(horizontal)">
                                      <p:cBhvr>
                                        <p:cTn id="18" dur="2000"/>
                                        <p:tgtEl>
                                          <p:spTgt spid="4099"/>
                                        </p:tgtEl>
                                      </p:cBhvr>
                                    </p:animEffect>
                                  </p:childTnLst>
                                </p:cTn>
                              </p:par>
                              <p:par>
                                <p:cTn id="19" presetID="3" presetClass="entr" presetSubtype="1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03350" y="549275"/>
            <a:ext cx="7497763" cy="5627688"/>
          </a:xfrm>
        </p:spPr>
        <p:txBody>
          <a:bodyPr/>
          <a:lstStyle/>
          <a:p>
            <a:pPr eaLnBrk="1" hangingPunct="1"/>
            <a:r>
              <a:rPr lang="cs-CZ" b="1" smtClean="0"/>
              <a:t>Informativní značky</a:t>
            </a:r>
            <a:r>
              <a:rPr lang="cs-CZ" smtClean="0"/>
              <a:t>, které poskytují účastníku provozu na pozemních komunikacích nutné informace, slouží k jeho orientaci, nebo mu ukládají povinnosti stanovené tímto zákonem nebo zvláštním právním předpisem.</a:t>
            </a:r>
          </a:p>
          <a:p>
            <a:pPr eaLnBrk="1" hangingPunct="1"/>
            <a:endParaRPr lang="cs-CZ" smtClean="0"/>
          </a:p>
        </p:txBody>
      </p:sp>
      <p:pic>
        <p:nvPicPr>
          <p:cNvPr id="5122" name="Picture 2" descr="is12a"/>
          <p:cNvPicPr>
            <a:picLocks noChangeAspect="1" noChangeArrowheads="1"/>
          </p:cNvPicPr>
          <p:nvPr/>
        </p:nvPicPr>
        <p:blipFill>
          <a:blip r:embed="rId2" cstate="print"/>
          <a:srcRect/>
          <a:stretch>
            <a:fillRect/>
          </a:stretch>
        </p:blipFill>
        <p:spPr bwMode="auto">
          <a:xfrm>
            <a:off x="1258888" y="4437063"/>
            <a:ext cx="2665412" cy="1331912"/>
          </a:xfrm>
          <a:prstGeom prst="rect">
            <a:avLst/>
          </a:prstGeom>
          <a:noFill/>
          <a:ln w="9525">
            <a:noFill/>
            <a:miter lim="800000"/>
            <a:headEnd/>
            <a:tailEnd/>
          </a:ln>
        </p:spPr>
      </p:pic>
      <p:pic>
        <p:nvPicPr>
          <p:cNvPr id="5123" name="Picture 3" descr="ip04b"/>
          <p:cNvPicPr>
            <a:picLocks noChangeAspect="1" noChangeArrowheads="1"/>
          </p:cNvPicPr>
          <p:nvPr/>
        </p:nvPicPr>
        <p:blipFill>
          <a:blip r:embed="rId3" cstate="print"/>
          <a:srcRect/>
          <a:stretch>
            <a:fillRect/>
          </a:stretch>
        </p:blipFill>
        <p:spPr bwMode="auto">
          <a:xfrm>
            <a:off x="4427538" y="4076700"/>
            <a:ext cx="1728787" cy="1728788"/>
          </a:xfrm>
          <a:prstGeom prst="rect">
            <a:avLst/>
          </a:prstGeom>
          <a:noFill/>
          <a:ln w="9525">
            <a:noFill/>
            <a:miter lim="800000"/>
            <a:headEnd/>
            <a:tailEnd/>
          </a:ln>
        </p:spPr>
      </p:pic>
      <p:pic>
        <p:nvPicPr>
          <p:cNvPr id="5124" name="Picture 4" descr="ij02"/>
          <p:cNvPicPr>
            <a:picLocks noChangeAspect="1" noChangeArrowheads="1"/>
          </p:cNvPicPr>
          <p:nvPr/>
        </p:nvPicPr>
        <p:blipFill>
          <a:blip r:embed="rId4" cstate="print"/>
          <a:srcRect/>
          <a:stretch>
            <a:fillRect/>
          </a:stretch>
        </p:blipFill>
        <p:spPr bwMode="auto">
          <a:xfrm>
            <a:off x="7019925" y="3860800"/>
            <a:ext cx="1368425" cy="1912938"/>
          </a:xfrm>
          <a:prstGeom prst="rect">
            <a:avLst/>
          </a:prstGeom>
          <a:noFill/>
          <a:ln w="9525">
            <a:noFill/>
            <a:miter lim="800000"/>
            <a:headEnd/>
            <a:tailEnd/>
          </a:ln>
        </p:spPr>
      </p:pic>
      <p:sp>
        <p:nvSpPr>
          <p:cNvPr id="7" name="Obdélník 6"/>
          <p:cNvSpPr/>
          <p:nvPr/>
        </p:nvSpPr>
        <p:spPr>
          <a:xfrm>
            <a:off x="827584" y="5805264"/>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Informativní směrové</a:t>
            </a:r>
          </a:p>
        </p:txBody>
      </p:sp>
      <p:sp>
        <p:nvSpPr>
          <p:cNvPr id="8" name="Obdélník 7"/>
          <p:cNvSpPr/>
          <p:nvPr/>
        </p:nvSpPr>
        <p:spPr>
          <a:xfrm>
            <a:off x="3491880" y="5877272"/>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Informativní provozní</a:t>
            </a:r>
          </a:p>
        </p:txBody>
      </p:sp>
      <p:sp>
        <p:nvSpPr>
          <p:cNvPr id="9" name="Obdélník 8"/>
          <p:cNvSpPr/>
          <p:nvPr/>
        </p:nvSpPr>
        <p:spPr>
          <a:xfrm>
            <a:off x="6084168" y="5805264"/>
            <a:ext cx="3528391" cy="830997"/>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Informativní </a:t>
            </a:r>
          </a:p>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jiné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par>
                          <p:cTn id="8" fill="hold">
                            <p:stCondLst>
                              <p:cond delay="2000"/>
                            </p:stCondLst>
                            <p:childTnLst>
                              <p:par>
                                <p:cTn id="9" presetID="3" presetClass="entr" presetSubtype="10" fill="hold" nodeType="afterEffect">
                                  <p:stCondLst>
                                    <p:cond delay="8500"/>
                                  </p:stCondLst>
                                  <p:childTnLst>
                                    <p:set>
                                      <p:cBhvr>
                                        <p:cTn id="10" dur="1" fill="hold">
                                          <p:stCondLst>
                                            <p:cond delay="0"/>
                                          </p:stCondLst>
                                        </p:cTn>
                                        <p:tgtEl>
                                          <p:spTgt spid="5122"/>
                                        </p:tgtEl>
                                        <p:attrNameLst>
                                          <p:attrName>style.visibility</p:attrName>
                                        </p:attrNameLst>
                                      </p:cBhvr>
                                      <p:to>
                                        <p:strVal val="visible"/>
                                      </p:to>
                                    </p:set>
                                    <p:animEffect transition="in" filter="blinds(horizontal)">
                                      <p:cBhvr>
                                        <p:cTn id="11" dur="2000"/>
                                        <p:tgtEl>
                                          <p:spTgt spid="5122"/>
                                        </p:tgtEl>
                                      </p:cBhvr>
                                    </p:animEffect>
                                  </p:childTnLst>
                                </p:cTn>
                              </p:par>
                              <p:par>
                                <p:cTn id="12" presetID="3" presetClass="entr" presetSubtype="10" fill="hold" nodeType="withEffect">
                                  <p:stCondLst>
                                    <p:cond delay="850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2000"/>
                                        <p:tgtEl>
                                          <p:spTgt spid="7"/>
                                        </p:tgtEl>
                                      </p:cBhvr>
                                    </p:animEffect>
                                  </p:childTnLst>
                                </p:cTn>
                              </p:par>
                            </p:childTnLst>
                          </p:cTn>
                        </p:par>
                        <p:par>
                          <p:cTn id="15" fill="hold">
                            <p:stCondLst>
                              <p:cond delay="12500"/>
                            </p:stCondLst>
                            <p:childTnLst>
                              <p:par>
                                <p:cTn id="16" presetID="3" presetClass="entr" presetSubtype="10" fill="hold" nodeType="afterEffect">
                                  <p:stCondLst>
                                    <p:cond delay="1000"/>
                                  </p:stCondLst>
                                  <p:childTnLst>
                                    <p:set>
                                      <p:cBhvr>
                                        <p:cTn id="17" dur="1" fill="hold">
                                          <p:stCondLst>
                                            <p:cond delay="0"/>
                                          </p:stCondLst>
                                        </p:cTn>
                                        <p:tgtEl>
                                          <p:spTgt spid="5123"/>
                                        </p:tgtEl>
                                        <p:attrNameLst>
                                          <p:attrName>style.visibility</p:attrName>
                                        </p:attrNameLst>
                                      </p:cBhvr>
                                      <p:to>
                                        <p:strVal val="visible"/>
                                      </p:to>
                                    </p:set>
                                    <p:animEffect transition="in" filter="blinds(horizontal)">
                                      <p:cBhvr>
                                        <p:cTn id="18" dur="2000"/>
                                        <p:tgtEl>
                                          <p:spTgt spid="5123"/>
                                        </p:tgtEl>
                                      </p:cBhvr>
                                    </p:animEffect>
                                  </p:childTnLst>
                                </p:cTn>
                              </p:par>
                              <p:par>
                                <p:cTn id="19" presetID="3" presetClass="entr" presetSubtype="10" fill="hold" nodeType="withEffect">
                                  <p:stCondLst>
                                    <p:cond delay="100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3000"/>
                                        <p:tgtEl>
                                          <p:spTgt spid="8"/>
                                        </p:tgtEl>
                                      </p:cBhvr>
                                    </p:animEffect>
                                  </p:childTnLst>
                                </p:cTn>
                              </p:par>
                            </p:childTnLst>
                          </p:cTn>
                        </p:par>
                        <p:par>
                          <p:cTn id="22" fill="hold">
                            <p:stCondLst>
                              <p:cond delay="16500"/>
                            </p:stCondLst>
                            <p:childTnLst>
                              <p:par>
                                <p:cTn id="23" presetID="3" presetClass="entr" presetSubtype="10" fill="hold" nodeType="afterEffect">
                                  <p:stCondLst>
                                    <p:cond delay="1000"/>
                                  </p:stCondLst>
                                  <p:childTnLst>
                                    <p:set>
                                      <p:cBhvr>
                                        <p:cTn id="24" dur="1" fill="hold">
                                          <p:stCondLst>
                                            <p:cond delay="0"/>
                                          </p:stCondLst>
                                        </p:cTn>
                                        <p:tgtEl>
                                          <p:spTgt spid="5124"/>
                                        </p:tgtEl>
                                        <p:attrNameLst>
                                          <p:attrName>style.visibility</p:attrName>
                                        </p:attrNameLst>
                                      </p:cBhvr>
                                      <p:to>
                                        <p:strVal val="visible"/>
                                      </p:to>
                                    </p:set>
                                    <p:animEffect transition="in" filter="blinds(horizontal)">
                                      <p:cBhvr>
                                        <p:cTn id="25" dur="2000"/>
                                        <p:tgtEl>
                                          <p:spTgt spid="5124"/>
                                        </p:tgtEl>
                                      </p:cBhvr>
                                    </p:animEffect>
                                  </p:childTnLst>
                                </p:cTn>
                              </p:par>
                              <p:par>
                                <p:cTn id="26" presetID="3" presetClass="entr" presetSubtype="10" fill="hold" nodeType="withEffect">
                                  <p:stCondLst>
                                    <p:cond delay="100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35100" y="620713"/>
            <a:ext cx="7499350" cy="5627687"/>
          </a:xfrm>
        </p:spPr>
        <p:txBody>
          <a:bodyPr/>
          <a:lstStyle/>
          <a:p>
            <a:pPr eaLnBrk="1" hangingPunct="1"/>
            <a:r>
              <a:rPr lang="cs-CZ" b="1" smtClean="0"/>
              <a:t>Dodatkové tabulky</a:t>
            </a:r>
            <a:r>
              <a:rPr lang="cs-CZ" smtClean="0"/>
              <a:t>, které zpřesňují, doplňují nebo omezují význam dopravní značky, pod kterou jsou umístěny.</a:t>
            </a:r>
          </a:p>
          <a:p>
            <a:pPr eaLnBrk="1" hangingPunct="1">
              <a:buFont typeface="Wingdings 2" pitchFamily="18" charset="2"/>
              <a:buNone/>
            </a:pPr>
            <a:endParaRPr lang="cs-CZ" smtClean="0"/>
          </a:p>
        </p:txBody>
      </p:sp>
      <p:pic>
        <p:nvPicPr>
          <p:cNvPr id="6146" name="Picture 2" descr="e02b"/>
          <p:cNvPicPr>
            <a:picLocks noChangeAspect="1" noChangeArrowheads="1"/>
          </p:cNvPicPr>
          <p:nvPr/>
        </p:nvPicPr>
        <p:blipFill>
          <a:blip r:embed="rId2" cstate="print"/>
          <a:srcRect/>
          <a:stretch>
            <a:fillRect/>
          </a:stretch>
        </p:blipFill>
        <p:spPr bwMode="auto">
          <a:xfrm>
            <a:off x="2051050" y="2781300"/>
            <a:ext cx="2449513" cy="2447925"/>
          </a:xfrm>
          <a:prstGeom prst="rect">
            <a:avLst/>
          </a:prstGeom>
          <a:noFill/>
          <a:ln w="9525">
            <a:noFill/>
            <a:miter lim="800000"/>
            <a:headEnd/>
            <a:tailEnd/>
          </a:ln>
        </p:spPr>
      </p:pic>
      <p:pic>
        <p:nvPicPr>
          <p:cNvPr id="6147" name="Picture 3" descr="e12"/>
          <p:cNvPicPr>
            <a:picLocks noChangeAspect="1" noChangeArrowheads="1"/>
          </p:cNvPicPr>
          <p:nvPr/>
        </p:nvPicPr>
        <p:blipFill>
          <a:blip r:embed="rId3" cstate="print"/>
          <a:srcRect/>
          <a:stretch>
            <a:fillRect/>
          </a:stretch>
        </p:blipFill>
        <p:spPr bwMode="auto">
          <a:xfrm>
            <a:off x="5219700" y="2924175"/>
            <a:ext cx="3279775" cy="2233613"/>
          </a:xfrm>
          <a:prstGeom prst="rect">
            <a:avLst/>
          </a:prstGeom>
          <a:noFill/>
          <a:ln w="9525">
            <a:noFill/>
            <a:miter lim="800000"/>
            <a:headEnd/>
            <a:tailEnd/>
          </a:ln>
        </p:spPr>
      </p:pic>
      <p:sp>
        <p:nvSpPr>
          <p:cNvPr id="6" name="Obdélník 5"/>
          <p:cNvSpPr/>
          <p:nvPr/>
        </p:nvSpPr>
        <p:spPr>
          <a:xfrm>
            <a:off x="1475656" y="5517232"/>
            <a:ext cx="3528391" cy="461665"/>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Tvar Křižovatky</a:t>
            </a:r>
          </a:p>
        </p:txBody>
      </p:sp>
      <p:sp>
        <p:nvSpPr>
          <p:cNvPr id="7" name="Obdélník 6"/>
          <p:cNvSpPr/>
          <p:nvPr/>
        </p:nvSpPr>
        <p:spPr>
          <a:xfrm>
            <a:off x="5076056" y="5517232"/>
            <a:ext cx="3528391" cy="461665"/>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par>
                          <p:cTn id="8" fill="hold">
                            <p:stCondLst>
                              <p:cond delay="2000"/>
                            </p:stCondLst>
                            <p:childTnLst>
                              <p:par>
                                <p:cTn id="9" presetID="3" presetClass="entr" presetSubtype="10" fill="hold" nodeType="afterEffect">
                                  <p:stCondLst>
                                    <p:cond delay="4000"/>
                                  </p:stCondLst>
                                  <p:childTnLst>
                                    <p:set>
                                      <p:cBhvr>
                                        <p:cTn id="10" dur="1" fill="hold">
                                          <p:stCondLst>
                                            <p:cond delay="0"/>
                                          </p:stCondLst>
                                        </p:cTn>
                                        <p:tgtEl>
                                          <p:spTgt spid="6146"/>
                                        </p:tgtEl>
                                        <p:attrNameLst>
                                          <p:attrName>style.visibility</p:attrName>
                                        </p:attrNameLst>
                                      </p:cBhvr>
                                      <p:to>
                                        <p:strVal val="visible"/>
                                      </p:to>
                                    </p:set>
                                    <p:animEffect transition="in" filter="blinds(horizontal)">
                                      <p:cBhvr>
                                        <p:cTn id="11" dur="2000"/>
                                        <p:tgtEl>
                                          <p:spTgt spid="6146"/>
                                        </p:tgtEl>
                                      </p:cBhvr>
                                    </p:animEffect>
                                  </p:childTnLst>
                                </p:cTn>
                              </p:par>
                              <p:par>
                                <p:cTn id="12" presetID="3" presetClass="entr" presetSubtype="10" fill="hold" nodeType="withEffect">
                                  <p:stCondLst>
                                    <p:cond delay="400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2000"/>
                                        <p:tgtEl>
                                          <p:spTgt spid="6"/>
                                        </p:tgtEl>
                                      </p:cBhvr>
                                    </p:animEffect>
                                  </p:childTnLst>
                                </p:cTn>
                              </p:par>
                            </p:childTnLst>
                          </p:cTn>
                        </p:par>
                        <p:par>
                          <p:cTn id="15" fill="hold">
                            <p:stCondLst>
                              <p:cond delay="8000"/>
                            </p:stCondLst>
                            <p:childTnLst>
                              <p:par>
                                <p:cTn id="16" presetID="3" presetClass="entr" presetSubtype="10" fill="hold" nodeType="afterEffect">
                                  <p:stCondLst>
                                    <p:cond delay="1000"/>
                                  </p:stCondLst>
                                  <p:childTnLst>
                                    <p:set>
                                      <p:cBhvr>
                                        <p:cTn id="17" dur="1" fill="hold">
                                          <p:stCondLst>
                                            <p:cond delay="0"/>
                                          </p:stCondLst>
                                        </p:cTn>
                                        <p:tgtEl>
                                          <p:spTgt spid="6147"/>
                                        </p:tgtEl>
                                        <p:attrNameLst>
                                          <p:attrName>style.visibility</p:attrName>
                                        </p:attrNameLst>
                                      </p:cBhvr>
                                      <p:to>
                                        <p:strVal val="visible"/>
                                      </p:to>
                                    </p:set>
                                    <p:animEffect transition="in" filter="blinds(horizontal)">
                                      <p:cBhvr>
                                        <p:cTn id="18" dur="2000"/>
                                        <p:tgtEl>
                                          <p:spTgt spid="6147"/>
                                        </p:tgtEl>
                                      </p:cBhvr>
                                    </p:animEffect>
                                  </p:childTnLst>
                                </p:cTn>
                              </p:par>
                              <p:par>
                                <p:cTn id="19" presetID="3" presetClass="entr" presetSubtype="10" fill="hold" nodeType="withEffect">
                                  <p:stCondLst>
                                    <p:cond delay="100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eaLnBrk="1" fontAlgn="auto" hangingPunct="1">
              <a:spcAft>
                <a:spcPts val="0"/>
              </a:spcAft>
              <a:defRPr/>
            </a:pPr>
            <a:r>
              <a:rPr lang="cs-CZ" dirty="0" smtClean="0">
                <a:solidFill>
                  <a:schemeClr val="tx2">
                    <a:satMod val="130000"/>
                  </a:schemeClr>
                </a:solidFill>
              </a:rPr>
              <a:t>Vodorovné dopravní značky</a:t>
            </a:r>
            <a:endParaRPr lang="cs-CZ" dirty="0">
              <a:solidFill>
                <a:schemeClr val="tx2">
                  <a:satMod val="130000"/>
                </a:schemeClr>
              </a:solidFill>
            </a:endParaRPr>
          </a:p>
        </p:txBody>
      </p:sp>
      <p:sp>
        <p:nvSpPr>
          <p:cNvPr id="3" name="Zástupný symbol pro obsah 2"/>
          <p:cNvSpPr>
            <a:spLocks noGrp="1"/>
          </p:cNvSpPr>
          <p:nvPr>
            <p:ph idx="1"/>
          </p:nvPr>
        </p:nvSpPr>
        <p:spPr/>
        <p:txBody>
          <a:bodyPr/>
          <a:lstStyle/>
          <a:p>
            <a:pPr eaLnBrk="1" hangingPunct="1"/>
            <a:r>
              <a:rPr lang="cs-CZ" sz="2800" smtClean="0"/>
              <a:t>Užívají se samostatně nebo ve spojení se svislými dopravními značkami, popřípadě s dopravními zařízeními, jejichž význam zdůrazňují nebo zpřesňují.  Vodorovné dopravní značky jsou vyznačeny barvou nebo jiným srozumitelným způsobem; přechodná změna místní úpravy provozu na pozemních komunikacích je vyznačena žlutou nebo oranžovou barvou.</a:t>
            </a:r>
          </a:p>
          <a:p>
            <a:pPr eaLnBrk="1" hangingPunct="1"/>
            <a:endParaRPr lang="cs-CZ" smtClean="0"/>
          </a:p>
        </p:txBody>
      </p:sp>
      <p:pic>
        <p:nvPicPr>
          <p:cNvPr id="7170" name="Picture 2" descr="v03-1315860050"/>
          <p:cNvPicPr>
            <a:picLocks noChangeAspect="1" noChangeArrowheads="1"/>
          </p:cNvPicPr>
          <p:nvPr/>
        </p:nvPicPr>
        <p:blipFill>
          <a:blip r:embed="rId2" cstate="print"/>
          <a:srcRect/>
          <a:stretch>
            <a:fillRect/>
          </a:stretch>
        </p:blipFill>
        <p:spPr bwMode="auto">
          <a:xfrm>
            <a:off x="2627313" y="5345113"/>
            <a:ext cx="1011237" cy="1512887"/>
          </a:xfrm>
          <a:prstGeom prst="rect">
            <a:avLst/>
          </a:prstGeom>
          <a:noFill/>
          <a:ln w="9525">
            <a:noFill/>
            <a:miter lim="800000"/>
            <a:headEnd/>
            <a:tailEnd/>
          </a:ln>
        </p:spPr>
      </p:pic>
      <p:sp>
        <p:nvSpPr>
          <p:cNvPr id="5" name="Obdélník 4"/>
          <p:cNvSpPr/>
          <p:nvPr/>
        </p:nvSpPr>
        <p:spPr>
          <a:xfrm>
            <a:off x="3923928" y="5445224"/>
            <a:ext cx="4608512" cy="1200329"/>
          </a:xfrm>
          <a:prstGeom prst="rect">
            <a:avLst/>
          </a:prstGeom>
          <a:noFill/>
        </p:spPr>
        <p:txBody>
          <a:bodyPr>
            <a:spAutoFit/>
          </a:bodyPr>
          <a:lstStyle/>
          <a:p>
            <a:pPr algn="ctr" fontAlgn="auto">
              <a:spcBef>
                <a:spcPts val="0"/>
              </a:spcBef>
              <a:spcAft>
                <a:spcPts val="0"/>
              </a:spcAft>
              <a:defRPr/>
            </a:pPr>
            <a:r>
              <a:rPr lang="cs-CZ"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Podélná čára souvislá doplněná čárou přerušovanou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100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par>
                          <p:cTn id="13" fill="hold">
                            <p:stCondLst>
                              <p:cond delay="5000"/>
                            </p:stCondLst>
                            <p:childTnLst>
                              <p:par>
                                <p:cTn id="14" presetID="3" presetClass="entr" presetSubtype="10" fill="hold" nodeType="afterEffect">
                                  <p:stCondLst>
                                    <p:cond delay="11000"/>
                                  </p:stCondLst>
                                  <p:childTnLst>
                                    <p:set>
                                      <p:cBhvr>
                                        <p:cTn id="15" dur="1" fill="hold">
                                          <p:stCondLst>
                                            <p:cond delay="0"/>
                                          </p:stCondLst>
                                        </p:cTn>
                                        <p:tgtEl>
                                          <p:spTgt spid="7170"/>
                                        </p:tgtEl>
                                        <p:attrNameLst>
                                          <p:attrName>style.visibility</p:attrName>
                                        </p:attrNameLst>
                                      </p:cBhvr>
                                      <p:to>
                                        <p:strVal val="visible"/>
                                      </p:to>
                                    </p:set>
                                    <p:animEffect transition="in" filter="blinds(horizontal)">
                                      <p:cBhvr>
                                        <p:cTn id="16" dur="2000"/>
                                        <p:tgtEl>
                                          <p:spTgt spid="7170"/>
                                        </p:tgtEl>
                                      </p:cBhvr>
                                    </p:animEffect>
                                  </p:childTnLst>
                                </p:cTn>
                              </p:par>
                              <p:par>
                                <p:cTn id="17" presetID="3" presetClass="entr" presetSubtype="10" fill="hold" nodeType="withEffect">
                                  <p:stCondLst>
                                    <p:cond delay="1100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196</TotalTime>
  <Words>685</Words>
  <Application>Microsoft Office PowerPoint</Application>
  <PresentationFormat>Předvádění na obrazovce (4:3)</PresentationFormat>
  <Paragraphs>59</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Slunovrat</vt:lpstr>
      <vt:lpstr>Dopravní výchova 8. ročník</vt:lpstr>
      <vt:lpstr>Dopravní značky</vt:lpstr>
      <vt:lpstr>Svislé dopravní značky</vt:lpstr>
      <vt:lpstr>Snímek 4</vt:lpstr>
      <vt:lpstr>Snímek 5</vt:lpstr>
      <vt:lpstr>Snímek 6</vt:lpstr>
      <vt:lpstr>Snímek 7</vt:lpstr>
      <vt:lpstr>Snímek 8</vt:lpstr>
      <vt:lpstr>Vodorovné dopravní značky</vt:lpstr>
      <vt:lpstr>Železniční přejezdy</vt:lpstr>
      <vt:lpstr>Řidič nesmí vjíždět na železniční přejezd </vt:lpstr>
      <vt:lpstr>Dopravní značky označující železniční přejezd</vt:lpstr>
      <vt:lpstr>Světelné signály, které zabezpečují  železniční přejezdy</vt:lpstr>
      <vt:lpstr>Snímek 14</vt:lpstr>
      <vt:lpstr>Snímek 15</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Acer</dc:creator>
  <cp:lastModifiedBy>Tom</cp:lastModifiedBy>
  <cp:revision>57</cp:revision>
  <dcterms:created xsi:type="dcterms:W3CDTF">2013-05-04T20:23:07Z</dcterms:created>
  <dcterms:modified xsi:type="dcterms:W3CDTF">2014-02-21T16:24:30Z</dcterms:modified>
</cp:coreProperties>
</file>