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5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Oval 1608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0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Oval 161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2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Oval 1617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9" name="Oval 1618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0" name="Oval 1619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1" name="Oval 1620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2" name="Oval 1621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3" name="Oval 1622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4" name="Oval 1623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Oval 1625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7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Oval 1627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9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Oval 1629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1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Oval 1631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3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Oval 1634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6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Oval 1636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Oval 1638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Oval 1639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Oval 1640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Oval 1641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Oval 1642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Oval 1643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Oval 1644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Oval 1645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Oval 1646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Oval 1647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Oval 1648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Oval 1649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Oval 1650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Oval 1666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Oval 1667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Oval 1668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Oval 1669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Oval 1670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Oval 1671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Oval 1672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Oval 1673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Oval 1674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Oval 1675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Oval 1676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Oval 1677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Oval 1678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Oval 1680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Oval 170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2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Oval 1702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4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Oval 1709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1" name="Oval 1710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2" name="Oval 1711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3" name="Oval 1712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4" name="Oval 1713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5" name="Oval 1714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6" name="Oval 1715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7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Oval 1717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9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Oval 1719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1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Oval 1721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3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Oval 1723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5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Oval 1726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8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Oval 1728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Oval 1729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Oval 1730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Oval 1731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Oval 1732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Oval 1733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Oval 1734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Oval 1735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Oval 1736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Oval 1737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Oval 1738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Oval 1739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Oval 1740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Oval 1741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Oval 1757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Oval 1758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Oval 1759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Oval 1760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Oval 1761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Oval 1762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Oval 1763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Oval 1764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Oval 1765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Oval 1766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Oval 1767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Oval 1768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Oval 1769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Oval 1770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Oval 1772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Oval 1774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6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Oval 1781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3" name="Oval 1782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4" name="Oval 1783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5" name="Oval 1784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6" name="Oval 1785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7" name="Oval 1786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8" name="Oval 1787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9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Oval 178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1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Oval 179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Oval 1793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5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Oval 1795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7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Oval 1798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00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Oval 1800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Oval 1801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Oval 1802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Oval 1803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Oval 1804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Oval 1805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Oval 1806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Oval 1807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Oval 1808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0" name="Oval 1809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1" name="Oval 1810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2" name="Oval 1811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3" name="Oval 1812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4" name="Oval 1813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5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6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7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8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9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0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1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2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3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4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5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6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7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8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9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0" name="Oval 1829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1" name="Oval 1830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2" name="Oval 1831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3" name="Oval 1832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4" name="Oval 1833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5" name="Oval 1834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6" name="Oval 1835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7" name="Oval 1836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8" name="Oval 1837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9" name="Oval 1838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0" name="Oval 1839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1" name="Oval 1840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2" name="Oval 1841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3" name="Oval 1842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4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5" name="Oval 18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6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7" name="Oval 1846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8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9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0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1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2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3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4" name="Oval 1853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5" name="Oval 1854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6" name="Oval 1855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7" name="Oval 1856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8" name="Oval 1857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9" name="Oval 1858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0" name="Oval 1859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1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2" name="Oval 186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3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4" name="Oval 1863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5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6" name="Oval 186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7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8" name="Oval 1867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9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0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1" name="Oval 1870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72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3" name="Oval 1872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4" name="Oval 1873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5" name="Oval 1874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6" name="Oval 1875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7" name="Oval 1876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8" name="Oval 1877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9" name="Oval 1878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0" name="Oval 1879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1" name="Oval 1880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2" name="Oval 1881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3" name="Oval 1882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4" name="Oval 1883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5" name="Oval 1884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6" name="Oval 1885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7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8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9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0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1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2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3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4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5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6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7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8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9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0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1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2" name="Oval 1901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3" name="Oval 1902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4" name="Oval 1903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5" name="Oval 1904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6" name="Oval 1905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7" name="Oval 1906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8" name="Oval 1907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9" name="Oval 1908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0" name="Oval 1909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" name="Oval 1910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2" name="Oval 1911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3" name="Oval 1912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4" name="Oval 1913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5" name="Oval 1914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6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7" name="Oval 1916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18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9" name="Oval 1918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0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1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2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3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4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5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6" name="Oval 192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7" name="Oval 192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8" name="Oval 192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9" name="Oval 192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0" name="Oval 192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1" name="Oval 193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2" name="Oval 193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3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4" name="Oval 1933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5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6" name="Oval 1935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7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8" name="Oval 1937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9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0" name="Oval 1939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3" name="Oval 1942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4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" name="Oval 1944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6" name="Oval 1945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7" name="Oval 1946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8" name="Oval 1947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9" name="Oval 1948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0" name="Oval 1949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1" name="Oval 1950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2" name="Oval 1951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3" name="Oval 1952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4" name="Oval 1953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5" name="Oval 1954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6" name="Oval 1955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7" name="Oval 1956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8" name="Oval 1957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0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1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2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3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4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5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6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7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8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9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0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1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2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3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4" name="Oval 1973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5" name="Oval 1974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6" name="Oval 1975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7" name="Oval 1976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8" name="Oval 1977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9" name="Oval 1978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0" name="Oval 1979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1" name="Oval 1980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2" name="Oval 1981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3" name="Oval 1982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4" name="Oval 1983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5" name="Oval 1984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6" name="Oval 1985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7" name="Oval 1986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8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9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0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1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2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3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4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5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6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7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8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9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0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2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3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5/3/2015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7872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366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753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479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0936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09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986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248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077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96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0231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1BEF0D-F0BB-DE4B-95CE-6DB70DBA9567}" type="datetimeFigureOut">
              <a:rPr lang="en-US" smtClean="0"/>
              <a:pPr/>
              <a:t>5/3/2015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5711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Zbabělci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r>
              <a:rPr lang="cs-CZ" dirty="0" smtClean="0"/>
              <a:t>Josef Škvorecký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8526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Josef Škvorecký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084832"/>
            <a:ext cx="8785487" cy="4398346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Narozen v Náchodě, po maturitě byl totálně nasazen v různých továrnách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Po vystudování FF UK pracoval jako učitel, po splnění vojenské služby se živil jako redaktor (SNKLU, Světová literatura)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V roce 1969 odjíždí s manželkou do USA, později se usazuje v Kanadě.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Přednáší na univerzitách v New Yorku a Torontu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S manželkou zakládá v roce 1971 nakladatelství </a:t>
            </a:r>
            <a:r>
              <a:rPr lang="cs-CZ" dirty="0"/>
              <a:t>'68 </a:t>
            </a:r>
            <a:r>
              <a:rPr lang="cs-CZ" dirty="0" smtClean="0"/>
              <a:t>Publishers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V roce 1990 jim oběma byl udělen Řád Bílého lva za zásluhy o českou literaturu ve světě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Zemřel v roce 2012 v Torontu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endParaRPr lang="cs-CZ" dirty="0" smtClean="0"/>
          </a:p>
        </p:txBody>
      </p:sp>
      <p:pic>
        <p:nvPicPr>
          <p:cNvPr id="1026" name="Picture 2" descr="http://e-kultura.cz/wp-content/uploads/2012/01/skv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9615" y="2084832"/>
            <a:ext cx="2163798" cy="3303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8482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Josef Škvorecký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084832"/>
            <a:ext cx="8528878" cy="457134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Patří mezi nejvýznamnější prozaiky 20. století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Významný překladatel děl moderních amerických autorů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Hlavním těžištěm jeho tvorby je zobrazování reality jeho současníků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Prima sezóna (1975), Zbabělci (1958), Tankový prapor (1971), Mirákl (1972/1990), Příběh inženýra lidských duší (2012)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Konec nylonového věku (1968)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Detektivní próza: Lvíče (1969), </a:t>
            </a:r>
            <a:r>
              <a:rPr lang="en-GB" dirty="0" err="1"/>
              <a:t>Smutek</a:t>
            </a:r>
            <a:r>
              <a:rPr lang="en-GB" dirty="0"/>
              <a:t> </a:t>
            </a:r>
            <a:r>
              <a:rPr lang="en-GB" dirty="0" err="1"/>
              <a:t>poručíka</a:t>
            </a:r>
            <a:r>
              <a:rPr lang="en-GB" dirty="0"/>
              <a:t> </a:t>
            </a:r>
            <a:r>
              <a:rPr lang="en-GB" dirty="0" err="1" smtClean="0"/>
              <a:t>Borůvky</a:t>
            </a:r>
            <a:r>
              <a:rPr lang="en-GB" dirty="0" smtClean="0"/>
              <a:t> </a:t>
            </a:r>
            <a:r>
              <a:rPr lang="cs-CZ" dirty="0" smtClean="0"/>
              <a:t>(</a:t>
            </a:r>
            <a:r>
              <a:rPr lang="en-GB" dirty="0" smtClean="0"/>
              <a:t>1966</a:t>
            </a:r>
            <a:r>
              <a:rPr lang="cs-CZ" dirty="0" smtClean="0"/>
              <a:t>),</a:t>
            </a:r>
            <a:r>
              <a:rPr lang="en-GB" dirty="0" smtClean="0"/>
              <a:t> </a:t>
            </a:r>
            <a:r>
              <a:rPr lang="en-GB" dirty="0" err="1"/>
              <a:t>Hříchy</a:t>
            </a:r>
            <a:r>
              <a:rPr lang="en-GB" dirty="0"/>
              <a:t> pro </a:t>
            </a:r>
            <a:r>
              <a:rPr lang="en-GB" dirty="0" err="1"/>
              <a:t>pátera</a:t>
            </a:r>
            <a:r>
              <a:rPr lang="en-GB" dirty="0"/>
              <a:t> </a:t>
            </a:r>
            <a:r>
              <a:rPr lang="en-GB" dirty="0" err="1"/>
              <a:t>Knoxe</a:t>
            </a:r>
            <a:r>
              <a:rPr lang="en-GB" dirty="0"/>
              <a:t> </a:t>
            </a:r>
            <a:r>
              <a:rPr lang="cs-CZ" dirty="0" smtClean="0"/>
              <a:t>(</a:t>
            </a:r>
            <a:r>
              <a:rPr lang="en-GB" dirty="0" smtClean="0"/>
              <a:t>1973</a:t>
            </a:r>
            <a:r>
              <a:rPr lang="cs-CZ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Velké množství literárních recenzí, studií či n</a:t>
            </a:r>
            <a:r>
              <a:rPr lang="en-GB" dirty="0" err="1" smtClean="0"/>
              <a:t>ěkoli</a:t>
            </a:r>
            <a:r>
              <a:rPr lang="cs-CZ" dirty="0" smtClean="0"/>
              <a:t>k</a:t>
            </a:r>
            <a:r>
              <a:rPr lang="en-GB" dirty="0" smtClean="0"/>
              <a:t> </a:t>
            </a:r>
            <a:r>
              <a:rPr lang="en-GB" dirty="0"/>
              <a:t>set </a:t>
            </a:r>
            <a:r>
              <a:rPr lang="en-GB" dirty="0" err="1"/>
              <a:t>pořadů</a:t>
            </a:r>
            <a:r>
              <a:rPr lang="en-GB" dirty="0"/>
              <a:t> pro </a:t>
            </a:r>
            <a:r>
              <a:rPr lang="en-GB" dirty="0" err="1"/>
              <a:t>Hlas</a:t>
            </a:r>
            <a:r>
              <a:rPr lang="en-GB" dirty="0"/>
              <a:t> </a:t>
            </a:r>
            <a:r>
              <a:rPr lang="en-GB" dirty="0" err="1" smtClean="0"/>
              <a:t>Ameriky</a:t>
            </a:r>
            <a:endParaRPr lang="cs-CZ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Autorský podíl na některých detektivních filmech 60. let (Zločin v dívčí škole, Farářův konec)</a:t>
            </a:r>
            <a:endParaRPr lang="en-GB" dirty="0"/>
          </a:p>
        </p:txBody>
      </p:sp>
      <p:pic>
        <p:nvPicPr>
          <p:cNvPr id="5" name="Picture 2" descr="http://www.dantikvariat.cz/nahled/obr/obr_16118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0672" y="2084832"/>
            <a:ext cx="2382385" cy="3303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5642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Zbabělci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1" cy="422452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Generační, realistický a autobiografický román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Věrně líčí poslední dny 2. sv. války ve východočeském Kostelci (Náchod)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Chronologické </a:t>
            </a:r>
            <a:r>
              <a:rPr lang="cs-CZ" dirty="0"/>
              <a:t>vyprávění </a:t>
            </a:r>
            <a:r>
              <a:rPr lang="cs-CZ" dirty="0" smtClean="0"/>
              <a:t>v </a:t>
            </a:r>
            <a:r>
              <a:rPr lang="cs-CZ" dirty="0" err="1" smtClean="0"/>
              <a:t>ich</a:t>
            </a:r>
            <a:r>
              <a:rPr lang="cs-CZ" dirty="0" smtClean="0"/>
              <a:t> formě s</a:t>
            </a:r>
            <a:r>
              <a:rPr lang="cs-CZ" dirty="0"/>
              <a:t> častými </a:t>
            </a:r>
            <a:r>
              <a:rPr lang="cs-CZ" dirty="0" smtClean="0"/>
              <a:t>retrospektivami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8 kapitol, každá popisující jeden den z období od 4. do 11. 5. 1945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Obecná</a:t>
            </a:r>
            <a:r>
              <a:rPr lang="en-GB" dirty="0" smtClean="0"/>
              <a:t> </a:t>
            </a:r>
            <a:r>
              <a:rPr lang="en-GB" dirty="0"/>
              <a:t>a </a:t>
            </a:r>
            <a:r>
              <a:rPr lang="cs-CZ" dirty="0" smtClean="0"/>
              <a:t>hovorová</a:t>
            </a:r>
            <a:r>
              <a:rPr lang="en-GB" dirty="0" smtClean="0"/>
              <a:t> </a:t>
            </a:r>
            <a:r>
              <a:rPr lang="en-GB" dirty="0" err="1"/>
              <a:t>podob</a:t>
            </a:r>
            <a:r>
              <a:rPr lang="cs-CZ" dirty="0"/>
              <a:t>a</a:t>
            </a:r>
            <a:r>
              <a:rPr lang="en-GB" dirty="0"/>
              <a:t> </a:t>
            </a:r>
            <a:r>
              <a:rPr lang="cs-CZ" dirty="0" smtClean="0"/>
              <a:t>jazyka</a:t>
            </a:r>
            <a:r>
              <a:rPr lang="en-GB" dirty="0" smtClean="0"/>
              <a:t>, </a:t>
            </a:r>
            <a:r>
              <a:rPr lang="en-GB" dirty="0"/>
              <a:t>v </a:t>
            </a:r>
            <a:r>
              <a:rPr lang="en-GB" dirty="0" err="1"/>
              <a:t>dialozích</a:t>
            </a:r>
            <a:r>
              <a:rPr lang="en-GB" dirty="0"/>
              <a:t> </a:t>
            </a:r>
            <a:r>
              <a:rPr lang="en-GB" dirty="0" err="1"/>
              <a:t>často</a:t>
            </a:r>
            <a:r>
              <a:rPr lang="en-GB" dirty="0"/>
              <a:t> </a:t>
            </a:r>
            <a:r>
              <a:rPr lang="en-GB" dirty="0" err="1"/>
              <a:t>aplikoval</a:t>
            </a:r>
            <a:r>
              <a:rPr lang="en-GB" dirty="0"/>
              <a:t> </a:t>
            </a:r>
            <a:r>
              <a:rPr lang="en-GB" dirty="0" err="1"/>
              <a:t>fonetickou</a:t>
            </a:r>
            <a:r>
              <a:rPr lang="en-GB" dirty="0"/>
              <a:t> </a:t>
            </a:r>
            <a:r>
              <a:rPr lang="en-GB" dirty="0" err="1"/>
              <a:t>transkripci</a:t>
            </a:r>
            <a:r>
              <a:rPr lang="en-GB" dirty="0"/>
              <a:t>,: "</a:t>
            </a:r>
            <a:r>
              <a:rPr lang="en-GB" dirty="0" err="1"/>
              <a:t>Bodeť</a:t>
            </a:r>
            <a:r>
              <a:rPr lang="en-GB" dirty="0"/>
              <a:t>. </a:t>
            </a:r>
            <a:r>
              <a:rPr lang="en-GB" dirty="0" err="1"/>
              <a:t>Dyby</a:t>
            </a:r>
            <a:r>
              <a:rPr lang="en-GB" dirty="0"/>
              <a:t> </a:t>
            </a:r>
            <a:r>
              <a:rPr lang="en-GB" dirty="0" err="1"/>
              <a:t>každej</a:t>
            </a:r>
            <a:r>
              <a:rPr lang="en-GB" dirty="0"/>
              <a:t> </a:t>
            </a:r>
            <a:r>
              <a:rPr lang="en-GB" dirty="0" err="1"/>
              <a:t>přines</a:t>
            </a:r>
            <a:r>
              <a:rPr lang="en-GB" dirty="0"/>
              <a:t>..." 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Rozvleklé dialogy s minimální informativní funkcí</a:t>
            </a:r>
          </a:p>
          <a:p>
            <a:pPr>
              <a:buFont typeface="Wingdings" panose="05000000000000000000" pitchFamily="2" charset="2"/>
              <a:buChar char="v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252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Zbabělci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1" cy="422452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Daniel Smiřický je dvacetiletý mladík nerozvážně se zapojující do událostí konce války, ačkoliv jeho zájmy jsou spíše osobní, než vlastenecké.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Platonicky zamilovaný do Ireny, o které se kromě detailního fyzického popisu dozvíme pouze to, že chodí s horolezcem Zdeňkem a že je pitomá.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Okrajový popis ostatních postav, jako jeho spoluhráčů z jazzového souboru, kamarádů, rodičů a ostatních obyvatel města.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4607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Zbabělci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084831"/>
            <a:ext cx="9720071" cy="467843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S příchodem Rudé armády roste v Kostelci protiněmecká nálada. Danny společně s kamarády začerňuje německé nápisy a při předvádění se před Irenou ho málem nechají zastřelit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V místním pivovaru se začne s organizací povstalecké armády, nicméně velitelé z řad místních občanů se zmůžou jenom na neozbrojené pochůzky městem.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Později pomáhá při ubytovávání anglických zajatců do významných rodin.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S příchodem Rudé armády nastává panika, nicméně Dannymu se společně s </a:t>
            </a:r>
            <a:r>
              <a:rPr lang="cs-CZ" dirty="0" err="1" smtClean="0"/>
              <a:t>Přemou</a:t>
            </a:r>
            <a:r>
              <a:rPr lang="cs-CZ" dirty="0" smtClean="0"/>
              <a:t> daří zničit německý tank.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Po osvobození Kostelce tráví celý den s Irenou, která má strach o nezvěstného Zdeňka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Poslední den hraje s kapelou při vítání Sovětských vojáků na náměstí a v davu vidí Irenu tančící se Zdeňkem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9414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en-GB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1356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</TotalTime>
  <Words>444</Words>
  <Application>Microsoft Office PowerPoint</Application>
  <PresentationFormat>Širokoúhlá obrazovka</PresentationFormat>
  <Paragraphs>38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Tw Cen MT</vt:lpstr>
      <vt:lpstr>Tw Cen MT Condensed</vt:lpstr>
      <vt:lpstr>Wingdings</vt:lpstr>
      <vt:lpstr>Wingdings 3</vt:lpstr>
      <vt:lpstr>Integrál</vt:lpstr>
      <vt:lpstr>Zbabělci</vt:lpstr>
      <vt:lpstr>Josef Škvorecký</vt:lpstr>
      <vt:lpstr>Josef Škvorecký </vt:lpstr>
      <vt:lpstr>Zbabělci</vt:lpstr>
      <vt:lpstr>Zbabělci</vt:lpstr>
      <vt:lpstr>Zbabělci</vt:lpstr>
      <vt:lpstr>Děkuji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Zbabělci</dc:title>
  <dc:creator>Marek</dc:creator>
  <cp:lastModifiedBy>Marek</cp:lastModifiedBy>
  <cp:revision>24</cp:revision>
  <dcterms:created xsi:type="dcterms:W3CDTF">2015-03-22T14:10:59Z</dcterms:created>
  <dcterms:modified xsi:type="dcterms:W3CDTF">2015-05-03T17:37:59Z</dcterms:modified>
</cp:coreProperties>
</file>