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-1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375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F35A-829C-4CF3-97A1-A50F81FA2747}" type="datetimeFigureOut">
              <a:rPr lang="cs-CZ" smtClean="0"/>
              <a:pPr/>
              <a:t>12.4.2016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1DDD-C0F1-4B5E-BA85-48DCFB1A92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F35A-829C-4CF3-97A1-A50F81FA2747}" type="datetimeFigureOut">
              <a:rPr lang="cs-CZ" smtClean="0"/>
              <a:pPr/>
              <a:t>12.4.2016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1DDD-C0F1-4B5E-BA85-48DCFB1A92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F35A-829C-4CF3-97A1-A50F81FA2747}" type="datetimeFigureOut">
              <a:rPr lang="cs-CZ" smtClean="0"/>
              <a:pPr/>
              <a:t>12.4.2016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1DDD-C0F1-4B5E-BA85-48DCFB1A92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F35A-829C-4CF3-97A1-A50F81FA2747}" type="datetimeFigureOut">
              <a:rPr lang="cs-CZ" smtClean="0"/>
              <a:pPr/>
              <a:t>12.4.2016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1DDD-C0F1-4B5E-BA85-48DCFB1A92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F35A-829C-4CF3-97A1-A50F81FA2747}" type="datetimeFigureOut">
              <a:rPr lang="cs-CZ" smtClean="0"/>
              <a:pPr/>
              <a:t>12.4.2016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1DDD-C0F1-4B5E-BA85-48DCFB1A92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F35A-829C-4CF3-97A1-A50F81FA2747}" type="datetimeFigureOut">
              <a:rPr lang="cs-CZ" smtClean="0"/>
              <a:pPr/>
              <a:t>12.4.2016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1DDD-C0F1-4B5E-BA85-48DCFB1A92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F35A-829C-4CF3-97A1-A50F81FA2747}" type="datetimeFigureOut">
              <a:rPr lang="cs-CZ" smtClean="0"/>
              <a:pPr/>
              <a:t>12.4.2016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1DDD-C0F1-4B5E-BA85-48DCFB1A92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F35A-829C-4CF3-97A1-A50F81FA2747}" type="datetimeFigureOut">
              <a:rPr lang="cs-CZ" smtClean="0"/>
              <a:pPr/>
              <a:t>12.4.2016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1DDD-C0F1-4B5E-BA85-48DCFB1A92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F35A-829C-4CF3-97A1-A50F81FA2747}" type="datetimeFigureOut">
              <a:rPr lang="cs-CZ" smtClean="0"/>
              <a:pPr/>
              <a:t>12.4.2016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1DDD-C0F1-4B5E-BA85-48DCFB1A92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F35A-829C-4CF3-97A1-A50F81FA2747}" type="datetimeFigureOut">
              <a:rPr lang="cs-CZ" smtClean="0"/>
              <a:pPr/>
              <a:t>12.4.2016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1DDD-C0F1-4B5E-BA85-48DCFB1A92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F35A-829C-4CF3-97A1-A50F81FA2747}" type="datetimeFigureOut">
              <a:rPr lang="cs-CZ" smtClean="0"/>
              <a:pPr/>
              <a:t>12.4.2016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1DDD-C0F1-4B5E-BA85-48DCFB1A92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CF35A-829C-4CF3-97A1-A50F81FA2747}" type="datetimeFigureOut">
              <a:rPr lang="cs-CZ" smtClean="0"/>
              <a:pPr/>
              <a:t>12.4.2016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D1DDD-C0F1-4B5E-BA85-48DCFB1A925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4632" cy="2259683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Síťové modely TCP/IP &amp; ISO/OSI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200" dirty="0" err="1" smtClean="0"/>
              <a:t>Transmission</a:t>
            </a:r>
            <a:r>
              <a:rPr lang="cs-CZ" sz="2200" dirty="0" smtClean="0"/>
              <a:t> </a:t>
            </a:r>
            <a:r>
              <a:rPr lang="cs-CZ" sz="2200" dirty="0" err="1" smtClean="0"/>
              <a:t>Control</a:t>
            </a:r>
            <a:r>
              <a:rPr lang="cs-CZ" sz="2200" dirty="0" smtClean="0"/>
              <a:t> </a:t>
            </a:r>
            <a:r>
              <a:rPr lang="cs-CZ" sz="2200" dirty="0" err="1" smtClean="0"/>
              <a:t>Protocol</a:t>
            </a:r>
            <a:r>
              <a:rPr lang="cs-CZ" sz="2200" dirty="0" smtClean="0"/>
              <a:t>/Internet </a:t>
            </a:r>
            <a:r>
              <a:rPr lang="cs-CZ" sz="2200" dirty="0" err="1" smtClean="0"/>
              <a:t>Protocol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&amp;</a:t>
            </a:r>
            <a:br>
              <a:rPr lang="cs-CZ" sz="2800" dirty="0" smtClean="0"/>
            </a:br>
            <a:r>
              <a:rPr lang="cs-CZ" sz="2800" dirty="0"/>
              <a:t>  </a:t>
            </a:r>
            <a:r>
              <a:rPr lang="cs-CZ" sz="2800" dirty="0" smtClean="0"/>
              <a:t> </a:t>
            </a:r>
            <a:r>
              <a:rPr lang="cs-CZ" sz="2200" dirty="0" err="1" smtClean="0"/>
              <a:t>International</a:t>
            </a:r>
            <a:r>
              <a:rPr lang="cs-CZ" sz="2200" dirty="0" smtClean="0"/>
              <a:t> standard </a:t>
            </a:r>
            <a:r>
              <a:rPr lang="cs-CZ" sz="2200" dirty="0" err="1" smtClean="0"/>
              <a:t>organization</a:t>
            </a:r>
            <a:r>
              <a:rPr lang="cs-CZ" sz="2200" dirty="0"/>
              <a:t>/</a:t>
            </a:r>
            <a:r>
              <a:rPr lang="cs-CZ" sz="2200" i="1" dirty="0" smtClean="0"/>
              <a:t>Open </a:t>
            </a:r>
            <a:r>
              <a:rPr lang="cs-CZ" sz="2200" i="1" dirty="0" err="1"/>
              <a:t>Systems</a:t>
            </a:r>
            <a:r>
              <a:rPr lang="cs-CZ" sz="2200" i="1" dirty="0"/>
              <a:t> </a:t>
            </a:r>
            <a:r>
              <a:rPr lang="cs-CZ" sz="2200" i="1" dirty="0" err="1" smtClean="0"/>
              <a:t>Interconnection</a:t>
            </a:r>
            <a:endParaRPr lang="cs-CZ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Protokoly </a:t>
            </a:r>
            <a:r>
              <a:rPr lang="cs-CZ" dirty="0" smtClean="0"/>
              <a:t>síťové </a:t>
            </a:r>
            <a:r>
              <a:rPr lang="cs-CZ" dirty="0"/>
              <a:t>vrstvy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IGMP (Internet </a:t>
            </a:r>
            <a:r>
              <a:rPr lang="cs-CZ" dirty="0" err="1">
                <a:solidFill>
                  <a:schemeClr val="accent5">
                    <a:lumMod val="75000"/>
                  </a:schemeClr>
                </a:solidFill>
              </a:rPr>
              <a:t>Group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 Management </a:t>
            </a:r>
            <a:r>
              <a:rPr lang="cs-CZ" dirty="0" err="1">
                <a:solidFill>
                  <a:schemeClr val="accent5">
                    <a:lumMod val="75000"/>
                  </a:schemeClr>
                </a:solidFill>
              </a:rPr>
              <a:t>Protocol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r>
              <a:rPr lang="cs-CZ" dirty="0" smtClean="0"/>
              <a:t>správa zasílá ní </a:t>
            </a:r>
            <a:r>
              <a:rPr lang="cs-CZ" dirty="0" err="1" smtClean="0"/>
              <a:t>datagramů</a:t>
            </a:r>
            <a:r>
              <a:rPr lang="cs-CZ" dirty="0" smtClean="0"/>
              <a:t> </a:t>
            </a:r>
            <a:r>
              <a:rPr lang="cs-CZ" dirty="0"/>
              <a:t>na </a:t>
            </a:r>
            <a:r>
              <a:rPr lang="cs-CZ" dirty="0" smtClean="0"/>
              <a:t>skupinové </a:t>
            </a:r>
            <a:r>
              <a:rPr lang="cs-CZ" dirty="0"/>
              <a:t>adresy, v </a:t>
            </a:r>
            <a:r>
              <a:rPr lang="cs-CZ" dirty="0" smtClean="0"/>
              <a:t>současné době IGMPv3 své zprávy zapouzdřuje </a:t>
            </a:r>
            <a:r>
              <a:rPr lang="cs-CZ" dirty="0"/>
              <a:t>do IP </a:t>
            </a:r>
            <a:r>
              <a:rPr lang="cs-CZ" dirty="0" err="1" smtClean="0"/>
              <a:t>datagramů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smtClean="0"/>
              <a:t>používá vždy TTL=1</a:t>
            </a:r>
            <a:endParaRPr lang="cs-CZ" dirty="0"/>
          </a:p>
          <a:p>
            <a:r>
              <a:rPr lang="cs-CZ" dirty="0" err="1" smtClean="0"/>
              <a:t>multicast</a:t>
            </a:r>
            <a:r>
              <a:rPr lang="cs-CZ" dirty="0" smtClean="0"/>
              <a:t>:</a:t>
            </a:r>
          </a:p>
          <a:p>
            <a:pPr lvl="1"/>
            <a:r>
              <a:rPr lang="pl-PL" dirty="0" smtClean="0"/>
              <a:t>one-to-many </a:t>
            </a:r>
            <a:r>
              <a:rPr lang="pl-PL" dirty="0"/>
              <a:t>(jeden </a:t>
            </a:r>
            <a:r>
              <a:rPr lang="pl-PL" dirty="0" smtClean="0"/>
              <a:t>vysílá </a:t>
            </a:r>
            <a:r>
              <a:rPr lang="pl-PL" dirty="0"/>
              <a:t>a mnoho </a:t>
            </a:r>
            <a:r>
              <a:rPr lang="pl-PL" dirty="0" smtClean="0"/>
              <a:t>přijímá </a:t>
            </a:r>
            <a:r>
              <a:rPr lang="pl-PL" dirty="0"/>
              <a:t>, </a:t>
            </a:r>
            <a:r>
              <a:rPr lang="pl-PL" dirty="0" smtClean="0"/>
              <a:t>například </a:t>
            </a:r>
            <a:r>
              <a:rPr lang="cs-CZ" dirty="0" smtClean="0"/>
              <a:t>aktualizace </a:t>
            </a:r>
            <a:r>
              <a:rPr lang="cs-CZ" dirty="0"/>
              <a:t>softwaru, </a:t>
            </a:r>
            <a:r>
              <a:rPr lang="cs-CZ" dirty="0" smtClean="0"/>
              <a:t>monitorová ní sítě </a:t>
            </a:r>
            <a:r>
              <a:rPr lang="cs-CZ" dirty="0"/>
              <a:t>a </a:t>
            </a:r>
            <a:r>
              <a:rPr lang="cs-CZ" dirty="0" smtClean="0"/>
              <a:t>uzlů </a:t>
            </a:r>
            <a:r>
              <a:rPr lang="cs-CZ" dirty="0"/>
              <a:t>, </a:t>
            </a:r>
            <a:r>
              <a:rPr lang="cs-CZ" dirty="0" smtClean="0"/>
              <a:t>koncerty, zpravodajství, </a:t>
            </a:r>
            <a:r>
              <a:rPr lang="cs-CZ" dirty="0"/>
              <a:t>apod</a:t>
            </a:r>
            <a:r>
              <a:rPr lang="cs-CZ" dirty="0" smtClean="0"/>
              <a:t>.)</a:t>
            </a:r>
          </a:p>
          <a:p>
            <a:pPr lvl="1"/>
            <a:r>
              <a:rPr lang="cs-CZ" dirty="0" smtClean="0"/>
              <a:t>many-to-many </a:t>
            </a:r>
            <a:r>
              <a:rPr lang="cs-CZ" dirty="0"/>
              <a:t>(</a:t>
            </a:r>
            <a:r>
              <a:rPr lang="cs-CZ" dirty="0" smtClean="0"/>
              <a:t>také vysílajících uzlů </a:t>
            </a:r>
            <a:r>
              <a:rPr lang="cs-CZ" dirty="0"/>
              <a:t>je </a:t>
            </a:r>
            <a:r>
              <a:rPr lang="cs-CZ" dirty="0" smtClean="0"/>
              <a:t>více</a:t>
            </a:r>
            <a:r>
              <a:rPr lang="cs-CZ" dirty="0"/>
              <a:t>, </a:t>
            </a:r>
            <a:r>
              <a:rPr lang="cs-CZ" dirty="0" smtClean="0"/>
              <a:t>například multimediální </a:t>
            </a:r>
            <a:r>
              <a:rPr lang="cs-CZ" dirty="0"/>
              <a:t>konference, </a:t>
            </a:r>
            <a:r>
              <a:rPr lang="cs-CZ" dirty="0" smtClean="0"/>
              <a:t>počítačové </a:t>
            </a:r>
            <a:r>
              <a:rPr lang="cs-CZ" dirty="0"/>
              <a:t>hry apod.)</a:t>
            </a:r>
          </a:p>
          <a:p>
            <a:r>
              <a:rPr lang="pl-PL" dirty="0" smtClean="0"/>
              <a:t>skupinové </a:t>
            </a:r>
            <a:r>
              <a:rPr lang="pl-PL" dirty="0"/>
              <a:t>IP adresy se </a:t>
            </a:r>
            <a:r>
              <a:rPr lang="pl-PL" dirty="0" smtClean="0"/>
              <a:t>mapují </a:t>
            </a:r>
            <a:r>
              <a:rPr lang="pl-PL" dirty="0"/>
              <a:t>na </a:t>
            </a:r>
            <a:r>
              <a:rPr lang="pl-PL" dirty="0" smtClean="0"/>
              <a:t>skupinové </a:t>
            </a:r>
            <a:r>
              <a:rPr lang="pl-PL" dirty="0"/>
              <a:t>MAC </a:t>
            </a:r>
            <a:r>
              <a:rPr lang="pl-PL" dirty="0" smtClean="0"/>
              <a:t>adresy (posledních </a:t>
            </a:r>
            <a:r>
              <a:rPr lang="pl-PL" dirty="0"/>
              <a:t>23 </a:t>
            </a:r>
            <a:r>
              <a:rPr lang="pl-PL" dirty="0" smtClean="0"/>
              <a:t>bitů skupinové </a:t>
            </a:r>
            <a:r>
              <a:rPr lang="pl-PL" dirty="0"/>
              <a:t>IP adresy), ale IP </a:t>
            </a:r>
            <a:r>
              <a:rPr lang="pl-PL" dirty="0" smtClean="0"/>
              <a:t>adresy </a:t>
            </a:r>
            <a:r>
              <a:rPr lang="cs-CZ" dirty="0" smtClean="0"/>
              <a:t>mají výrazně bitů než </a:t>
            </a:r>
            <a:r>
              <a:rPr lang="cs-CZ" dirty="0"/>
              <a:t>MAC adresy, proto se </a:t>
            </a:r>
            <a:r>
              <a:rPr lang="cs-CZ" dirty="0" smtClean="0"/>
              <a:t>může stá </a:t>
            </a:r>
            <a:r>
              <a:rPr lang="cs-CZ" dirty="0"/>
              <a:t>t, </a:t>
            </a:r>
            <a:r>
              <a:rPr lang="cs-CZ" dirty="0" smtClean="0"/>
              <a:t>že mapová ní </a:t>
            </a:r>
            <a:r>
              <a:rPr lang="cs-CZ" dirty="0"/>
              <a:t>nebude </a:t>
            </a:r>
            <a:r>
              <a:rPr lang="cs-CZ" dirty="0" smtClean="0"/>
              <a:t>jednoznačné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Protokoly </a:t>
            </a:r>
            <a:r>
              <a:rPr lang="cs-CZ" dirty="0" smtClean="0"/>
              <a:t>transportní </a:t>
            </a:r>
            <a:r>
              <a:rPr lang="cs-CZ" dirty="0"/>
              <a:t>vrstvy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TCP (</a:t>
            </a:r>
            <a:r>
              <a:rPr lang="cs-CZ" dirty="0" err="1">
                <a:solidFill>
                  <a:schemeClr val="accent5">
                    <a:lumMod val="75000"/>
                  </a:schemeClr>
                </a:solidFill>
              </a:rPr>
              <a:t>Transmission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5">
                    <a:lumMod val="75000"/>
                  </a:schemeClr>
                </a:solidFill>
              </a:rPr>
              <a:t>Control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5">
                    <a:lumMod val="75000"/>
                  </a:schemeClr>
                </a:solidFill>
              </a:rPr>
              <a:t>Protocol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r>
              <a:rPr lang="cs-CZ" dirty="0" smtClean="0"/>
              <a:t>vytváří virtuální </a:t>
            </a:r>
            <a:r>
              <a:rPr lang="cs-CZ" dirty="0"/>
              <a:t>okruh mezi </a:t>
            </a:r>
            <a:r>
              <a:rPr lang="cs-CZ" dirty="0" smtClean="0"/>
              <a:t>komunikujícími </a:t>
            </a:r>
            <a:r>
              <a:rPr lang="cs-CZ" dirty="0"/>
              <a:t>uzly, </a:t>
            </a:r>
            <a:r>
              <a:rPr lang="cs-CZ" dirty="0" smtClean="0"/>
              <a:t>tedy zajišťuje </a:t>
            </a:r>
            <a:r>
              <a:rPr lang="cs-CZ" dirty="0"/>
              <a:t>spolehlivou (s </a:t>
            </a:r>
            <a:r>
              <a:rPr lang="cs-CZ" dirty="0" smtClean="0"/>
              <a:t>potvrzením</a:t>
            </a:r>
            <a:r>
              <a:rPr lang="cs-CZ" dirty="0"/>
              <a:t>) </a:t>
            </a:r>
            <a:r>
              <a:rPr lang="cs-CZ" dirty="0" smtClean="0"/>
              <a:t>službu </a:t>
            </a:r>
            <a:r>
              <a:rPr lang="cs-CZ" dirty="0"/>
              <a:t>se </a:t>
            </a:r>
            <a:r>
              <a:rPr lang="cs-CZ" dirty="0" smtClean="0"/>
              <a:t>spojením</a:t>
            </a:r>
            <a:endParaRPr lang="cs-CZ" dirty="0"/>
          </a:p>
          <a:p>
            <a:r>
              <a:rPr lang="cs-CZ" dirty="0" smtClean="0"/>
              <a:t>tři fáze </a:t>
            </a:r>
            <a:r>
              <a:rPr lang="cs-CZ" dirty="0"/>
              <a:t>komunikace – </a:t>
            </a:r>
            <a:r>
              <a:rPr lang="cs-CZ" dirty="0" smtClean="0"/>
              <a:t>navázání spojení, přenos dat (segmenty </a:t>
            </a:r>
            <a:r>
              <a:rPr lang="cs-CZ" dirty="0"/>
              <a:t>s </a:t>
            </a:r>
            <a:r>
              <a:rPr lang="cs-CZ" dirty="0" smtClean="0"/>
              <a:t>pořadovými čísly</a:t>
            </a:r>
            <a:r>
              <a:rPr lang="cs-CZ" dirty="0"/>
              <a:t>, </a:t>
            </a:r>
            <a:r>
              <a:rPr lang="cs-CZ" dirty="0" smtClean="0"/>
              <a:t>každý musí být pozitivně potvrzen </a:t>
            </a:r>
            <a:r>
              <a:rPr lang="cs-CZ" dirty="0"/>
              <a:t>– ne </a:t>
            </a:r>
            <a:r>
              <a:rPr lang="cs-CZ" dirty="0" smtClean="0"/>
              <a:t>nutně okamžitě </a:t>
            </a:r>
            <a:r>
              <a:rPr lang="cs-CZ" dirty="0"/>
              <a:t>– druhou stranou a </a:t>
            </a:r>
            <a:r>
              <a:rPr lang="cs-CZ" dirty="0" smtClean="0"/>
              <a:t>případně znovu poslán</a:t>
            </a:r>
            <a:r>
              <a:rPr lang="cs-CZ" dirty="0"/>
              <a:t>) a </a:t>
            </a:r>
            <a:r>
              <a:rPr lang="cs-CZ" dirty="0" smtClean="0"/>
              <a:t>ukončení spojení </a:t>
            </a:r>
            <a:r>
              <a:rPr lang="cs-CZ" dirty="0"/>
              <a:t>(</a:t>
            </a:r>
            <a:r>
              <a:rPr lang="cs-CZ" dirty="0" smtClean="0"/>
              <a:t>oboustranné </a:t>
            </a:r>
            <a:r>
              <a:rPr lang="cs-CZ" dirty="0"/>
              <a:t>)</a:t>
            </a:r>
          </a:p>
          <a:p>
            <a:r>
              <a:rPr lang="cs-CZ" dirty="0" smtClean="0"/>
              <a:t>součástí záhlaví </a:t>
            </a:r>
            <a:r>
              <a:rPr lang="cs-CZ" dirty="0"/>
              <a:t>segmentu je ú</a:t>
            </a:r>
            <a:r>
              <a:rPr lang="cs-CZ" dirty="0" smtClean="0"/>
              <a:t>daj </a:t>
            </a:r>
            <a:r>
              <a:rPr lang="cs-CZ" dirty="0"/>
              <a:t>velikost okna, </a:t>
            </a:r>
            <a:r>
              <a:rPr lang="cs-CZ" dirty="0" smtClean="0"/>
              <a:t>což je počet oktetů </a:t>
            </a:r>
            <a:r>
              <a:rPr lang="cs-CZ" dirty="0"/>
              <a:t>dat, </a:t>
            </a:r>
            <a:r>
              <a:rPr lang="cs-CZ" dirty="0" smtClean="0"/>
              <a:t>která </a:t>
            </a:r>
            <a:r>
              <a:rPr lang="cs-CZ" dirty="0"/>
              <a:t>lze </a:t>
            </a:r>
            <a:r>
              <a:rPr lang="cs-CZ" dirty="0" smtClean="0"/>
              <a:t>přenést </a:t>
            </a:r>
            <a:r>
              <a:rPr lang="cs-CZ" dirty="0"/>
              <a:t>v </a:t>
            </a:r>
            <a:r>
              <a:rPr lang="cs-CZ" dirty="0" smtClean="0"/>
              <a:t>rámci spojení bez průběžného potvrzování, </a:t>
            </a:r>
            <a:r>
              <a:rPr lang="cs-CZ" dirty="0"/>
              <a:t>obvykle to </a:t>
            </a:r>
            <a:r>
              <a:rPr lang="cs-CZ" dirty="0" smtClean="0"/>
              <a:t>bývá více než velikost jednoho </a:t>
            </a:r>
            <a:r>
              <a:rPr lang="cs-CZ" dirty="0"/>
              <a:t>segmentu</a:t>
            </a:r>
          </a:p>
          <a:p>
            <a:r>
              <a:rPr lang="cs-CZ" dirty="0"/>
              <a:t>= „</a:t>
            </a:r>
            <a:r>
              <a:rPr lang="cs-CZ" dirty="0" err="1"/>
              <a:t>Sliding</a:t>
            </a:r>
            <a:r>
              <a:rPr lang="cs-CZ" dirty="0"/>
              <a:t> </a:t>
            </a:r>
            <a:r>
              <a:rPr lang="cs-CZ" dirty="0" err="1"/>
              <a:t>Window</a:t>
            </a:r>
            <a:r>
              <a:rPr lang="cs-CZ" dirty="0"/>
              <a:t>“ (</a:t>
            </a:r>
            <a:r>
              <a:rPr lang="cs-CZ" dirty="0" smtClean="0"/>
              <a:t>klouzavé </a:t>
            </a:r>
            <a:r>
              <a:rPr lang="cs-CZ" dirty="0"/>
              <a:t>okno) = oktety, </a:t>
            </a:r>
            <a:r>
              <a:rPr lang="cs-CZ" dirty="0" smtClean="0"/>
              <a:t>které </a:t>
            </a:r>
            <a:r>
              <a:rPr lang="cs-CZ" dirty="0"/>
              <a:t>je </a:t>
            </a:r>
            <a:r>
              <a:rPr lang="cs-CZ" dirty="0" smtClean="0"/>
              <a:t>ještě třeba </a:t>
            </a:r>
            <a:r>
              <a:rPr lang="cs-CZ" dirty="0"/>
              <a:t>potvrdit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Protokoly </a:t>
            </a:r>
            <a:r>
              <a:rPr lang="cs-CZ" dirty="0" smtClean="0"/>
              <a:t>transportní </a:t>
            </a:r>
            <a:r>
              <a:rPr lang="cs-CZ" dirty="0"/>
              <a:t>vrstvy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UDP (User </a:t>
            </a:r>
            <a:r>
              <a:rPr lang="cs-CZ" dirty="0" err="1">
                <a:solidFill>
                  <a:schemeClr val="accent5">
                    <a:lumMod val="75000"/>
                  </a:schemeClr>
                </a:solidFill>
              </a:rPr>
              <a:t>Datagram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5">
                    <a:lumMod val="75000"/>
                  </a:schemeClr>
                </a:solidFill>
              </a:rPr>
              <a:t>Protocol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r>
              <a:rPr lang="cs-CZ" dirty="0"/>
              <a:t>poskytuje nespolehlivou </a:t>
            </a:r>
            <a:r>
              <a:rPr lang="cs-CZ" dirty="0" smtClean="0"/>
              <a:t>službu </a:t>
            </a:r>
            <a:r>
              <a:rPr lang="cs-CZ" dirty="0"/>
              <a:t>bez </a:t>
            </a:r>
            <a:r>
              <a:rPr lang="cs-CZ" dirty="0" smtClean="0"/>
              <a:t>navázání spojení</a:t>
            </a:r>
            <a:endParaRPr lang="cs-CZ" dirty="0"/>
          </a:p>
          <a:p>
            <a:r>
              <a:rPr lang="cs-CZ" dirty="0"/>
              <a:t>pro </a:t>
            </a:r>
            <a:r>
              <a:rPr lang="cs-CZ" dirty="0" smtClean="0"/>
              <a:t>posílá ní menšího množství </a:t>
            </a:r>
            <a:r>
              <a:rPr lang="cs-CZ" dirty="0"/>
              <a:t>dat nebo pro </a:t>
            </a:r>
            <a:r>
              <a:rPr lang="cs-CZ" dirty="0" smtClean="0"/>
              <a:t>případy</a:t>
            </a:r>
            <a:r>
              <a:rPr lang="cs-CZ" dirty="0"/>
              <a:t>, kdy </a:t>
            </a:r>
            <a:r>
              <a:rPr lang="cs-CZ" dirty="0" smtClean="0"/>
              <a:t>je důležitá </a:t>
            </a:r>
            <a:r>
              <a:rPr lang="cs-CZ" dirty="0"/>
              <a:t>rychlost </a:t>
            </a:r>
            <a:r>
              <a:rPr lang="cs-CZ" dirty="0" smtClean="0"/>
              <a:t>doručení </a:t>
            </a:r>
            <a:r>
              <a:rPr lang="cs-CZ" dirty="0"/>
              <a:t>dat (</a:t>
            </a:r>
            <a:r>
              <a:rPr lang="cs-CZ" dirty="0" smtClean="0"/>
              <a:t>přenos není zdržován fází navázání spojení)</a:t>
            </a:r>
            <a:endParaRPr lang="cs-CZ" dirty="0"/>
          </a:p>
          <a:p>
            <a:r>
              <a:rPr lang="cs-CZ" dirty="0" smtClean="0"/>
              <a:t>často </a:t>
            </a:r>
            <a:r>
              <a:rPr lang="cs-CZ" dirty="0"/>
              <a:t>funguje i v </a:t>
            </a:r>
            <a:r>
              <a:rPr lang="cs-CZ" dirty="0" smtClean="0"/>
              <a:t>případě </a:t>
            </a:r>
            <a:r>
              <a:rPr lang="cs-CZ" dirty="0"/>
              <a:t>, </a:t>
            </a:r>
            <a:r>
              <a:rPr lang="cs-CZ" dirty="0" smtClean="0"/>
              <a:t>že </a:t>
            </a:r>
            <a:r>
              <a:rPr lang="cs-CZ" dirty="0"/>
              <a:t>TCP </a:t>
            </a:r>
            <a:r>
              <a:rPr lang="cs-CZ" dirty="0" smtClean="0"/>
              <a:t>přestane být použitelný (pokud </a:t>
            </a:r>
            <a:r>
              <a:rPr lang="cs-CZ" dirty="0"/>
              <a:t>nelze s </a:t>
            </a:r>
            <a:r>
              <a:rPr lang="cs-CZ" dirty="0" smtClean="0"/>
              <a:t>cílovým </a:t>
            </a:r>
            <a:r>
              <a:rPr lang="cs-CZ" dirty="0"/>
              <a:t>uzlem </a:t>
            </a:r>
            <a:r>
              <a:rPr lang="cs-CZ" dirty="0" smtClean="0"/>
              <a:t>navázat standardní spojení)</a:t>
            </a:r>
            <a:endParaRPr lang="cs-CZ" dirty="0"/>
          </a:p>
          <a:p>
            <a:r>
              <a:rPr lang="pl-PL" dirty="0"/>
              <a:t>podporuje </a:t>
            </a:r>
            <a:r>
              <a:rPr lang="pl-PL" dirty="0" smtClean="0"/>
              <a:t>skupinové </a:t>
            </a:r>
            <a:r>
              <a:rPr lang="pl-PL" dirty="0"/>
              <a:t>a </a:t>
            </a:r>
            <a:r>
              <a:rPr lang="pl-PL" dirty="0" smtClean="0"/>
              <a:t>všeobecné </a:t>
            </a:r>
            <a:r>
              <a:rPr lang="pl-PL" dirty="0"/>
              <a:t>IP adresy (</a:t>
            </a:r>
            <a:r>
              <a:rPr lang="pl-PL" dirty="0" smtClean="0"/>
              <a:t>narozdíl od </a:t>
            </a:r>
            <a:r>
              <a:rPr lang="cs-CZ" dirty="0" smtClean="0"/>
              <a:t>TCP</a:t>
            </a:r>
            <a:r>
              <a:rPr lang="cs-CZ" dirty="0"/>
              <a:t>, </a:t>
            </a:r>
            <a:r>
              <a:rPr lang="cs-CZ" dirty="0" smtClean="0"/>
              <a:t>který vyžaduje </a:t>
            </a:r>
            <a:r>
              <a:rPr lang="cs-CZ" dirty="0" smtClean="0"/>
              <a:t>navázání </a:t>
            </a:r>
            <a:r>
              <a:rPr lang="cs-CZ" dirty="0" smtClean="0"/>
              <a:t>obousměrného spojení)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Protokoly </a:t>
            </a:r>
            <a:r>
              <a:rPr lang="cs-CZ" dirty="0" smtClean="0"/>
              <a:t>transportní </a:t>
            </a:r>
            <a:r>
              <a:rPr lang="cs-CZ" dirty="0"/>
              <a:t>vrstvy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PPP (Point-to-Point </a:t>
            </a:r>
            <a:r>
              <a:rPr lang="cs-CZ" dirty="0" err="1">
                <a:solidFill>
                  <a:schemeClr val="accent5">
                    <a:lumMod val="75000"/>
                  </a:schemeClr>
                </a:solidFill>
              </a:rPr>
              <a:t>Protocol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r>
              <a:rPr lang="cs-CZ" dirty="0"/>
              <a:t>pracuje </a:t>
            </a:r>
            <a:r>
              <a:rPr lang="cs-CZ" dirty="0" smtClean="0"/>
              <a:t>někde </a:t>
            </a:r>
            <a:r>
              <a:rPr lang="cs-CZ" dirty="0"/>
              <a:t>na </a:t>
            </a:r>
            <a:r>
              <a:rPr lang="cs-CZ" dirty="0" smtClean="0"/>
              <a:t>rozhraní síťové </a:t>
            </a:r>
            <a:r>
              <a:rPr lang="cs-CZ" dirty="0"/>
              <a:t>vrstvy a (v </a:t>
            </a:r>
            <a:r>
              <a:rPr lang="cs-CZ" dirty="0" smtClean="0"/>
              <a:t>ISO/OSI) linkové </a:t>
            </a:r>
            <a:r>
              <a:rPr lang="cs-CZ" dirty="0"/>
              <a:t>vrstvy, obsahuje dokonce i </a:t>
            </a:r>
            <a:r>
              <a:rPr lang="cs-CZ" dirty="0" smtClean="0"/>
              <a:t>ně které služby aplikační vrstvy</a:t>
            </a:r>
            <a:endParaRPr lang="cs-CZ" dirty="0"/>
          </a:p>
          <a:p>
            <a:r>
              <a:rPr lang="it-IT" dirty="0" smtClean="0"/>
              <a:t>služby autentizovaného spojení, šifrová ní </a:t>
            </a:r>
            <a:r>
              <a:rPr lang="it-IT" dirty="0"/>
              <a:t>a komprese </a:t>
            </a:r>
            <a:r>
              <a:rPr lang="it-IT" dirty="0" smtClean="0"/>
              <a:t>na</a:t>
            </a:r>
            <a:r>
              <a:rPr lang="cs-CZ" dirty="0" smtClean="0"/>
              <a:t> point-to-point spojeních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Porovnání modelů </a:t>
            </a:r>
            <a:r>
              <a:rPr lang="cs-CZ" dirty="0"/>
              <a:t>ISO/OSI a TCP/IP</a:t>
            </a:r>
          </a:p>
        </p:txBody>
      </p:sp>
      <p:pic>
        <p:nvPicPr>
          <p:cNvPr id="4" name="Zástupný symbol pro obsah 3" descr="tcpipisoosi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28232" y="1357023"/>
            <a:ext cx="6887537" cy="414395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Vrstvy TCP/IP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Vrstva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síťového rozhraní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dirty="0" smtClean="0"/>
              <a:t>závislá </a:t>
            </a:r>
            <a:r>
              <a:rPr lang="cs-CZ" dirty="0"/>
              <a:t>na </a:t>
            </a:r>
            <a:r>
              <a:rPr lang="cs-CZ" dirty="0" smtClean="0"/>
              <a:t>konkrétní implementaci síťového rozhraní - </a:t>
            </a:r>
            <a:r>
              <a:rPr lang="nb-NO" dirty="0" smtClean="0"/>
              <a:t>Ethernet</a:t>
            </a:r>
            <a:r>
              <a:rPr lang="nb-NO" dirty="0"/>
              <a:t>, Token Ring, FDDI, X.25 apod.</a:t>
            </a:r>
          </a:p>
          <a:p>
            <a:r>
              <a:rPr lang="cs-CZ" dirty="0"/>
              <a:t>ž</a:t>
            </a:r>
            <a:r>
              <a:rPr lang="cs-CZ" dirty="0" smtClean="0"/>
              <a:t>ádné </a:t>
            </a:r>
            <a:r>
              <a:rPr lang="cs-CZ" dirty="0"/>
              <a:t>protokoly nejsou zde </a:t>
            </a:r>
            <a:r>
              <a:rPr lang="cs-CZ" dirty="0" smtClean="0"/>
              <a:t>přímo definovány</a:t>
            </a:r>
            <a:r>
              <a:rPr lang="cs-CZ" dirty="0"/>
              <a:t>, </a:t>
            </a:r>
            <a:r>
              <a:rPr lang="cs-CZ" dirty="0" smtClean="0"/>
              <a:t>záleží na rozhraních</a:t>
            </a:r>
            <a:endParaRPr lang="cs-CZ" dirty="0"/>
          </a:p>
          <a:p>
            <a:r>
              <a:rPr lang="cs-CZ" dirty="0" smtClean="0"/>
              <a:t>musí být implementována </a:t>
            </a:r>
            <a:r>
              <a:rPr lang="cs-CZ" dirty="0"/>
              <a:t>ve </a:t>
            </a:r>
            <a:r>
              <a:rPr lang="cs-CZ" dirty="0" smtClean="0"/>
              <a:t>všech prvcích sítě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Vrstvy TCP/IP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Síťová 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vrstva</a:t>
            </a:r>
          </a:p>
          <a:p>
            <a:r>
              <a:rPr lang="cs-CZ" dirty="0" smtClean="0"/>
              <a:t>používá síťové </a:t>
            </a:r>
            <a:r>
              <a:rPr lang="cs-CZ" dirty="0"/>
              <a:t>adresy</a:t>
            </a:r>
          </a:p>
          <a:p>
            <a:r>
              <a:rPr lang="cs-CZ" dirty="0" smtClean="0"/>
              <a:t>směrování </a:t>
            </a:r>
            <a:r>
              <a:rPr lang="cs-CZ" dirty="0"/>
              <a:t>a </a:t>
            </a:r>
            <a:r>
              <a:rPr lang="cs-CZ" dirty="0" smtClean="0"/>
              <a:t>předávání </a:t>
            </a:r>
            <a:r>
              <a:rPr lang="cs-CZ" dirty="0"/>
              <a:t>(</a:t>
            </a:r>
            <a:r>
              <a:rPr lang="cs-CZ" dirty="0" smtClean="0"/>
              <a:t>přepojování) </a:t>
            </a:r>
            <a:r>
              <a:rPr lang="cs-CZ" dirty="0" err="1" smtClean="0"/>
              <a:t>datagramů</a:t>
            </a:r>
            <a:endParaRPr lang="cs-CZ" dirty="0"/>
          </a:p>
          <a:p>
            <a:r>
              <a:rPr lang="cs-CZ" dirty="0" smtClean="0"/>
              <a:t>implementována </a:t>
            </a:r>
            <a:r>
              <a:rPr lang="cs-CZ" dirty="0"/>
              <a:t>v </a:t>
            </a:r>
            <a:r>
              <a:rPr lang="cs-CZ" dirty="0" smtClean="0"/>
              <a:t>koncových </a:t>
            </a:r>
            <a:r>
              <a:rPr lang="cs-CZ" dirty="0"/>
              <a:t>uzlech </a:t>
            </a:r>
            <a:r>
              <a:rPr lang="cs-CZ" dirty="0" smtClean="0"/>
              <a:t>sítě (počítače,servery </a:t>
            </a:r>
            <a:r>
              <a:rPr lang="cs-CZ" dirty="0"/>
              <a:t>apod.) a </a:t>
            </a:r>
            <a:r>
              <a:rPr lang="cs-CZ" dirty="0" smtClean="0"/>
              <a:t>všech mezilehlých prvcích</a:t>
            </a:r>
            <a:r>
              <a:rPr lang="cs-CZ" dirty="0"/>
              <a:t>, </a:t>
            </a:r>
            <a:r>
              <a:rPr lang="cs-CZ" dirty="0" smtClean="0"/>
              <a:t>které provádějí směrování </a:t>
            </a:r>
            <a:r>
              <a:rPr lang="cs-CZ" dirty="0"/>
              <a:t>podle </a:t>
            </a:r>
            <a:r>
              <a:rPr lang="cs-CZ" dirty="0" smtClean="0"/>
              <a:t>síťových </a:t>
            </a:r>
            <a:r>
              <a:rPr lang="cs-CZ" dirty="0"/>
              <a:t>adres</a:t>
            </a:r>
          </a:p>
          <a:p>
            <a:r>
              <a:rPr lang="cs-CZ" dirty="0" smtClean="0"/>
              <a:t>typické </a:t>
            </a:r>
            <a:r>
              <a:rPr lang="cs-CZ" dirty="0"/>
              <a:t>protokoly jsou IP, ARP, RARP, ICMP, IGMP, </a:t>
            </a:r>
            <a:r>
              <a:rPr lang="cs-CZ" dirty="0" smtClean="0"/>
              <a:t>IGRP, IPSEC</a:t>
            </a:r>
            <a:r>
              <a:rPr lang="cs-CZ" dirty="0"/>
              <a:t>, RIP, OSPF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Transportní 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vrstva</a:t>
            </a:r>
          </a:p>
          <a:p>
            <a:r>
              <a:rPr lang="cs-CZ" dirty="0" smtClean="0"/>
              <a:t>zajišťuje rozhraní </a:t>
            </a:r>
            <a:r>
              <a:rPr lang="cs-CZ" dirty="0"/>
              <a:t>mezi </a:t>
            </a:r>
            <a:r>
              <a:rPr lang="cs-CZ" dirty="0" smtClean="0"/>
              <a:t>aplikační </a:t>
            </a:r>
            <a:r>
              <a:rPr lang="cs-CZ" dirty="0"/>
              <a:t>vrstvou (</a:t>
            </a:r>
            <a:r>
              <a:rPr lang="cs-CZ" dirty="0" smtClean="0"/>
              <a:t>nezávislou na </a:t>
            </a:r>
            <a:r>
              <a:rPr lang="pl-PL" dirty="0" smtClean="0"/>
              <a:t>přenosové metodě </a:t>
            </a:r>
            <a:r>
              <a:rPr lang="pl-PL" dirty="0"/>
              <a:t>) a </a:t>
            </a:r>
            <a:r>
              <a:rPr lang="pl-PL" dirty="0" smtClean="0"/>
              <a:t>spodními </a:t>
            </a:r>
            <a:r>
              <a:rPr lang="pl-PL" dirty="0"/>
              <a:t>vrstvami </a:t>
            </a:r>
            <a:r>
              <a:rPr lang="pl-PL" dirty="0" smtClean="0"/>
              <a:t>zá vislými na </a:t>
            </a:r>
            <a:r>
              <a:rPr lang="cs-CZ" dirty="0" smtClean="0"/>
              <a:t>přenosové metodě</a:t>
            </a:r>
            <a:endParaRPr lang="cs-CZ" dirty="0"/>
          </a:p>
          <a:p>
            <a:r>
              <a:rPr lang="cs-CZ" dirty="0" smtClean="0"/>
              <a:t>zajišťuje transportní služby </a:t>
            </a:r>
            <a:r>
              <a:rPr lang="cs-CZ" dirty="0"/>
              <a:t>(</a:t>
            </a:r>
            <a:r>
              <a:rPr lang="cs-CZ" dirty="0" smtClean="0"/>
              <a:t>spojové </a:t>
            </a:r>
            <a:r>
              <a:rPr lang="cs-CZ" dirty="0"/>
              <a:t>i </a:t>
            </a:r>
            <a:r>
              <a:rPr lang="cs-CZ" dirty="0" smtClean="0"/>
              <a:t>nespojové </a:t>
            </a:r>
            <a:r>
              <a:rPr lang="cs-CZ" dirty="0"/>
              <a:t>)</a:t>
            </a:r>
          </a:p>
          <a:p>
            <a:r>
              <a:rPr lang="cs-CZ" dirty="0"/>
              <a:t>je </a:t>
            </a:r>
            <a:r>
              <a:rPr lang="cs-CZ" dirty="0" smtClean="0"/>
              <a:t>implementována </a:t>
            </a:r>
            <a:r>
              <a:rPr lang="cs-CZ" dirty="0"/>
              <a:t>jen v </a:t>
            </a:r>
            <a:r>
              <a:rPr lang="cs-CZ" dirty="0" smtClean="0"/>
              <a:t>koncových </a:t>
            </a:r>
            <a:r>
              <a:rPr lang="cs-CZ" dirty="0"/>
              <a:t>uzlech </a:t>
            </a:r>
            <a:r>
              <a:rPr lang="cs-CZ" dirty="0" smtClean="0"/>
              <a:t>sítě</a:t>
            </a:r>
            <a:endParaRPr lang="cs-CZ" dirty="0"/>
          </a:p>
          <a:p>
            <a:r>
              <a:rPr lang="cs-CZ" dirty="0" smtClean="0"/>
              <a:t>typické </a:t>
            </a:r>
            <a:r>
              <a:rPr lang="cs-CZ" dirty="0"/>
              <a:t>protokoly jsou TCP a UDP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Aplikační 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vrstva</a:t>
            </a:r>
          </a:p>
          <a:p>
            <a:r>
              <a:rPr lang="cs-CZ" dirty="0"/>
              <a:t>obsahuje entity, </a:t>
            </a:r>
            <a:r>
              <a:rPr lang="cs-CZ" dirty="0" smtClean="0"/>
              <a:t>které využívají </a:t>
            </a:r>
            <a:r>
              <a:rPr lang="cs-CZ" dirty="0"/>
              <a:t>aplikace</a:t>
            </a:r>
          </a:p>
          <a:p>
            <a:r>
              <a:rPr lang="cs-CZ" dirty="0" smtClean="0"/>
              <a:t>implementována </a:t>
            </a:r>
            <a:r>
              <a:rPr lang="cs-CZ" dirty="0"/>
              <a:t>jen v </a:t>
            </a:r>
            <a:r>
              <a:rPr lang="cs-CZ" dirty="0" smtClean="0"/>
              <a:t>koncových </a:t>
            </a:r>
            <a:r>
              <a:rPr lang="cs-CZ" dirty="0"/>
              <a:t>uzlech </a:t>
            </a:r>
            <a:r>
              <a:rPr lang="cs-CZ" dirty="0" smtClean="0"/>
              <a:t>sítě</a:t>
            </a:r>
            <a:endParaRPr lang="cs-CZ" dirty="0"/>
          </a:p>
          <a:p>
            <a:r>
              <a:rPr lang="cs-CZ" dirty="0" smtClean="0"/>
              <a:t>typické </a:t>
            </a:r>
            <a:r>
              <a:rPr lang="cs-CZ" dirty="0"/>
              <a:t>protokoly jsou FTP, HTTP, DHCP, DNS, SMTP,</a:t>
            </a:r>
          </a:p>
          <a:p>
            <a:r>
              <a:rPr lang="cs-CZ" dirty="0"/>
              <a:t>IMAP, POP3, NFS, </a:t>
            </a:r>
            <a:r>
              <a:rPr lang="cs-CZ" dirty="0" err="1" smtClean="0"/>
              <a:t>Telnet</a:t>
            </a:r>
            <a:r>
              <a:rPr lang="cs-CZ" dirty="0" smtClean="0"/>
              <a:t> apod.</a:t>
            </a:r>
            <a:endParaRPr lang="cs-CZ" dirty="0"/>
          </a:p>
          <a:p>
            <a:r>
              <a:rPr lang="cs-CZ" dirty="0"/>
              <a:t>tyto protokoly </a:t>
            </a:r>
            <a:r>
              <a:rPr lang="cs-CZ" dirty="0" smtClean="0"/>
              <a:t>komunikují přes </a:t>
            </a:r>
            <a:r>
              <a:rPr lang="cs-CZ" dirty="0"/>
              <a:t>tzv. porty, </a:t>
            </a:r>
            <a:r>
              <a:rPr lang="cs-CZ" dirty="0" smtClean="0"/>
              <a:t>což </a:t>
            </a:r>
            <a:r>
              <a:rPr lang="cs-CZ" dirty="0"/>
              <a:t>je </a:t>
            </a:r>
            <a:r>
              <a:rPr lang="cs-CZ" dirty="0" smtClean="0"/>
              <a:t>číselné označení určující konkrétní přístupový </a:t>
            </a:r>
            <a:r>
              <a:rPr lang="cs-CZ" dirty="0"/>
              <a:t>bod </a:t>
            </a:r>
            <a:r>
              <a:rPr lang="cs-CZ" dirty="0" smtClean="0"/>
              <a:t>směrem </a:t>
            </a:r>
            <a:r>
              <a:rPr lang="cs-CZ" dirty="0"/>
              <a:t>k </a:t>
            </a:r>
            <a:r>
              <a:rPr lang="cs-CZ" dirty="0" smtClean="0"/>
              <a:t>nižší vrstvě </a:t>
            </a:r>
            <a:r>
              <a:rPr lang="cs-CZ" dirty="0"/>
              <a:t>,</a:t>
            </a:r>
          </a:p>
          <a:p>
            <a:r>
              <a:rPr lang="it-IT" dirty="0" smtClean="0"/>
              <a:t>rozlišujeme </a:t>
            </a:r>
            <a:r>
              <a:rPr lang="it-IT" dirty="0"/>
              <a:t>porty </a:t>
            </a:r>
            <a:r>
              <a:rPr lang="it-IT" dirty="0" smtClean="0"/>
              <a:t>známé (čísla </a:t>
            </a:r>
            <a:r>
              <a:rPr lang="it-IT" dirty="0"/>
              <a:t>0–1023), </a:t>
            </a:r>
            <a:r>
              <a:rPr lang="it-IT" dirty="0" smtClean="0"/>
              <a:t>registrované</a:t>
            </a:r>
            <a:r>
              <a:rPr lang="cs-CZ" dirty="0" smtClean="0"/>
              <a:t> (1024–49 </a:t>
            </a:r>
            <a:r>
              <a:rPr lang="cs-CZ" dirty="0"/>
              <a:t>151, </a:t>
            </a:r>
            <a:r>
              <a:rPr lang="cs-CZ" dirty="0" smtClean="0"/>
              <a:t>přiděluje </a:t>
            </a:r>
            <a:r>
              <a:rPr lang="cs-CZ" dirty="0"/>
              <a:t>organizace IANA) a </a:t>
            </a:r>
            <a:r>
              <a:rPr lang="cs-CZ" dirty="0" smtClean="0"/>
              <a:t>dynamické či soukromé </a:t>
            </a:r>
            <a:r>
              <a:rPr lang="cs-CZ" dirty="0"/>
              <a:t>(</a:t>
            </a:r>
            <a:r>
              <a:rPr lang="cs-CZ" dirty="0" smtClean="0"/>
              <a:t>vyšší čísla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Protokoly </a:t>
            </a:r>
            <a:r>
              <a:rPr lang="cs-CZ" dirty="0" smtClean="0"/>
              <a:t>síťové </a:t>
            </a:r>
            <a:r>
              <a:rPr lang="cs-CZ" dirty="0"/>
              <a:t>vrstvy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IP (Internet </a:t>
            </a:r>
            <a:r>
              <a:rPr lang="cs-CZ" dirty="0" err="1">
                <a:solidFill>
                  <a:schemeClr val="accent5">
                    <a:lumMod val="75000"/>
                  </a:schemeClr>
                </a:solidFill>
              </a:rPr>
              <a:t>Protocol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r>
              <a:rPr lang="cs-CZ" dirty="0" smtClean="0"/>
              <a:t>zajišťuje odesílá ní </a:t>
            </a:r>
            <a:r>
              <a:rPr lang="cs-CZ" dirty="0"/>
              <a:t>a </a:t>
            </a:r>
            <a:r>
              <a:rPr lang="cs-CZ" dirty="0" smtClean="0"/>
              <a:t>přijímá ní </a:t>
            </a:r>
            <a:r>
              <a:rPr lang="cs-CZ" dirty="0" err="1" smtClean="0"/>
              <a:t>datagramů</a:t>
            </a:r>
            <a:endParaRPr lang="cs-CZ" dirty="0"/>
          </a:p>
          <a:p>
            <a:r>
              <a:rPr lang="cs-CZ" dirty="0"/>
              <a:t>probereme </a:t>
            </a:r>
            <a:r>
              <a:rPr lang="cs-CZ" dirty="0" smtClean="0"/>
              <a:t>pozdě </a:t>
            </a:r>
            <a:r>
              <a:rPr lang="cs-CZ" dirty="0"/>
              <a:t>ji</a:t>
            </a:r>
          </a:p>
          <a:p>
            <a:pPr>
              <a:buNone/>
            </a:pP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MIP (Mobile IP)</a:t>
            </a:r>
          </a:p>
          <a:p>
            <a:r>
              <a:rPr lang="cs-CZ" dirty="0" smtClean="0"/>
              <a:t>rozšíření </a:t>
            </a:r>
            <a:r>
              <a:rPr lang="cs-CZ" dirty="0"/>
              <a:t>protokolu IP </a:t>
            </a:r>
            <a:r>
              <a:rPr lang="cs-CZ" dirty="0" smtClean="0"/>
              <a:t>určené </a:t>
            </a:r>
            <a:r>
              <a:rPr lang="cs-CZ" dirty="0"/>
              <a:t>pro </a:t>
            </a:r>
            <a:r>
              <a:rPr lang="cs-CZ" dirty="0" smtClean="0"/>
              <a:t>mobilní </a:t>
            </a:r>
            <a:r>
              <a:rPr lang="cs-CZ" dirty="0"/>
              <a:t>uzly </a:t>
            </a:r>
            <a:r>
              <a:rPr lang="cs-CZ" dirty="0" smtClean="0"/>
              <a:t>sítě </a:t>
            </a:r>
            <a:r>
              <a:rPr lang="cs-CZ" dirty="0"/>
              <a:t>, </a:t>
            </a:r>
            <a:r>
              <a:rPr lang="cs-CZ" dirty="0" smtClean="0"/>
              <a:t>které mě ní místo svého zapojení </a:t>
            </a:r>
            <a:r>
              <a:rPr lang="cs-CZ" dirty="0"/>
              <a:t>v </a:t>
            </a:r>
            <a:r>
              <a:rPr lang="cs-CZ" dirty="0" smtClean="0"/>
              <a:t>rámci Internetu při zachová ní </a:t>
            </a:r>
            <a:r>
              <a:rPr lang="pl-PL" dirty="0" smtClean="0"/>
              <a:t>své domá cí </a:t>
            </a:r>
            <a:r>
              <a:rPr lang="pl-PL" dirty="0"/>
              <a:t>IP adresy</a:t>
            </a:r>
          </a:p>
          <a:p>
            <a:r>
              <a:rPr lang="cs-CZ" dirty="0"/>
              <a:t>lze implementovat i </a:t>
            </a:r>
            <a:r>
              <a:rPr lang="cs-CZ" dirty="0" smtClean="0"/>
              <a:t>tunelová ní </a:t>
            </a:r>
            <a:r>
              <a:rPr lang="cs-CZ" dirty="0"/>
              <a:t>(</a:t>
            </a:r>
            <a:r>
              <a:rPr lang="cs-CZ" dirty="0" err="1"/>
              <a:t>tunneling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Protokoly </a:t>
            </a:r>
            <a:r>
              <a:rPr lang="cs-CZ" dirty="0" smtClean="0"/>
              <a:t>síťové </a:t>
            </a:r>
            <a:r>
              <a:rPr lang="cs-CZ" dirty="0"/>
              <a:t>vrstvy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ARP (</a:t>
            </a:r>
            <a:r>
              <a:rPr lang="cs-CZ" dirty="0" err="1">
                <a:solidFill>
                  <a:schemeClr val="accent5">
                    <a:lumMod val="75000"/>
                  </a:schemeClr>
                </a:solidFill>
              </a:rPr>
              <a:t>Address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5">
                    <a:lumMod val="75000"/>
                  </a:schemeClr>
                </a:solidFill>
              </a:rPr>
              <a:t>Resolution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5">
                    <a:lumMod val="75000"/>
                  </a:schemeClr>
                </a:solidFill>
              </a:rPr>
              <a:t>Protocol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r>
              <a:rPr lang="pl-PL" dirty="0" smtClean="0"/>
              <a:t>překlad </a:t>
            </a:r>
            <a:r>
              <a:rPr lang="pl-PL" dirty="0"/>
              <a:t>IP adresy na MAC adresu (tj. </a:t>
            </a:r>
            <a:r>
              <a:rPr lang="pl-PL" dirty="0" smtClean="0"/>
              <a:t>mapová ní </a:t>
            </a:r>
            <a:r>
              <a:rPr lang="pl-PL" dirty="0"/>
              <a:t>adres)</a:t>
            </a:r>
          </a:p>
          <a:p>
            <a:r>
              <a:rPr lang="cs-CZ" dirty="0"/>
              <a:t>ARP tabulka</a:t>
            </a:r>
          </a:p>
          <a:p>
            <a:pPr>
              <a:buNone/>
            </a:pP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RARP (Reverse ARP)</a:t>
            </a:r>
          </a:p>
          <a:p>
            <a:r>
              <a:rPr lang="pl-PL" dirty="0" smtClean="0"/>
              <a:t>překlad </a:t>
            </a:r>
            <a:r>
              <a:rPr lang="pl-PL" dirty="0"/>
              <a:t>MAC adresy na IP (</a:t>
            </a:r>
            <a:r>
              <a:rPr lang="pl-PL" dirty="0" smtClean="0"/>
              <a:t>opačný </a:t>
            </a:r>
            <a:r>
              <a:rPr lang="pl-PL" dirty="0"/>
              <a:t>k ARP)</a:t>
            </a:r>
          </a:p>
          <a:p>
            <a:r>
              <a:rPr lang="cs-CZ" dirty="0"/>
              <a:t>v </a:t>
            </a:r>
            <a:r>
              <a:rPr lang="cs-CZ" dirty="0" smtClean="0"/>
              <a:t>současné době </a:t>
            </a:r>
            <a:r>
              <a:rPr lang="cs-CZ" dirty="0"/>
              <a:t>jeho funkce </a:t>
            </a:r>
            <a:r>
              <a:rPr lang="cs-CZ" dirty="0" smtClean="0"/>
              <a:t>plní spíše </a:t>
            </a:r>
            <a:r>
              <a:rPr lang="cs-CZ" dirty="0"/>
              <a:t>DHCP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Protokoly </a:t>
            </a:r>
            <a:r>
              <a:rPr lang="cs-CZ" dirty="0" smtClean="0"/>
              <a:t>síťové </a:t>
            </a:r>
            <a:r>
              <a:rPr lang="cs-CZ" dirty="0"/>
              <a:t>vrstvy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ICMP (Internet </a:t>
            </a:r>
            <a:r>
              <a:rPr lang="cs-CZ" dirty="0" err="1">
                <a:solidFill>
                  <a:schemeClr val="accent5">
                    <a:lumMod val="75000"/>
                  </a:schemeClr>
                </a:solidFill>
              </a:rPr>
              <a:t>Control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5">
                    <a:lumMod val="75000"/>
                  </a:schemeClr>
                </a:solidFill>
              </a:rPr>
              <a:t>Message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5">
                    <a:lumMod val="75000"/>
                  </a:schemeClr>
                </a:solidFill>
              </a:rPr>
              <a:t>Protocol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r>
              <a:rPr lang="cs-CZ" dirty="0" smtClean="0"/>
              <a:t>zasílá ní řídicích hlášení </a:t>
            </a:r>
            <a:r>
              <a:rPr lang="cs-CZ" dirty="0"/>
              <a:t>(</a:t>
            </a:r>
            <a:r>
              <a:rPr lang="cs-CZ" dirty="0" smtClean="0"/>
              <a:t>včetně chybových hlášení)</a:t>
            </a:r>
            <a:endParaRPr lang="cs-CZ" dirty="0"/>
          </a:p>
          <a:p>
            <a:r>
              <a:rPr lang="cs-CZ" dirty="0"/>
              <a:t>program ping (</a:t>
            </a:r>
            <a:r>
              <a:rPr lang="cs-CZ" dirty="0" err="1"/>
              <a:t>Packet</a:t>
            </a:r>
            <a:r>
              <a:rPr lang="cs-CZ" dirty="0"/>
              <a:t> Internet </a:t>
            </a:r>
            <a:r>
              <a:rPr lang="cs-CZ" dirty="0" err="1"/>
              <a:t>Groper</a:t>
            </a:r>
            <a:r>
              <a:rPr lang="cs-CZ" dirty="0"/>
              <a:t>) </a:t>
            </a:r>
            <a:r>
              <a:rPr lang="cs-CZ" dirty="0" smtClean="0"/>
              <a:t>vysílá zprávu ICMP </a:t>
            </a:r>
            <a:r>
              <a:rPr lang="cs-CZ" dirty="0"/>
              <a:t>Echo </a:t>
            </a:r>
            <a:r>
              <a:rPr lang="cs-CZ" dirty="0" err="1"/>
              <a:t>Request</a:t>
            </a:r>
            <a:r>
              <a:rPr lang="cs-CZ" dirty="0"/>
              <a:t> s IP adresou </a:t>
            </a:r>
            <a:r>
              <a:rPr lang="cs-CZ" dirty="0" smtClean="0"/>
              <a:t>cílové </a:t>
            </a:r>
            <a:r>
              <a:rPr lang="cs-CZ" dirty="0"/>
              <a:t>stanice a </a:t>
            </a:r>
            <a:r>
              <a:rPr lang="cs-CZ" dirty="0" smtClean="0"/>
              <a:t>očekává odpověď </a:t>
            </a:r>
            <a:r>
              <a:rPr lang="cs-CZ" dirty="0"/>
              <a:t>o </a:t>
            </a:r>
            <a:r>
              <a:rPr lang="cs-CZ" dirty="0" smtClean="0"/>
              <a:t>dosažitelnosti </a:t>
            </a:r>
            <a:r>
              <a:rPr lang="cs-CZ" dirty="0"/>
              <a:t>(ICMP Echo </a:t>
            </a:r>
            <a:r>
              <a:rPr lang="cs-CZ" dirty="0" err="1"/>
              <a:t>Reply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719</Words>
  <Application>Microsoft Office PowerPoint</Application>
  <PresentationFormat>Předvádění na obrazovce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Síťové modely TCP/IP &amp; ISO/OSI  Transmission Control Protocol/Internet Protocol &amp;    International standard organization/Open Systems Interconnection</vt:lpstr>
      <vt:lpstr>Porovnání modelů ISO/OSI a TCP/IP</vt:lpstr>
      <vt:lpstr>Vrstvy TCP/IP</vt:lpstr>
      <vt:lpstr>Vrstvy TCP/IP</vt:lpstr>
      <vt:lpstr>Snímek 5</vt:lpstr>
      <vt:lpstr>Snímek 6</vt:lpstr>
      <vt:lpstr>Protokoly síťové vrstvy</vt:lpstr>
      <vt:lpstr>Protokoly síťové vrstvy</vt:lpstr>
      <vt:lpstr>Protokoly síťové vrstvy</vt:lpstr>
      <vt:lpstr>Protokoly síťové vrstvy</vt:lpstr>
      <vt:lpstr>Protokoly transportní vrstvy</vt:lpstr>
      <vt:lpstr>Protokoly transportní vrstvy</vt:lpstr>
      <vt:lpstr>Protokoly transportní vrstvy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TCP/IP (Transmission Control Protocol/Internet Protocol)</dc:title>
  <dc:creator>doma</dc:creator>
  <cp:lastModifiedBy>doma</cp:lastModifiedBy>
  <cp:revision>11</cp:revision>
  <dcterms:created xsi:type="dcterms:W3CDTF">2016-01-10T17:00:26Z</dcterms:created>
  <dcterms:modified xsi:type="dcterms:W3CDTF">2016-04-12T15:15:38Z</dcterms:modified>
</cp:coreProperties>
</file>